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10" r:id="rId4"/>
    <p:sldId id="296" r:id="rId5"/>
    <p:sldId id="314" r:id="rId6"/>
    <p:sldId id="297" r:id="rId7"/>
    <p:sldId id="304" r:id="rId8"/>
    <p:sldId id="315" r:id="rId9"/>
    <p:sldId id="298" r:id="rId10"/>
    <p:sldId id="299" r:id="rId11"/>
    <p:sldId id="305" r:id="rId12"/>
    <p:sldId id="306" r:id="rId13"/>
    <p:sldId id="307" r:id="rId14"/>
    <p:sldId id="300" r:id="rId15"/>
    <p:sldId id="301" r:id="rId16"/>
    <p:sldId id="309" r:id="rId17"/>
    <p:sldId id="312" r:id="rId18"/>
    <p:sldId id="259" r:id="rId19"/>
    <p:sldId id="308" r:id="rId20"/>
    <p:sldId id="319" r:id="rId21"/>
    <p:sldId id="320" r:id="rId22"/>
    <p:sldId id="321" r:id="rId23"/>
    <p:sldId id="266" r:id="rId24"/>
    <p:sldId id="325" r:id="rId25"/>
    <p:sldId id="326" r:id="rId26"/>
    <p:sldId id="269" r:id="rId27"/>
    <p:sldId id="270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40" r:id="rId39"/>
    <p:sldId id="341" r:id="rId40"/>
    <p:sldId id="342" r:id="rId41"/>
    <p:sldId id="337" r:id="rId42"/>
    <p:sldId id="338" r:id="rId43"/>
    <p:sldId id="339" r:id="rId44"/>
    <p:sldId id="324" r:id="rId45"/>
    <p:sldId id="29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95536" y="0"/>
            <a:ext cx="8748464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3032391" y="3428999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971600" y="533400"/>
            <a:ext cx="7500668" cy="2868168"/>
          </a:xfrm>
        </p:spPr>
        <p:txBody>
          <a:bodyPr lIns="45720" tIns="0" rIns="45720">
            <a:noAutofit/>
          </a:bodyPr>
          <a:lstStyle>
            <a:lvl1pPr algn="r">
              <a:defRPr sz="4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971600" y="3539864"/>
            <a:ext cx="7497620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651028-1919-4545-95D1-BC5213072755}" type="datetimeFigureOut">
              <a:rPr lang="en-IN" smtClean="0"/>
              <a:t>14-07-2015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219813-E478-4363-A921-2C26D2706A31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51028-1919-4545-95D1-BC5213072755}" type="datetimeFigureOut">
              <a:rPr lang="en-IN" smtClean="0"/>
              <a:t>14-07-2015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19813-E478-4363-A921-2C26D2706A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3651028-1919-4545-95D1-BC5213072755}" type="datetimeFigureOut">
              <a:rPr lang="en-IN" smtClean="0"/>
              <a:t>14-07-2015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219813-E478-4363-A921-2C26D2706A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51028-1919-4545-95D1-BC5213072755}" type="datetimeFigureOut">
              <a:rPr lang="en-IN" smtClean="0"/>
              <a:t>14-07-2015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19813-E478-4363-A921-2C26D2706A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651028-1919-4545-95D1-BC5213072755}" type="datetimeFigureOut">
              <a:rPr lang="en-IN" smtClean="0"/>
              <a:t>14-07-2015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219813-E478-4363-A921-2C26D2706A31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51028-1919-4545-95D1-BC5213072755}" type="datetimeFigureOut">
              <a:rPr lang="en-IN" smtClean="0"/>
              <a:t>14-07-2015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19813-E478-4363-A921-2C26D2706A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51028-1919-4545-95D1-BC5213072755}" type="datetimeFigureOut">
              <a:rPr lang="en-IN" smtClean="0"/>
              <a:t>14-07-2015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19813-E478-4363-A921-2C26D2706A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51028-1919-4545-95D1-BC5213072755}" type="datetimeFigureOut">
              <a:rPr lang="en-IN" smtClean="0"/>
              <a:t>14-07-2015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19813-E478-4363-A921-2C26D2706A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651028-1919-4545-95D1-BC5213072755}" type="datetimeFigureOut">
              <a:rPr lang="en-IN" smtClean="0"/>
              <a:t>14-07-2015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19813-E478-4363-A921-2C26D2706A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51028-1919-4545-95D1-BC5213072755}" type="datetimeFigureOut">
              <a:rPr lang="en-IN" smtClean="0"/>
              <a:t>14-07-2015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19813-E478-4363-A921-2C26D2706A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51028-1919-4545-95D1-BC5213072755}" type="datetimeFigureOut">
              <a:rPr lang="en-IN" smtClean="0"/>
              <a:t>14-07-2015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19813-E478-4363-A921-2C26D2706A31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896350" y="0"/>
            <a:ext cx="24765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47248" cy="66068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147248" cy="525898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3651028-1919-4545-95D1-BC5213072755}" type="datetimeFigureOut">
              <a:rPr lang="en-IN" smtClean="0"/>
              <a:t>14-07-2015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219813-E478-4363-A921-2C26D2706A3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Medical management of </a:t>
            </a:r>
            <a:r>
              <a:rPr lang="en-IN" dirty="0" err="1" smtClean="0"/>
              <a:t>urolithiasis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0311" y="6525343"/>
            <a:ext cx="1734623" cy="302673"/>
          </a:xfrm>
        </p:spPr>
        <p:txBody>
          <a:bodyPr>
            <a:normAutofit lnSpcReduction="10000"/>
          </a:bodyPr>
          <a:lstStyle/>
          <a:p>
            <a:r>
              <a:rPr lang="en-IN" sz="2000" b="1" dirty="0" smtClean="0">
                <a:latin typeface="Calibri" panose="020F0502020204030204" pitchFamily="34" charset="0"/>
              </a:rPr>
              <a:t>14 July 2015</a:t>
            </a:r>
            <a:endParaRPr lang="en-IN" sz="2000" b="1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440198"/>
            <a:ext cx="3312368" cy="286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9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81" y="0"/>
            <a:ext cx="92240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08104" y="332656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Diagnostic approach: Suspected renal colic</a:t>
            </a:r>
            <a:endParaRPr lang="en-I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/>
              <a:t>Plain film </a:t>
            </a:r>
            <a:r>
              <a:rPr lang="en-IN" sz="2800" dirty="0" smtClean="0"/>
              <a:t>radiograph: calcium </a:t>
            </a:r>
            <a:r>
              <a:rPr lang="en-IN" sz="2800" dirty="0"/>
              <a:t>oxalate stone (</a:t>
            </a:r>
            <a:r>
              <a:rPr lang="en-IN" sz="2800" dirty="0" smtClean="0"/>
              <a:t>arrow) in lower </a:t>
            </a:r>
            <a:r>
              <a:rPr lang="en-IN" sz="2800" dirty="0"/>
              <a:t>pole </a:t>
            </a:r>
            <a:r>
              <a:rPr lang="en-IN" sz="2800" dirty="0" smtClean="0"/>
              <a:t>of </a:t>
            </a:r>
            <a:r>
              <a:rPr lang="en-IN" sz="2800" dirty="0" err="1" smtClean="0"/>
              <a:t>rt</a:t>
            </a:r>
            <a:r>
              <a:rPr lang="en-IN" sz="2800" dirty="0" smtClean="0"/>
              <a:t> kidney</a:t>
            </a:r>
            <a:endParaRPr lang="en-IN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38947"/>
            <a:ext cx="6480720" cy="537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Pietrow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PK, et al. Am Fam Physician. 2006;74:86-94, 99-100.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Radiograph: left </a:t>
            </a:r>
            <a:r>
              <a:rPr lang="en-IN" sz="2800" dirty="0"/>
              <a:t>kidney and upper bladder showing </a:t>
            </a:r>
            <a:r>
              <a:rPr lang="en-IN" sz="2800" dirty="0" smtClean="0"/>
              <a:t>complete </a:t>
            </a:r>
            <a:r>
              <a:rPr lang="en-IN" sz="2800" dirty="0"/>
              <a:t>staghorn calculus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Pietrow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PK, et al. Am Fam Physician. 2006;74:86-94, 99-100.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0293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7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Radiograph: a </a:t>
            </a:r>
            <a:r>
              <a:rPr lang="en-IN" sz="2400" dirty="0"/>
              <a:t>faintly radiopaque </a:t>
            </a:r>
            <a:r>
              <a:rPr lang="en-IN" sz="2400" dirty="0" err="1"/>
              <a:t>cystine</a:t>
            </a:r>
            <a:r>
              <a:rPr lang="en-IN" sz="2400" dirty="0"/>
              <a:t> </a:t>
            </a:r>
            <a:r>
              <a:rPr lang="en-IN" sz="2400" dirty="0" smtClean="0"/>
              <a:t>calculus (arrow</a:t>
            </a:r>
            <a:r>
              <a:rPr lang="en-IN" sz="2400" dirty="0"/>
              <a:t>) overlying </a:t>
            </a:r>
            <a:r>
              <a:rPr lang="en-IN" sz="2400" dirty="0" smtClean="0"/>
              <a:t>12th </a:t>
            </a:r>
            <a:r>
              <a:rPr lang="en-IN" sz="2400" dirty="0"/>
              <a:t>rib in </a:t>
            </a:r>
            <a:r>
              <a:rPr lang="en-IN" sz="2400" dirty="0" smtClean="0"/>
              <a:t>left </a:t>
            </a:r>
            <a:r>
              <a:rPr lang="en-IN" sz="2400" dirty="0"/>
              <a:t>kidney </a:t>
            </a:r>
            <a:r>
              <a:rPr lang="en-IN" sz="2400" dirty="0" smtClean="0"/>
              <a:t>of 13-yr-girl</a:t>
            </a:r>
            <a:endParaRPr lang="en-IN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Pietrow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PK, et al. Am Fam Physician. 2006;74:86-94, 99-100.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13915"/>
            <a:ext cx="4680520" cy="544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382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Imaging Modalities: Diagnosis of Ureteral Calculi</a:t>
            </a:r>
            <a:endParaRPr lang="en-I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0"/>
            <a:ext cx="71497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382"/>
            <a:ext cx="2339752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Initial management of radiologically confirmed </a:t>
            </a:r>
            <a:r>
              <a:rPr lang="en-IN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urolithiasis</a:t>
            </a:r>
            <a:endParaRPr lang="en-IN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3" y="2677274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Calibri" panose="020F0502020204030204" pitchFamily="34" charset="0"/>
              </a:rPr>
              <a:t>(KUB = kidney, ureters and bladder)</a:t>
            </a:r>
            <a:endParaRPr lang="en-I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Pietrow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PK, et al. Am Fam Physician. 2006;74:86-94, 99-100.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8928992" cy="658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788024" y="188640"/>
            <a:ext cx="3888432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latin typeface="Calibri" panose="020F0502020204030204" pitchFamily="34" charset="0"/>
              </a:rPr>
              <a:t>Medical Management of Nephrolithiasis</a:t>
            </a:r>
            <a:endParaRPr lang="en-IN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04664"/>
            <a:ext cx="8820471" cy="618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Masselli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G, et al. Insights Imaging. 2014; 5: 691–696.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88640"/>
            <a:ext cx="2843808" cy="1440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latin typeface="Calibri" panose="020F0502020204030204" pitchFamily="34" charset="0"/>
              </a:rPr>
              <a:t>Algorithm: management of </a:t>
            </a:r>
            <a:r>
              <a:rPr lang="en-IN" sz="2400" b="1" dirty="0" err="1" smtClean="0">
                <a:latin typeface="Calibri" panose="020F0502020204030204" pitchFamily="34" charset="0"/>
              </a:rPr>
              <a:t>urolithiasis</a:t>
            </a:r>
            <a:r>
              <a:rPr lang="en-IN" sz="2400" b="1" dirty="0" smtClean="0">
                <a:latin typeface="Calibri" panose="020F0502020204030204" pitchFamily="34" charset="0"/>
              </a:rPr>
              <a:t> during pregnancy</a:t>
            </a:r>
            <a:endParaRPr lang="en-IN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Probability of Stone Passage*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5529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Portis AJ, et al. Am Fam Physician 2001;63:1329-38.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Pietrow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PK, et al. Am Fam Physician. 2006;74:86-94, 99-100.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" y="25083"/>
            <a:ext cx="8861964" cy="650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516216" y="980728"/>
            <a:ext cx="1728192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6516216" y="1700808"/>
            <a:ext cx="1728192" cy="4404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6516216" y="2141240"/>
            <a:ext cx="1728192" cy="4404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6516216" y="2836535"/>
            <a:ext cx="1728192" cy="4404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6499550" y="3645024"/>
            <a:ext cx="224891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>
            <a:off x="6499550" y="4373488"/>
            <a:ext cx="224891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6499550" y="5085184"/>
            <a:ext cx="2248914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ounded Rectangle 12"/>
          <p:cNvSpPr/>
          <p:nvPr/>
        </p:nvSpPr>
        <p:spPr>
          <a:xfrm>
            <a:off x="6499550" y="5939615"/>
            <a:ext cx="224891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25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Urolithiasis</a:t>
            </a:r>
            <a:r>
              <a:rPr lang="en-IN" dirty="0" smtClean="0"/>
              <a:t>: </a:t>
            </a:r>
            <a:r>
              <a:rPr lang="en-IN" dirty="0" err="1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err="1" smtClean="0"/>
              <a:t>Urolithiasis</a:t>
            </a:r>
            <a:r>
              <a:rPr lang="en-IN" sz="2400" dirty="0" smtClean="0"/>
              <a:t>: A </a:t>
            </a:r>
            <a:r>
              <a:rPr lang="en-IN" sz="2400" dirty="0"/>
              <a:t>problem </a:t>
            </a:r>
            <a:r>
              <a:rPr lang="en-IN" sz="2400" dirty="0" smtClean="0"/>
              <a:t>that has </a:t>
            </a:r>
            <a:r>
              <a:rPr lang="en-IN" sz="2400" dirty="0"/>
              <a:t>confronted clinicians </a:t>
            </a:r>
            <a:r>
              <a:rPr lang="en-IN" sz="2400" dirty="0" smtClean="0"/>
              <a:t>since the </a:t>
            </a:r>
            <a:r>
              <a:rPr lang="en-IN" sz="2400" dirty="0"/>
              <a:t>time of </a:t>
            </a:r>
            <a:r>
              <a:rPr lang="en-IN" sz="2400" dirty="0" smtClean="0"/>
              <a:t>Hippocrates &amp; many </a:t>
            </a:r>
            <a:r>
              <a:rPr lang="en-IN" sz="2400" dirty="0"/>
              <a:t>family physicians </a:t>
            </a:r>
            <a:r>
              <a:rPr lang="en-IN" sz="2400" dirty="0" smtClean="0"/>
              <a:t>have extensive </a:t>
            </a:r>
            <a:r>
              <a:rPr lang="en-IN" sz="2400" dirty="0"/>
              <a:t>experience in </a:t>
            </a:r>
            <a:r>
              <a:rPr lang="en-IN" sz="2400" dirty="0" smtClean="0"/>
              <a:t>its clinical management</a:t>
            </a:r>
          </a:p>
          <a:p>
            <a:endParaRPr lang="en-IN" sz="2400" dirty="0"/>
          </a:p>
          <a:p>
            <a:r>
              <a:rPr lang="en-IN" sz="2400" dirty="0"/>
              <a:t>In recent years, </a:t>
            </a:r>
            <a:r>
              <a:rPr lang="en-IN" sz="2400" dirty="0" smtClean="0"/>
              <a:t>technological advancements </a:t>
            </a:r>
            <a:r>
              <a:rPr lang="en-IN" sz="2400" dirty="0"/>
              <a:t>have greatly </a:t>
            </a:r>
            <a:r>
              <a:rPr lang="en-IN" sz="2400" dirty="0" smtClean="0"/>
              <a:t>facilitated diagnosis </a:t>
            </a:r>
            <a:r>
              <a:rPr lang="en-IN" sz="2400" dirty="0"/>
              <a:t>of stone </a:t>
            </a:r>
            <a:r>
              <a:rPr lang="en-IN" sz="2400" dirty="0" smtClean="0"/>
              <a:t>disease</a:t>
            </a:r>
          </a:p>
          <a:p>
            <a:endParaRPr lang="en-IN" sz="2400" dirty="0"/>
          </a:p>
          <a:p>
            <a:r>
              <a:rPr lang="en-IN" sz="2400" dirty="0" smtClean="0"/>
              <a:t>Management </a:t>
            </a:r>
            <a:r>
              <a:rPr lang="en-IN" sz="2400" dirty="0"/>
              <a:t>of </a:t>
            </a:r>
            <a:r>
              <a:rPr lang="en-IN" sz="2400" dirty="0" err="1"/>
              <a:t>urolithiasis</a:t>
            </a:r>
            <a:r>
              <a:rPr lang="en-IN" sz="2400" dirty="0"/>
              <a:t> is also </a:t>
            </a:r>
            <a:r>
              <a:rPr lang="en-IN" sz="2400" dirty="0" smtClean="0"/>
              <a:t>becoming increasingly </a:t>
            </a:r>
            <a:r>
              <a:rPr lang="en-IN" sz="2400" dirty="0"/>
              <a:t>well </a:t>
            </a:r>
            <a:r>
              <a:rPr lang="en-IN" sz="2400" dirty="0" smtClean="0"/>
              <a:t>defined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Portis AJ, et al. Am Fam Physician 2001;63:1329-38.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2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TREATMENT DECISION BASED ON STONE LOCATION: KIDNEY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Kambadakone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AR, et al. </a:t>
            </a:r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RadioGraphics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2010; 30:603–623.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0" y="1268760"/>
            <a:ext cx="822123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9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TREATMENT DECISION BASED ON STONE LOCATION: URETER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Kambadakone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AR, et al. </a:t>
            </a:r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RadioGraphics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2010; 30:603–623.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4" y="1206598"/>
            <a:ext cx="8075612" cy="510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1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TREATMENT DECISION BASED ON STONE COMPOSITION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Kambadakone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AR, et al. </a:t>
            </a:r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RadioGraphics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2010; 30:603–623.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0225"/>
            <a:ext cx="756084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PROPHYLACTIC MANAGEMENT </a:t>
            </a:r>
            <a:r>
              <a:rPr lang="en-IN" dirty="0" smtClean="0"/>
              <a:t>IN URINARY </a:t>
            </a:r>
            <a:r>
              <a:rPr lang="en-IN" dirty="0"/>
              <a:t>STONE FORMER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All patients presenting with renal </a:t>
            </a:r>
            <a:r>
              <a:rPr lang="en-IN" sz="2400" dirty="0" smtClean="0"/>
              <a:t>colic should </a:t>
            </a:r>
            <a:r>
              <a:rPr lang="en-IN" sz="2400" dirty="0"/>
              <a:t>be given general medical advice </a:t>
            </a:r>
            <a:r>
              <a:rPr lang="en-IN" sz="2400" dirty="0" smtClean="0"/>
              <a:t>to decrease </a:t>
            </a:r>
            <a:r>
              <a:rPr lang="en-IN" sz="2400" dirty="0"/>
              <a:t>risk of </a:t>
            </a:r>
            <a:r>
              <a:rPr lang="en-IN" sz="2400" dirty="0" smtClean="0"/>
              <a:t>future </a:t>
            </a:r>
            <a:r>
              <a:rPr lang="en-IN" sz="2400" dirty="0"/>
              <a:t>stone </a:t>
            </a:r>
            <a:r>
              <a:rPr lang="en-IN" sz="2400" dirty="0" smtClean="0"/>
              <a:t>episode</a:t>
            </a:r>
          </a:p>
          <a:p>
            <a:endParaRPr lang="en-IN" sz="2400" dirty="0"/>
          </a:p>
          <a:p>
            <a:r>
              <a:rPr lang="en-IN" sz="2400" dirty="0"/>
              <a:t>This advice includes increasing </a:t>
            </a:r>
            <a:r>
              <a:rPr lang="en-IN" sz="2400" dirty="0" smtClean="0"/>
              <a:t>fluid intake so </a:t>
            </a:r>
            <a:r>
              <a:rPr lang="en-IN" sz="2400" dirty="0"/>
              <a:t>that urine output is &gt; </a:t>
            </a:r>
            <a:r>
              <a:rPr lang="en-IN" sz="2400" dirty="0" smtClean="0"/>
              <a:t>2L/day</a:t>
            </a:r>
          </a:p>
          <a:p>
            <a:endParaRPr lang="en-IN" sz="2400" dirty="0"/>
          </a:p>
          <a:p>
            <a:r>
              <a:rPr lang="en-IN" sz="2400" dirty="0" smtClean="0"/>
              <a:t>Best </a:t>
            </a:r>
            <a:r>
              <a:rPr lang="en-IN" sz="2400" dirty="0"/>
              <a:t>estimation of </a:t>
            </a:r>
            <a:r>
              <a:rPr lang="en-IN" sz="2400" dirty="0" smtClean="0"/>
              <a:t>urine output </a:t>
            </a:r>
            <a:r>
              <a:rPr lang="en-IN" sz="2400" dirty="0"/>
              <a:t>is clear looking urine. This </a:t>
            </a:r>
            <a:r>
              <a:rPr lang="en-IN" sz="2400" dirty="0" smtClean="0"/>
              <a:t>prevents urine stagnation &amp; thus </a:t>
            </a:r>
            <a:r>
              <a:rPr lang="en-IN" sz="2400" dirty="0"/>
              <a:t>decreases </a:t>
            </a:r>
            <a:r>
              <a:rPr lang="en-IN" sz="2400" dirty="0" smtClean="0"/>
              <a:t>stone risk</a:t>
            </a:r>
            <a:endParaRPr lang="en-IN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Spernat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D,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2011; 108: 9-13.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PROPHYLACTIC MANAGEMENT </a:t>
            </a:r>
            <a:r>
              <a:rPr lang="en-IN" dirty="0" smtClean="0"/>
              <a:t>IN URINARY </a:t>
            </a:r>
            <a:r>
              <a:rPr lang="en-IN" dirty="0"/>
              <a:t>STONE FORMER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Patients </a:t>
            </a:r>
            <a:r>
              <a:rPr lang="en-IN" dirty="0"/>
              <a:t>should </a:t>
            </a:r>
            <a:r>
              <a:rPr lang="en-IN" dirty="0" smtClean="0">
                <a:sym typeface="Symbol"/>
              </a:rPr>
              <a:t></a:t>
            </a:r>
            <a:r>
              <a:rPr lang="en-IN" dirty="0" smtClean="0"/>
              <a:t> </a:t>
            </a:r>
            <a:r>
              <a:rPr lang="en-IN" dirty="0"/>
              <a:t>their urinary </a:t>
            </a:r>
            <a:r>
              <a:rPr lang="en-IN" dirty="0" smtClean="0"/>
              <a:t>citrate level </a:t>
            </a:r>
            <a:r>
              <a:rPr lang="en-IN" dirty="0"/>
              <a:t>through </a:t>
            </a:r>
            <a:r>
              <a:rPr lang="en-IN" dirty="0" smtClean="0">
                <a:sym typeface="Symbol"/>
              </a:rPr>
              <a:t></a:t>
            </a:r>
            <a:r>
              <a:rPr lang="en-IN" dirty="0" smtClean="0"/>
              <a:t> </a:t>
            </a:r>
            <a:r>
              <a:rPr lang="en-IN" dirty="0"/>
              <a:t>consumption </a:t>
            </a:r>
            <a:r>
              <a:rPr lang="en-IN" dirty="0" smtClean="0"/>
              <a:t>of citric juices</a:t>
            </a:r>
          </a:p>
          <a:p>
            <a:endParaRPr lang="en-IN" dirty="0"/>
          </a:p>
          <a:p>
            <a:r>
              <a:rPr lang="en-IN" dirty="0" smtClean="0"/>
              <a:t>Urinary citrate: A </a:t>
            </a:r>
            <a:r>
              <a:rPr lang="en-IN" dirty="0"/>
              <a:t>potent </a:t>
            </a:r>
            <a:r>
              <a:rPr lang="en-IN" dirty="0" smtClean="0"/>
              <a:t>stone inhibitor</a:t>
            </a:r>
            <a:br>
              <a:rPr lang="en-IN" dirty="0" smtClean="0"/>
            </a:br>
            <a:endParaRPr lang="en-IN" dirty="0" smtClean="0"/>
          </a:p>
          <a:p>
            <a:r>
              <a:rPr lang="en-IN" dirty="0" smtClean="0"/>
              <a:t>Citrate </a:t>
            </a:r>
            <a:r>
              <a:rPr lang="en-IN" dirty="0"/>
              <a:t>binds calcium in </a:t>
            </a:r>
            <a:r>
              <a:rPr lang="en-IN" dirty="0" smtClean="0"/>
              <a:t>urine, decreasing </a:t>
            </a:r>
            <a:r>
              <a:rPr lang="en-IN" dirty="0" err="1"/>
              <a:t>supersaturation</a:t>
            </a:r>
            <a:r>
              <a:rPr lang="en-IN" dirty="0"/>
              <a:t> </a:t>
            </a:r>
            <a:r>
              <a:rPr lang="en-IN" dirty="0" smtClean="0"/>
              <a:t>&amp; </a:t>
            </a:r>
            <a:r>
              <a:rPr lang="en-IN" dirty="0" smtClean="0">
                <a:sym typeface="Symbol"/>
              </a:rPr>
              <a:t></a:t>
            </a:r>
            <a:r>
              <a:rPr lang="en-IN" dirty="0" smtClean="0"/>
              <a:t> growth </a:t>
            </a:r>
            <a:r>
              <a:rPr lang="en-IN" dirty="0"/>
              <a:t>of </a:t>
            </a:r>
            <a:r>
              <a:rPr lang="en-IN" dirty="0" smtClean="0"/>
              <a:t>crystals</a:t>
            </a:r>
          </a:p>
          <a:p>
            <a:endParaRPr lang="en-IN" dirty="0"/>
          </a:p>
          <a:p>
            <a:r>
              <a:rPr lang="en-IN" dirty="0" smtClean="0">
                <a:sym typeface="Symbol"/>
              </a:rPr>
              <a:t></a:t>
            </a:r>
            <a:r>
              <a:rPr lang="en-IN" dirty="0" smtClean="0"/>
              <a:t> </a:t>
            </a:r>
            <a:r>
              <a:rPr lang="en-IN" dirty="0"/>
              <a:t>in urinary citrate level even </a:t>
            </a:r>
            <a:r>
              <a:rPr lang="en-IN" dirty="0" smtClean="0"/>
              <a:t>in patients </a:t>
            </a:r>
            <a:r>
              <a:rPr lang="en-IN" dirty="0"/>
              <a:t>with normal urinary citrate </a:t>
            </a:r>
            <a:r>
              <a:rPr lang="en-IN" dirty="0" smtClean="0"/>
              <a:t>helps prevent </a:t>
            </a:r>
            <a:r>
              <a:rPr lang="en-IN" dirty="0"/>
              <a:t>stone </a:t>
            </a:r>
            <a:r>
              <a:rPr lang="en-IN" dirty="0" smtClean="0"/>
              <a:t>recurrence</a:t>
            </a:r>
          </a:p>
          <a:p>
            <a:endParaRPr lang="en-IN" dirty="0"/>
          </a:p>
          <a:p>
            <a:r>
              <a:rPr lang="en-IN" dirty="0" smtClean="0"/>
              <a:t>Purine intake (animal </a:t>
            </a:r>
            <a:r>
              <a:rPr lang="en-IN" dirty="0"/>
              <a:t>meat) should be moderated as </a:t>
            </a:r>
            <a:r>
              <a:rPr lang="en-IN" dirty="0" smtClean="0"/>
              <a:t>it </a:t>
            </a:r>
            <a:r>
              <a:rPr lang="en-IN" dirty="0" smtClean="0">
                <a:sym typeface="Symbol"/>
              </a:rPr>
              <a:t></a:t>
            </a:r>
            <a:r>
              <a:rPr lang="en-IN" dirty="0" smtClean="0"/>
              <a:t> </a:t>
            </a:r>
            <a:r>
              <a:rPr lang="en-IN" dirty="0"/>
              <a:t>urinary calcium, oxalate </a:t>
            </a:r>
            <a:r>
              <a:rPr lang="en-IN" dirty="0" smtClean="0"/>
              <a:t>&amp; uric acid secretion</a:t>
            </a:r>
          </a:p>
          <a:p>
            <a:endParaRPr lang="en-IN" dirty="0"/>
          </a:p>
          <a:p>
            <a:r>
              <a:rPr lang="en-IN" dirty="0" smtClean="0"/>
              <a:t>Restricting </a:t>
            </a:r>
            <a:r>
              <a:rPr lang="en-IN" dirty="0"/>
              <a:t>animal </a:t>
            </a:r>
            <a:r>
              <a:rPr lang="en-IN" dirty="0" smtClean="0"/>
              <a:t>protein &amp; salt </a:t>
            </a:r>
            <a:r>
              <a:rPr lang="en-IN" dirty="0"/>
              <a:t>while maintaining </a:t>
            </a:r>
            <a:r>
              <a:rPr lang="en-IN" dirty="0" smtClean="0"/>
              <a:t>normal calcium intake </a:t>
            </a:r>
            <a:r>
              <a:rPr lang="en-IN" dirty="0" smtClean="0">
                <a:sym typeface="Symbol"/>
              </a:rPr>
              <a:t></a:t>
            </a:r>
            <a:r>
              <a:rPr lang="en-IN" dirty="0" smtClean="0"/>
              <a:t> </a:t>
            </a:r>
            <a:r>
              <a:rPr lang="en-IN" dirty="0"/>
              <a:t>stone recurrence </a:t>
            </a:r>
            <a:r>
              <a:rPr lang="en-IN" dirty="0" smtClean="0"/>
              <a:t>rates compared </a:t>
            </a:r>
            <a:r>
              <a:rPr lang="en-IN" dirty="0"/>
              <a:t>with </a:t>
            </a:r>
            <a:r>
              <a:rPr lang="en-IN" dirty="0" smtClean="0"/>
              <a:t>low </a:t>
            </a:r>
            <a:r>
              <a:rPr lang="en-IN" dirty="0"/>
              <a:t>calcium diet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Spernat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D,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2011; 108: 9-13.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PROPHYLACTIC MANAGEMENT </a:t>
            </a:r>
            <a:r>
              <a:rPr lang="en-IN" dirty="0" smtClean="0"/>
              <a:t>IN URINARY </a:t>
            </a:r>
            <a:r>
              <a:rPr lang="en-IN" dirty="0"/>
              <a:t>STONE FORMER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High </a:t>
            </a:r>
            <a:r>
              <a:rPr lang="en-IN" sz="2400" dirty="0"/>
              <a:t>sodium load can </a:t>
            </a:r>
            <a:r>
              <a:rPr lang="en-IN" sz="2400" dirty="0">
                <a:sym typeface="Symbol"/>
              </a:rPr>
              <a:t> </a:t>
            </a:r>
            <a:r>
              <a:rPr lang="en-IN" sz="2400" dirty="0"/>
              <a:t>risk of calcium </a:t>
            </a:r>
            <a:r>
              <a:rPr lang="en-IN" sz="2400" dirty="0"/>
              <a:t>oxalate stone formation </a:t>
            </a:r>
            <a:r>
              <a:rPr lang="en-IN" sz="2400" dirty="0"/>
              <a:t>&amp; thus salt </a:t>
            </a:r>
            <a:r>
              <a:rPr lang="en-IN" sz="2400" dirty="0"/>
              <a:t>restriction is also </a:t>
            </a:r>
            <a:r>
              <a:rPr lang="en-IN" sz="2400" dirty="0"/>
              <a:t>advised</a:t>
            </a:r>
          </a:p>
          <a:p>
            <a:endParaRPr lang="en-IN" sz="2400" dirty="0"/>
          </a:p>
          <a:p>
            <a:r>
              <a:rPr lang="en-IN" sz="2400" dirty="0"/>
              <a:t>Obesity </a:t>
            </a:r>
            <a:r>
              <a:rPr lang="en-IN" sz="2400" dirty="0">
                <a:sym typeface="Symbol"/>
              </a:rPr>
              <a:t> </a:t>
            </a:r>
            <a:r>
              <a:rPr lang="en-IN" sz="2400" dirty="0"/>
              <a:t>risk </a:t>
            </a:r>
            <a:r>
              <a:rPr lang="en-IN" sz="2400" dirty="0"/>
              <a:t>of stone disease </a:t>
            </a:r>
            <a:r>
              <a:rPr lang="en-IN" sz="2400" dirty="0"/>
              <a:t>by </a:t>
            </a:r>
            <a:r>
              <a:rPr lang="en-IN" sz="2400" dirty="0">
                <a:sym typeface="Symbol"/>
              </a:rPr>
              <a:t></a:t>
            </a:r>
            <a:r>
              <a:rPr lang="en-IN" sz="2400" dirty="0"/>
              <a:t> </a:t>
            </a:r>
            <a:r>
              <a:rPr lang="en-IN" sz="2400" dirty="0"/>
              <a:t>urinary acidity, </a:t>
            </a:r>
            <a:r>
              <a:rPr lang="en-IN" sz="2400" dirty="0" err="1"/>
              <a:t>hypocitraturia</a:t>
            </a:r>
            <a:r>
              <a:rPr lang="en-IN" sz="2400" dirty="0"/>
              <a:t> </a:t>
            </a:r>
            <a:r>
              <a:rPr lang="en-IN" sz="2400" dirty="0"/>
              <a:t>&amp; hyperuricosuria</a:t>
            </a:r>
          </a:p>
          <a:p>
            <a:endParaRPr lang="en-IN" sz="2400" dirty="0"/>
          </a:p>
          <a:p>
            <a:r>
              <a:rPr lang="en-IN" sz="2400" dirty="0"/>
              <a:t>Weight loss &amp; low </a:t>
            </a:r>
            <a:r>
              <a:rPr lang="en-IN" sz="2400" dirty="0"/>
              <a:t>fat diet should be encouraged. This is especially important in patients </a:t>
            </a:r>
            <a:r>
              <a:rPr lang="en-IN" sz="2400" dirty="0"/>
              <a:t>with bowel </a:t>
            </a:r>
            <a:r>
              <a:rPr lang="en-IN" sz="2400" dirty="0"/>
              <a:t>disease or </a:t>
            </a:r>
            <a:r>
              <a:rPr lang="en-IN" sz="2400" dirty="0" err="1"/>
              <a:t>malabsorptive</a:t>
            </a:r>
            <a:r>
              <a:rPr lang="en-IN" sz="2400" dirty="0"/>
              <a:t> </a:t>
            </a:r>
            <a:r>
              <a:rPr lang="en-IN" sz="2400" dirty="0"/>
              <a:t>conditions</a:t>
            </a:r>
          </a:p>
          <a:p>
            <a:endParaRPr lang="en-IN" dirty="0"/>
          </a:p>
          <a:p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Spernat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D,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2011; 108: 9-13.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Calcium intake within </a:t>
            </a:r>
            <a:r>
              <a:rPr lang="en-IN" sz="2400" dirty="0"/>
              <a:t>dietary recommendations </a:t>
            </a:r>
            <a:r>
              <a:rPr lang="en-IN" sz="2400" dirty="0"/>
              <a:t>should be continued </a:t>
            </a:r>
            <a:r>
              <a:rPr lang="en-IN" sz="2400" dirty="0"/>
              <a:t>even in </a:t>
            </a:r>
            <a:r>
              <a:rPr lang="en-IN" sz="2400" dirty="0"/>
              <a:t>patients with calcium oxalate </a:t>
            </a:r>
            <a:r>
              <a:rPr lang="en-IN" sz="2400" dirty="0"/>
              <a:t>stones</a:t>
            </a:r>
          </a:p>
          <a:p>
            <a:endParaRPr lang="en-IN" sz="2400" dirty="0"/>
          </a:p>
          <a:p>
            <a:r>
              <a:rPr lang="en-IN" sz="2400" dirty="0"/>
              <a:t>Low dietary </a:t>
            </a:r>
            <a:r>
              <a:rPr lang="en-IN" sz="2400" dirty="0"/>
              <a:t>calcium leads to increased </a:t>
            </a:r>
            <a:r>
              <a:rPr lang="en-IN" sz="2400" dirty="0"/>
              <a:t>unbound oxalate </a:t>
            </a:r>
            <a:r>
              <a:rPr lang="en-IN" sz="2400" dirty="0"/>
              <a:t>to be reabsorbed in the </a:t>
            </a:r>
            <a:r>
              <a:rPr lang="en-IN" sz="2400" dirty="0"/>
              <a:t>gut &amp; thus further </a:t>
            </a:r>
            <a:r>
              <a:rPr lang="en-IN" sz="2400" dirty="0">
                <a:sym typeface="Symbol"/>
              </a:rPr>
              <a:t> </a:t>
            </a:r>
            <a:r>
              <a:rPr lang="en-IN" sz="2400" dirty="0"/>
              <a:t>risk </a:t>
            </a:r>
            <a:r>
              <a:rPr lang="en-IN" sz="2400" dirty="0"/>
              <a:t>of calcium </a:t>
            </a:r>
            <a:r>
              <a:rPr lang="en-IN" sz="2400" dirty="0"/>
              <a:t>oxalate stones</a:t>
            </a:r>
          </a:p>
          <a:p>
            <a:endParaRPr lang="en-IN" sz="2400" dirty="0"/>
          </a:p>
          <a:p>
            <a:r>
              <a:rPr lang="en-IN" sz="2400" dirty="0"/>
              <a:t>Patients </a:t>
            </a:r>
            <a:r>
              <a:rPr lang="en-IN" sz="2400" dirty="0"/>
              <a:t>should also avoid </a:t>
            </a:r>
            <a:r>
              <a:rPr lang="en-IN" sz="2400" dirty="0"/>
              <a:t>excessive (maximum </a:t>
            </a:r>
            <a:r>
              <a:rPr lang="en-IN" sz="2400" dirty="0"/>
              <a:t>daily dose 2 g) vitamin </a:t>
            </a:r>
            <a:r>
              <a:rPr lang="en-IN" sz="2400" dirty="0"/>
              <a:t>C supplements</a:t>
            </a:r>
            <a:r>
              <a:rPr lang="en-IN" sz="2400" dirty="0"/>
              <a:t>, as this can increase </a:t>
            </a:r>
            <a:r>
              <a:rPr lang="en-IN" sz="2400" dirty="0"/>
              <a:t>oxalate excretion</a:t>
            </a:r>
            <a:endParaRPr lang="en-IN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47248" cy="660688"/>
          </a:xfrm>
        </p:spPr>
        <p:txBody>
          <a:bodyPr>
            <a:normAutofit fontScale="90000"/>
          </a:bodyPr>
          <a:lstStyle/>
          <a:p>
            <a:r>
              <a:rPr lang="en-IN" dirty="0"/>
              <a:t>PROPHYLACTIC MANAGEMENT </a:t>
            </a:r>
            <a:r>
              <a:rPr lang="en-IN" dirty="0" smtClean="0"/>
              <a:t>IN URINARY </a:t>
            </a:r>
            <a:r>
              <a:rPr lang="en-IN" dirty="0"/>
              <a:t>STONE FORMER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Spernat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D,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2011; 108: 9-13.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PROPHYLACTIC MEDICATIONS: Thiazide diuretics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Thiazides stimulate calcium reabsorption </a:t>
            </a:r>
            <a:r>
              <a:rPr lang="en-IN" sz="2400" dirty="0" smtClean="0"/>
              <a:t>in distal </a:t>
            </a:r>
            <a:r>
              <a:rPr lang="en-IN" sz="2400" dirty="0"/>
              <a:t>nephron while </a:t>
            </a:r>
            <a:r>
              <a:rPr lang="en-IN" sz="2400" dirty="0" smtClean="0"/>
              <a:t>promoting excretion </a:t>
            </a:r>
            <a:r>
              <a:rPr lang="en-IN" sz="2400" dirty="0"/>
              <a:t>of sodium. This </a:t>
            </a:r>
            <a:r>
              <a:rPr lang="en-IN" sz="2400" dirty="0" smtClean="0">
                <a:sym typeface="Symbol"/>
              </a:rPr>
              <a:t></a:t>
            </a:r>
            <a:r>
              <a:rPr lang="en-IN" sz="2400" dirty="0" smtClean="0"/>
              <a:t> urinary calcium </a:t>
            </a:r>
            <a:r>
              <a:rPr lang="en-IN" sz="2400" dirty="0"/>
              <a:t>excretion but may lead </a:t>
            </a:r>
            <a:r>
              <a:rPr lang="en-IN" sz="2400" dirty="0" smtClean="0"/>
              <a:t>to </a:t>
            </a:r>
            <a:r>
              <a:rPr lang="en-IN" sz="2400" dirty="0" err="1" smtClean="0"/>
              <a:t>hypokalemia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 err="1" smtClean="0"/>
              <a:t>Hypokalemia</a:t>
            </a:r>
            <a:r>
              <a:rPr lang="en-IN" sz="2400" dirty="0" smtClean="0"/>
              <a:t> </a:t>
            </a:r>
            <a:r>
              <a:rPr lang="en-IN" sz="2400" dirty="0"/>
              <a:t>can in turn </a:t>
            </a:r>
            <a:r>
              <a:rPr lang="en-IN" sz="2400" dirty="0" smtClean="0"/>
              <a:t>cause </a:t>
            </a:r>
            <a:r>
              <a:rPr lang="en-IN" sz="2400" dirty="0" err="1" smtClean="0"/>
              <a:t>hypocitraturia</a:t>
            </a:r>
            <a:r>
              <a:rPr lang="en-IN" sz="2400" dirty="0"/>
              <a:t>. Thus potassium </a:t>
            </a:r>
            <a:r>
              <a:rPr lang="en-IN" sz="2400" dirty="0" smtClean="0"/>
              <a:t>citrate supplementation </a:t>
            </a:r>
            <a:r>
              <a:rPr lang="en-IN" sz="2400" dirty="0"/>
              <a:t>(40 – 60 </a:t>
            </a:r>
            <a:r>
              <a:rPr lang="en-IN" sz="2400" dirty="0" err="1"/>
              <a:t>mEq</a:t>
            </a:r>
            <a:r>
              <a:rPr lang="en-IN" sz="2400" dirty="0"/>
              <a:t>/day) </a:t>
            </a:r>
            <a:r>
              <a:rPr lang="en-IN" sz="2400" dirty="0" smtClean="0"/>
              <a:t>is recommended </a:t>
            </a:r>
            <a:r>
              <a:rPr lang="en-IN" sz="2400" dirty="0"/>
              <a:t>with thiazide </a:t>
            </a:r>
            <a:r>
              <a:rPr lang="en-IN" sz="2400" dirty="0" smtClean="0"/>
              <a:t>diuretics</a:t>
            </a:r>
          </a:p>
          <a:p>
            <a:endParaRPr lang="en-IN" sz="2400" dirty="0"/>
          </a:p>
          <a:p>
            <a:r>
              <a:rPr lang="en-IN" sz="2400" dirty="0" smtClean="0"/>
              <a:t>A recent </a:t>
            </a:r>
            <a:r>
              <a:rPr lang="en-IN" sz="2400" dirty="0"/>
              <a:t>Cochrane review has </a:t>
            </a:r>
            <a:r>
              <a:rPr lang="en-IN" sz="2400" dirty="0" smtClean="0"/>
              <a:t>demonstrated that</a:t>
            </a:r>
            <a:r>
              <a:rPr lang="en-IN" sz="2400" dirty="0"/>
              <a:t>, in patients with </a:t>
            </a:r>
            <a:r>
              <a:rPr lang="en-IN" sz="2400" dirty="0" smtClean="0"/>
              <a:t>idiopathic </a:t>
            </a:r>
            <a:r>
              <a:rPr lang="en-IN" sz="2400" dirty="0" err="1" smtClean="0"/>
              <a:t>hypercalciuria</a:t>
            </a:r>
            <a:r>
              <a:rPr lang="en-IN" sz="2400" dirty="0" smtClean="0"/>
              <a:t> &amp; recurrent stones: Addition </a:t>
            </a:r>
            <a:r>
              <a:rPr lang="en-IN" sz="2400" dirty="0"/>
              <a:t>of thiazides to </a:t>
            </a:r>
            <a:r>
              <a:rPr lang="en-IN" sz="2400" dirty="0" smtClean="0"/>
              <a:t>normal or modified </a:t>
            </a:r>
            <a:r>
              <a:rPr lang="en-IN" sz="2400" dirty="0"/>
              <a:t>diet </a:t>
            </a:r>
            <a:r>
              <a:rPr lang="en-IN" sz="2400" dirty="0" smtClean="0">
                <a:sym typeface="Symbol"/>
              </a:rPr>
              <a:t></a:t>
            </a:r>
            <a:r>
              <a:rPr lang="en-IN" sz="2400" dirty="0" smtClean="0"/>
              <a:t> </a:t>
            </a:r>
            <a:r>
              <a:rPr lang="en-IN" sz="2400" dirty="0"/>
              <a:t>stone </a:t>
            </a:r>
            <a:r>
              <a:rPr lang="en-IN" sz="2400" dirty="0" smtClean="0"/>
              <a:t>recurrence &amp; formation </a:t>
            </a:r>
            <a:r>
              <a:rPr lang="en-IN" sz="2400" dirty="0"/>
              <a:t>rate</a:t>
            </a:r>
            <a:endParaRPr lang="en-IN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Spernat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D,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2011; 108: 9-13.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PROPHYLACTIC MEDICATIONS: Potassium citrate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Potassium citrate has several </a:t>
            </a:r>
            <a:r>
              <a:rPr lang="en-IN" sz="2400" dirty="0" smtClean="0"/>
              <a:t>features</a:t>
            </a:r>
          </a:p>
          <a:p>
            <a:pPr lvl="1"/>
            <a:r>
              <a:rPr lang="en-IN" b="1" dirty="0" smtClean="0">
                <a:solidFill>
                  <a:srgbClr val="FF0000"/>
                </a:solidFill>
              </a:rPr>
              <a:t>It </a:t>
            </a:r>
            <a:r>
              <a:rPr lang="en-IN" b="1" dirty="0">
                <a:solidFill>
                  <a:srgbClr val="FF0000"/>
                </a:solidFill>
              </a:rPr>
              <a:t>maintains </a:t>
            </a:r>
            <a:r>
              <a:rPr lang="en-IN" b="1" dirty="0" smtClean="0">
                <a:solidFill>
                  <a:srgbClr val="FF0000"/>
                </a:solidFill>
              </a:rPr>
              <a:t>urine </a:t>
            </a:r>
            <a:r>
              <a:rPr lang="en-IN" b="1" dirty="0">
                <a:solidFill>
                  <a:srgbClr val="FF0000"/>
                </a:solidFill>
              </a:rPr>
              <a:t>pH above </a:t>
            </a:r>
            <a:r>
              <a:rPr lang="en-IN" b="1" dirty="0" err="1" smtClean="0">
                <a:solidFill>
                  <a:srgbClr val="FF0000"/>
                </a:solidFill>
              </a:rPr>
              <a:t>pK</a:t>
            </a:r>
            <a:r>
              <a:rPr lang="en-IN" b="1" baseline="-25000" dirty="0" err="1" smtClean="0">
                <a:solidFill>
                  <a:srgbClr val="FF0000"/>
                </a:solidFill>
              </a:rPr>
              <a:t>a</a:t>
            </a:r>
            <a:r>
              <a:rPr lang="en-IN" b="1" dirty="0" smtClean="0">
                <a:solidFill>
                  <a:srgbClr val="FF0000"/>
                </a:solidFill>
              </a:rPr>
              <a:t> for uric </a:t>
            </a:r>
            <a:r>
              <a:rPr lang="en-IN" b="1" dirty="0">
                <a:solidFill>
                  <a:srgbClr val="FF0000"/>
                </a:solidFill>
              </a:rPr>
              <a:t>acid thus promoting dissolution of </a:t>
            </a:r>
            <a:r>
              <a:rPr lang="en-IN" b="1" dirty="0" smtClean="0">
                <a:solidFill>
                  <a:srgbClr val="FF0000"/>
                </a:solidFill>
              </a:rPr>
              <a:t>uric acid </a:t>
            </a:r>
            <a:r>
              <a:rPr lang="en-IN" b="1" dirty="0">
                <a:solidFill>
                  <a:srgbClr val="FF0000"/>
                </a:solidFill>
              </a:rPr>
              <a:t>crystals. This </a:t>
            </a:r>
            <a:r>
              <a:rPr lang="en-IN" b="1" dirty="0" smtClean="0">
                <a:solidFill>
                  <a:srgbClr val="FF0000"/>
                </a:solidFill>
                <a:sym typeface="Symbol"/>
              </a:rPr>
              <a:t></a:t>
            </a:r>
            <a:r>
              <a:rPr lang="en-IN" b="1" dirty="0" smtClean="0">
                <a:solidFill>
                  <a:srgbClr val="FF0000"/>
                </a:solidFill>
              </a:rPr>
              <a:t> </a:t>
            </a:r>
            <a:r>
              <a:rPr lang="en-IN" b="1" dirty="0">
                <a:solidFill>
                  <a:srgbClr val="FF0000"/>
                </a:solidFill>
              </a:rPr>
              <a:t>uric acid </a:t>
            </a:r>
            <a:r>
              <a:rPr lang="en-IN" b="1" dirty="0" smtClean="0">
                <a:solidFill>
                  <a:srgbClr val="FF0000"/>
                </a:solidFill>
              </a:rPr>
              <a:t>&amp; calcium </a:t>
            </a:r>
            <a:r>
              <a:rPr lang="en-IN" b="1" dirty="0">
                <a:solidFill>
                  <a:srgbClr val="FF0000"/>
                </a:solidFill>
              </a:rPr>
              <a:t>stone formation by </a:t>
            </a:r>
            <a:r>
              <a:rPr lang="en-IN" b="1" dirty="0" smtClean="0">
                <a:solidFill>
                  <a:srgbClr val="FF0000"/>
                </a:solidFill>
                <a:sym typeface="Symbol"/>
              </a:rPr>
              <a:t></a:t>
            </a:r>
            <a:r>
              <a:rPr lang="en-IN" b="1" dirty="0" smtClean="0">
                <a:solidFill>
                  <a:srgbClr val="FF0000"/>
                </a:solidFill>
              </a:rPr>
              <a:t> formation </a:t>
            </a:r>
            <a:r>
              <a:rPr lang="en-IN" b="1" dirty="0">
                <a:solidFill>
                  <a:srgbClr val="FF0000"/>
                </a:solidFill>
              </a:rPr>
              <a:t>of a </a:t>
            </a:r>
            <a:r>
              <a:rPr lang="en-IN" b="1" dirty="0" smtClean="0">
                <a:solidFill>
                  <a:srgbClr val="FF0000"/>
                </a:solidFill>
              </a:rPr>
              <a:t>nidus</a:t>
            </a:r>
          </a:p>
          <a:p>
            <a:pPr lvl="1"/>
            <a:r>
              <a:rPr lang="en-IN" b="1" dirty="0" smtClean="0">
                <a:solidFill>
                  <a:srgbClr val="FF0000"/>
                </a:solidFill>
              </a:rPr>
              <a:t>Citrate also directly </a:t>
            </a:r>
            <a:r>
              <a:rPr lang="en-IN" b="1" dirty="0">
                <a:solidFill>
                  <a:srgbClr val="FF0000"/>
                </a:solidFill>
              </a:rPr>
              <a:t>prevents </a:t>
            </a:r>
            <a:r>
              <a:rPr lang="en-IN" b="1" dirty="0" smtClean="0">
                <a:solidFill>
                  <a:srgbClr val="FF0000"/>
                </a:solidFill>
              </a:rPr>
              <a:t>complexation of calcium</a:t>
            </a:r>
          </a:p>
          <a:p>
            <a:endParaRPr lang="en-IN" sz="2400" dirty="0"/>
          </a:p>
          <a:p>
            <a:r>
              <a:rPr lang="en-IN" sz="2400" dirty="0" smtClean="0"/>
              <a:t>In </a:t>
            </a:r>
            <a:r>
              <a:rPr lang="en-IN" sz="2400" dirty="0"/>
              <a:t>patients with </a:t>
            </a:r>
            <a:r>
              <a:rPr lang="en-IN" sz="2400" dirty="0" smtClean="0"/>
              <a:t>either </a:t>
            </a:r>
            <a:r>
              <a:rPr lang="en-IN" sz="2400" dirty="0" err="1" smtClean="0"/>
              <a:t>hypocitraturia</a:t>
            </a:r>
            <a:r>
              <a:rPr lang="en-IN" sz="2400" dirty="0" smtClean="0"/>
              <a:t> </a:t>
            </a:r>
            <a:r>
              <a:rPr lang="en-IN" sz="2400" dirty="0"/>
              <a:t>or acidic urine pH, </a:t>
            </a:r>
            <a:r>
              <a:rPr lang="en-IN" sz="2400" dirty="0" smtClean="0"/>
              <a:t>treatment with </a:t>
            </a:r>
            <a:r>
              <a:rPr lang="en-IN" sz="2400" dirty="0"/>
              <a:t>this medication </a:t>
            </a:r>
            <a:r>
              <a:rPr lang="en-IN" sz="2400" dirty="0" smtClean="0">
                <a:sym typeface="Symbol"/>
              </a:rPr>
              <a:t></a:t>
            </a:r>
            <a:r>
              <a:rPr lang="en-IN" sz="2400" dirty="0" smtClean="0"/>
              <a:t> urinary citrate </a:t>
            </a:r>
            <a:r>
              <a:rPr lang="en-IN" sz="2400" dirty="0"/>
              <a:t>levels, pH and </a:t>
            </a:r>
            <a:r>
              <a:rPr lang="en-IN" sz="2400" dirty="0" smtClean="0"/>
              <a:t>potassium. </a:t>
            </a:r>
            <a:r>
              <a:rPr lang="en-IN" sz="2400" dirty="0"/>
              <a:t>This </a:t>
            </a:r>
            <a:r>
              <a:rPr lang="en-IN" sz="2400" dirty="0" smtClean="0"/>
              <a:t>is associated </a:t>
            </a:r>
            <a:r>
              <a:rPr lang="en-IN" sz="2400" dirty="0"/>
              <a:t>with </a:t>
            </a:r>
            <a:r>
              <a:rPr lang="en-IN" sz="2400" dirty="0" smtClean="0"/>
              <a:t>remission </a:t>
            </a:r>
            <a:r>
              <a:rPr lang="en-IN" sz="2400" dirty="0"/>
              <a:t>rate of </a:t>
            </a:r>
            <a:r>
              <a:rPr lang="en-IN" sz="2400" dirty="0" smtClean="0"/>
              <a:t>stone disease </a:t>
            </a:r>
            <a:r>
              <a:rPr lang="en-IN" sz="2400" dirty="0"/>
              <a:t>of up to 91%</a:t>
            </a:r>
            <a:endParaRPr lang="en-IN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Spernat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D,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2011; 108: 9-13.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PROPHYLACTIC MEDICATIONS: Allopurinol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Allopurinol inhibits xanthine </a:t>
            </a:r>
            <a:r>
              <a:rPr lang="en-IN" sz="2400" dirty="0" smtClean="0"/>
              <a:t>oxidase converting </a:t>
            </a:r>
            <a:r>
              <a:rPr lang="en-IN" sz="2400" dirty="0"/>
              <a:t>xanthine to uric </a:t>
            </a:r>
            <a:r>
              <a:rPr lang="en-IN" sz="2400" dirty="0" smtClean="0"/>
              <a:t>acid</a:t>
            </a:r>
            <a:r>
              <a:rPr lang="en-IN" sz="2400" dirty="0"/>
              <a:t> </a:t>
            </a:r>
            <a:r>
              <a:rPr lang="en-IN" sz="2400" dirty="0" smtClean="0"/>
              <a:t>&amp; therefore </a:t>
            </a:r>
            <a:r>
              <a:rPr lang="en-IN" sz="2400" dirty="0" smtClean="0">
                <a:sym typeface="Symbol"/>
              </a:rPr>
              <a:t></a:t>
            </a:r>
            <a:r>
              <a:rPr lang="en-IN" sz="2400" dirty="0" smtClean="0"/>
              <a:t> </a:t>
            </a:r>
            <a:r>
              <a:rPr lang="en-IN" sz="2400" dirty="0"/>
              <a:t>uric acid production </a:t>
            </a:r>
            <a:r>
              <a:rPr lang="en-IN" sz="2400" dirty="0" smtClean="0"/>
              <a:t>&amp; hyperuricosuria</a:t>
            </a:r>
          </a:p>
          <a:p>
            <a:endParaRPr lang="en-IN" sz="2400" dirty="0"/>
          </a:p>
          <a:p>
            <a:r>
              <a:rPr lang="en-IN" sz="2400" dirty="0" smtClean="0"/>
              <a:t>This </a:t>
            </a:r>
            <a:r>
              <a:rPr lang="en-IN" sz="2400" dirty="0"/>
              <a:t>in turn </a:t>
            </a:r>
            <a:r>
              <a:rPr lang="en-IN" sz="2400" dirty="0" smtClean="0">
                <a:sym typeface="Symbol"/>
              </a:rPr>
              <a:t> </a:t>
            </a:r>
            <a:r>
              <a:rPr lang="en-IN" sz="2400" dirty="0" smtClean="0"/>
              <a:t>spontaneous </a:t>
            </a:r>
            <a:r>
              <a:rPr lang="en-IN" sz="2400" dirty="0"/>
              <a:t>nucleation of calcium </a:t>
            </a:r>
            <a:r>
              <a:rPr lang="en-IN" sz="2400" dirty="0" smtClean="0"/>
              <a:t>oxalate</a:t>
            </a:r>
          </a:p>
          <a:p>
            <a:endParaRPr lang="en-IN" sz="2400" dirty="0"/>
          </a:p>
          <a:p>
            <a:r>
              <a:rPr lang="en-IN" sz="2400" dirty="0"/>
              <a:t>Randomized controlled trials </a:t>
            </a:r>
            <a:r>
              <a:rPr lang="en-IN" sz="2400" dirty="0" smtClean="0"/>
              <a:t>have demonstrated </a:t>
            </a:r>
            <a:r>
              <a:rPr lang="en-IN" sz="2400" dirty="0"/>
              <a:t>that allopurinol </a:t>
            </a:r>
            <a:r>
              <a:rPr lang="en-IN" sz="2400" dirty="0" smtClean="0">
                <a:sym typeface="Symbol"/>
              </a:rPr>
              <a:t></a:t>
            </a:r>
            <a:r>
              <a:rPr lang="en-IN" sz="2400" dirty="0" smtClean="0"/>
              <a:t> stone </a:t>
            </a:r>
            <a:r>
              <a:rPr lang="en-IN" sz="2400" dirty="0"/>
              <a:t>recurrence in patients with </a:t>
            </a:r>
            <a:r>
              <a:rPr lang="en-IN" sz="2400" dirty="0" smtClean="0"/>
              <a:t>idiopathic calcium </a:t>
            </a:r>
            <a:r>
              <a:rPr lang="en-IN" sz="2400" dirty="0"/>
              <a:t>oxalate stones who </a:t>
            </a:r>
            <a:r>
              <a:rPr lang="en-IN" sz="2400" dirty="0" smtClean="0"/>
              <a:t>had hyperuricosuria</a:t>
            </a:r>
          </a:p>
          <a:p>
            <a:endParaRPr lang="en-IN" sz="2400" dirty="0"/>
          </a:p>
          <a:p>
            <a:r>
              <a:rPr lang="en-IN" sz="2400" dirty="0" smtClean="0"/>
              <a:t>Allopurinol </a:t>
            </a:r>
            <a:r>
              <a:rPr lang="en-IN" sz="2400" dirty="0"/>
              <a:t>is </a:t>
            </a:r>
            <a:r>
              <a:rPr lang="en-IN" sz="2400" dirty="0" smtClean="0"/>
              <a:t>therefore effective </a:t>
            </a:r>
            <a:r>
              <a:rPr lang="en-IN" sz="2400" dirty="0"/>
              <a:t>in </a:t>
            </a:r>
            <a:r>
              <a:rPr lang="en-IN" sz="2400" dirty="0" smtClean="0">
                <a:sym typeface="Symbol"/>
              </a:rPr>
              <a:t></a:t>
            </a:r>
            <a:r>
              <a:rPr lang="en-IN" sz="2400" dirty="0" smtClean="0"/>
              <a:t> </a:t>
            </a:r>
            <a:r>
              <a:rPr lang="en-IN" sz="2400" dirty="0"/>
              <a:t>pure uric acid </a:t>
            </a:r>
            <a:r>
              <a:rPr lang="en-IN" sz="2400" dirty="0" smtClean="0"/>
              <a:t>calculi &amp; calcium </a:t>
            </a:r>
            <a:r>
              <a:rPr lang="en-IN" sz="2400" dirty="0"/>
              <a:t>based </a:t>
            </a:r>
            <a:r>
              <a:rPr lang="en-IN" sz="2400" dirty="0" smtClean="0"/>
              <a:t>calculi</a:t>
            </a:r>
            <a:endParaRPr lang="en-IN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Spernat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D,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2011; 108: 9-13.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commonly occurring urinary tract stones and </a:t>
            </a:r>
            <a:r>
              <a:rPr lang="en-IN" dirty="0" smtClean="0"/>
              <a:t>their </a:t>
            </a:r>
            <a:r>
              <a:rPr lang="en-IN" dirty="0"/>
              <a:t>salient features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Kambadakone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AR, et al. </a:t>
            </a:r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RadioGraphics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2010; 30:603–623.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026268"/>
            <a:ext cx="7963013" cy="554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4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PROPHYLACTIC MEDICATIONS: </a:t>
            </a:r>
            <a:r>
              <a:rPr lang="en-IN" dirty="0" err="1"/>
              <a:t>UroPhos</a:t>
            </a:r>
            <a:r>
              <a:rPr lang="en-IN" dirty="0"/>
              <a:t>-K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2400" dirty="0" err="1" smtClean="0"/>
              <a:t>UroPhos</a:t>
            </a:r>
            <a:r>
              <a:rPr lang="en-IN" sz="2400" dirty="0" smtClean="0"/>
              <a:t>-K:  A slow </a:t>
            </a:r>
            <a:r>
              <a:rPr lang="en-IN" sz="2400" dirty="0"/>
              <a:t>release neutral </a:t>
            </a:r>
            <a:r>
              <a:rPr lang="en-IN" sz="2400" dirty="0" smtClean="0"/>
              <a:t>form of </a:t>
            </a:r>
            <a:r>
              <a:rPr lang="en-IN" sz="2400" dirty="0"/>
              <a:t>potassium </a:t>
            </a:r>
            <a:r>
              <a:rPr lang="en-IN" sz="2400" dirty="0" smtClean="0"/>
              <a:t>phosphate</a:t>
            </a:r>
          </a:p>
          <a:p>
            <a:endParaRPr lang="en-IN" sz="2400" dirty="0"/>
          </a:p>
          <a:p>
            <a:r>
              <a:rPr lang="en-IN" sz="2400" dirty="0" smtClean="0"/>
              <a:t>It </a:t>
            </a:r>
            <a:r>
              <a:rPr lang="en-IN" sz="2400" dirty="0"/>
              <a:t>produces </a:t>
            </a:r>
            <a:r>
              <a:rPr lang="en-IN" sz="2400" dirty="0" smtClean="0"/>
              <a:t>sustained </a:t>
            </a:r>
            <a:r>
              <a:rPr lang="en-IN" sz="2400" dirty="0" err="1"/>
              <a:t>hypocalciuric</a:t>
            </a:r>
            <a:r>
              <a:rPr lang="en-IN" sz="2400" dirty="0"/>
              <a:t> response </a:t>
            </a:r>
            <a:r>
              <a:rPr lang="en-IN" sz="2400" dirty="0" smtClean="0"/>
              <a:t>&amp; maintains </a:t>
            </a:r>
            <a:r>
              <a:rPr lang="en-IN" sz="2400" dirty="0"/>
              <a:t>bone mass in patients </a:t>
            </a:r>
            <a:r>
              <a:rPr lang="en-IN" sz="2400" dirty="0" smtClean="0"/>
              <a:t>with absorptive </a:t>
            </a:r>
            <a:r>
              <a:rPr lang="en-IN" sz="2400" dirty="0" err="1" smtClean="0"/>
              <a:t>hypercalciuria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 smtClean="0"/>
              <a:t>This </a:t>
            </a:r>
            <a:r>
              <a:rPr lang="en-IN" sz="2400" dirty="0"/>
              <a:t>effect </a:t>
            </a:r>
            <a:r>
              <a:rPr lang="en-IN" sz="2400" dirty="0" smtClean="0"/>
              <a:t>is achieved </a:t>
            </a:r>
            <a:r>
              <a:rPr lang="en-IN" sz="2400" dirty="0"/>
              <a:t>by directly impairing </a:t>
            </a:r>
            <a:r>
              <a:rPr lang="en-IN" sz="2400" dirty="0" smtClean="0"/>
              <a:t>renal tubular </a:t>
            </a:r>
            <a:r>
              <a:rPr lang="en-IN" sz="2400" dirty="0"/>
              <a:t>reabsorption of calcium </a:t>
            </a:r>
            <a:r>
              <a:rPr lang="en-IN" sz="2400" dirty="0" smtClean="0"/>
              <a:t>&amp; by binding </a:t>
            </a:r>
            <a:r>
              <a:rPr lang="en-IN" sz="2400" dirty="0"/>
              <a:t>calcium in </a:t>
            </a:r>
            <a:r>
              <a:rPr lang="en-IN" sz="2400" dirty="0" smtClean="0"/>
              <a:t>gut</a:t>
            </a:r>
          </a:p>
          <a:p>
            <a:endParaRPr lang="en-IN" sz="2400" dirty="0"/>
          </a:p>
          <a:p>
            <a:r>
              <a:rPr lang="en-IN" sz="2400" dirty="0" smtClean="0"/>
              <a:t>It </a:t>
            </a:r>
            <a:r>
              <a:rPr lang="en-IN" sz="2400" dirty="0"/>
              <a:t>also </a:t>
            </a:r>
            <a:r>
              <a:rPr lang="en-IN" sz="2400" dirty="0" smtClean="0"/>
              <a:t>raises urine pH</a:t>
            </a:r>
          </a:p>
          <a:p>
            <a:endParaRPr lang="en-IN" sz="2400" dirty="0"/>
          </a:p>
          <a:p>
            <a:r>
              <a:rPr lang="en-IN" sz="2400" dirty="0" err="1" smtClean="0"/>
              <a:t>UroPhos</a:t>
            </a:r>
            <a:r>
              <a:rPr lang="en-IN" sz="2400" dirty="0" smtClean="0"/>
              <a:t>-K </a:t>
            </a:r>
            <a:r>
              <a:rPr lang="en-IN" sz="2400" dirty="0"/>
              <a:t>causes a sustained </a:t>
            </a:r>
            <a:r>
              <a:rPr lang="en-IN" sz="2400" dirty="0" smtClean="0"/>
              <a:t>&amp; marked </a:t>
            </a:r>
            <a:r>
              <a:rPr lang="en-IN" sz="2400" dirty="0" smtClean="0">
                <a:sym typeface="Symbol"/>
              </a:rPr>
              <a:t></a:t>
            </a:r>
            <a:r>
              <a:rPr lang="en-IN" sz="2400" dirty="0" smtClean="0"/>
              <a:t> </a:t>
            </a:r>
            <a:r>
              <a:rPr lang="en-IN" sz="2400" dirty="0"/>
              <a:t>in urinary </a:t>
            </a:r>
            <a:r>
              <a:rPr lang="en-IN" sz="2400" dirty="0" smtClean="0"/>
              <a:t>calcium. This </a:t>
            </a:r>
            <a:r>
              <a:rPr lang="en-IN" sz="2400" dirty="0"/>
              <a:t>effect occurs by </a:t>
            </a:r>
            <a:r>
              <a:rPr lang="en-IN" sz="2400" dirty="0" smtClean="0"/>
              <a:t>combination of </a:t>
            </a:r>
            <a:r>
              <a:rPr lang="en-IN" sz="2400" dirty="0" smtClean="0">
                <a:sym typeface="Symbol"/>
              </a:rPr>
              <a:t></a:t>
            </a:r>
            <a:r>
              <a:rPr lang="en-IN" sz="2400" dirty="0" smtClean="0"/>
              <a:t> </a:t>
            </a:r>
            <a:r>
              <a:rPr lang="en-IN" sz="2400" dirty="0"/>
              <a:t>intestinal absorption, </a:t>
            </a:r>
            <a:r>
              <a:rPr lang="en-IN" sz="2400" dirty="0" smtClean="0"/>
              <a:t>bone reabsorption &amp; improved </a:t>
            </a:r>
            <a:r>
              <a:rPr lang="en-IN" sz="2400" dirty="0"/>
              <a:t>renal </a:t>
            </a:r>
            <a:r>
              <a:rPr lang="en-IN" sz="2400" dirty="0" smtClean="0"/>
              <a:t>calcium reabsorption</a:t>
            </a:r>
          </a:p>
          <a:p>
            <a:endParaRPr lang="en-IN" sz="2400" dirty="0"/>
          </a:p>
          <a:p>
            <a:r>
              <a:rPr lang="en-IN" sz="2400" dirty="0" smtClean="0"/>
              <a:t>Well tolerated compared </a:t>
            </a:r>
            <a:r>
              <a:rPr lang="en-IN" sz="2400" dirty="0"/>
              <a:t>with placebo</a:t>
            </a:r>
            <a:endParaRPr lang="en-IN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Spernat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D,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2011; 108: 9-13.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PROPHYLACTIC MEDICATIONS: Sodium bicarbonate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Major </a:t>
            </a:r>
            <a:r>
              <a:rPr lang="en-IN" sz="2400" dirty="0"/>
              <a:t>goal of </a:t>
            </a:r>
            <a:r>
              <a:rPr lang="en-IN" sz="2400" dirty="0" smtClean="0"/>
              <a:t>therapy: To </a:t>
            </a:r>
            <a:r>
              <a:rPr lang="en-IN" sz="2400" dirty="0">
                <a:sym typeface="Symbol"/>
              </a:rPr>
              <a:t></a:t>
            </a:r>
            <a:r>
              <a:rPr lang="en-IN" sz="2400" dirty="0" smtClean="0"/>
              <a:t> </a:t>
            </a:r>
            <a:r>
              <a:rPr lang="en-IN" sz="2400" dirty="0"/>
              <a:t>urine pH </a:t>
            </a:r>
            <a:r>
              <a:rPr lang="en-IN" sz="2400" dirty="0" smtClean="0"/>
              <a:t>above 5.5 &amp; preferably </a:t>
            </a:r>
            <a:r>
              <a:rPr lang="en-IN" sz="2400" dirty="0"/>
              <a:t>to 6.5 – 7.0. This </a:t>
            </a:r>
            <a:r>
              <a:rPr lang="en-IN" sz="2400" dirty="0" smtClean="0"/>
              <a:t>treatment enhances </a:t>
            </a:r>
            <a:r>
              <a:rPr lang="en-IN" sz="2400" dirty="0"/>
              <a:t>dissociation of uric acid </a:t>
            </a:r>
            <a:r>
              <a:rPr lang="en-IN" sz="2400" dirty="0" smtClean="0"/>
              <a:t>&amp; inhibits </a:t>
            </a:r>
            <a:r>
              <a:rPr lang="en-IN" sz="2400" dirty="0"/>
              <a:t>uric acid stone </a:t>
            </a:r>
            <a:r>
              <a:rPr lang="en-IN" sz="2400" dirty="0" smtClean="0"/>
              <a:t>formation</a:t>
            </a:r>
          </a:p>
          <a:p>
            <a:endParaRPr lang="en-IN" sz="2400" dirty="0"/>
          </a:p>
          <a:p>
            <a:r>
              <a:rPr lang="en-IN" sz="2400" dirty="0" smtClean="0"/>
              <a:t>However, treatment </a:t>
            </a:r>
            <a:r>
              <a:rPr lang="en-IN" sz="2400" dirty="0"/>
              <a:t>may be complicated by </a:t>
            </a:r>
            <a:r>
              <a:rPr lang="en-IN" sz="2400" dirty="0" smtClean="0"/>
              <a:t>calcium oxalate </a:t>
            </a:r>
            <a:r>
              <a:rPr lang="en-IN" sz="2400" dirty="0"/>
              <a:t>(due to </a:t>
            </a:r>
            <a:r>
              <a:rPr lang="en-IN" sz="2400" dirty="0" smtClean="0"/>
              <a:t>sodium </a:t>
            </a:r>
            <a:r>
              <a:rPr lang="en-IN" sz="2400" dirty="0"/>
              <a:t>load) or </a:t>
            </a:r>
            <a:r>
              <a:rPr lang="en-IN" sz="2400" dirty="0" smtClean="0"/>
              <a:t>calcium phosphate </a:t>
            </a:r>
            <a:r>
              <a:rPr lang="en-IN" sz="2400" dirty="0"/>
              <a:t>(due to pH above 7.0) </a:t>
            </a:r>
            <a:r>
              <a:rPr lang="en-IN" sz="2400" dirty="0" smtClean="0"/>
              <a:t>stone formation</a:t>
            </a:r>
          </a:p>
          <a:p>
            <a:endParaRPr lang="en-IN" sz="2400" dirty="0"/>
          </a:p>
          <a:p>
            <a:r>
              <a:rPr lang="en-IN" sz="2400" dirty="0" smtClean="0"/>
              <a:t>Thus </a:t>
            </a:r>
            <a:r>
              <a:rPr lang="en-IN" sz="2400" dirty="0"/>
              <a:t>potassium citrate </a:t>
            </a:r>
            <a:r>
              <a:rPr lang="en-IN" sz="2400" dirty="0" smtClean="0"/>
              <a:t>is preferable </a:t>
            </a:r>
            <a:r>
              <a:rPr lang="en-IN" sz="2400" dirty="0"/>
              <a:t>as it avoids </a:t>
            </a:r>
            <a:r>
              <a:rPr lang="en-IN" sz="2400" dirty="0" smtClean="0"/>
              <a:t>sodium </a:t>
            </a:r>
            <a:r>
              <a:rPr lang="en-IN" sz="2400" dirty="0"/>
              <a:t>load </a:t>
            </a:r>
            <a:r>
              <a:rPr lang="en-IN" sz="2400" dirty="0" smtClean="0"/>
              <a:t>that may </a:t>
            </a:r>
            <a:r>
              <a:rPr lang="en-IN" sz="2400" dirty="0"/>
              <a:t>precipitate calcium oxalate </a:t>
            </a:r>
            <a:r>
              <a:rPr lang="en-IN" sz="2400" dirty="0" smtClean="0"/>
              <a:t>stone formation</a:t>
            </a:r>
            <a:endParaRPr lang="en-IN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Spernat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D,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2011; 108: 9-13.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DISSOLUTION </a:t>
            </a:r>
            <a:r>
              <a:rPr lang="en-IN" dirty="0" smtClean="0"/>
              <a:t>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u="sng" dirty="0" smtClean="0"/>
              <a:t>Oral Medications:</a:t>
            </a:r>
          </a:p>
          <a:p>
            <a:pPr marL="704088" lvl="1" indent="-457200">
              <a:buFont typeface="+mj-lt"/>
              <a:buAutoNum type="arabicPeriod"/>
            </a:pPr>
            <a:r>
              <a:rPr lang="en-IN" b="1" dirty="0">
                <a:solidFill>
                  <a:srgbClr val="FF0000"/>
                </a:solidFill>
              </a:rPr>
              <a:t>Sodium </a:t>
            </a:r>
            <a:r>
              <a:rPr lang="en-IN" b="1" dirty="0" smtClean="0">
                <a:solidFill>
                  <a:srgbClr val="FF0000"/>
                </a:solidFill>
              </a:rPr>
              <a:t>bicarbonate</a:t>
            </a:r>
          </a:p>
          <a:p>
            <a:pPr marL="704088" lvl="1" indent="-457200">
              <a:buFont typeface="+mj-lt"/>
              <a:buAutoNum type="arabicPeriod"/>
            </a:pPr>
            <a:r>
              <a:rPr lang="en-IN" b="1" dirty="0">
                <a:solidFill>
                  <a:srgbClr val="FF0000"/>
                </a:solidFill>
              </a:rPr>
              <a:t>Potassium </a:t>
            </a:r>
            <a:r>
              <a:rPr lang="en-IN" b="1" dirty="0" smtClean="0">
                <a:solidFill>
                  <a:srgbClr val="FF0000"/>
                </a:solidFill>
              </a:rPr>
              <a:t>citrate</a:t>
            </a:r>
          </a:p>
          <a:p>
            <a:endParaRPr lang="en-IN" sz="2400" dirty="0"/>
          </a:p>
          <a:p>
            <a:r>
              <a:rPr lang="en-IN" sz="2400" b="1" u="sng" dirty="0" smtClean="0"/>
              <a:t>Percutaneous Instillation:</a:t>
            </a:r>
            <a:endParaRPr lang="en-IN" sz="2400" b="1" u="sng" dirty="0"/>
          </a:p>
          <a:p>
            <a:r>
              <a:rPr lang="en-IN" sz="2400" dirty="0"/>
              <a:t>Calcium oxalate stones are resistant </a:t>
            </a:r>
            <a:r>
              <a:rPr lang="en-IN" sz="2400" dirty="0" smtClean="0"/>
              <a:t>to dissolution </a:t>
            </a:r>
            <a:r>
              <a:rPr lang="en-IN" sz="2400" dirty="0"/>
              <a:t>therapy. However, </a:t>
            </a:r>
            <a:r>
              <a:rPr lang="en-IN" sz="2400" dirty="0" err="1"/>
              <a:t>struvite</a:t>
            </a:r>
            <a:r>
              <a:rPr lang="en-IN" sz="2400" dirty="0"/>
              <a:t> </a:t>
            </a:r>
            <a:r>
              <a:rPr lang="en-IN" sz="2400" dirty="0" smtClean="0"/>
              <a:t>calculi have </a:t>
            </a:r>
            <a:r>
              <a:rPr lang="en-IN" sz="2400" dirty="0"/>
              <a:t>been associated with (</a:t>
            </a:r>
            <a:r>
              <a:rPr lang="en-IN" sz="2400" dirty="0" smtClean="0"/>
              <a:t>limited) successful </a:t>
            </a:r>
            <a:r>
              <a:rPr lang="en-IN" sz="2400" dirty="0"/>
              <a:t>dissolution therapies since </a:t>
            </a:r>
            <a:r>
              <a:rPr lang="en-IN" sz="2400" dirty="0" smtClean="0"/>
              <a:t>1943 (</a:t>
            </a:r>
            <a:r>
              <a:rPr lang="en-IN" sz="2400" dirty="0" err="1" smtClean="0"/>
              <a:t>Suby’s</a:t>
            </a:r>
            <a:r>
              <a:rPr lang="en-IN" sz="2400" dirty="0" smtClean="0"/>
              <a:t> </a:t>
            </a:r>
            <a:r>
              <a:rPr lang="en-IN" sz="2400" dirty="0"/>
              <a:t>solution </a:t>
            </a:r>
            <a:r>
              <a:rPr lang="en-IN" sz="2400" dirty="0" smtClean="0"/>
              <a:t>G). </a:t>
            </a:r>
            <a:r>
              <a:rPr lang="en-IN" sz="2400" dirty="0"/>
              <a:t>The following </a:t>
            </a:r>
            <a:r>
              <a:rPr lang="en-IN" sz="2400" dirty="0" smtClean="0"/>
              <a:t>two solutions </a:t>
            </a:r>
            <a:r>
              <a:rPr lang="en-IN" sz="2400" dirty="0"/>
              <a:t>are still used in limited </a:t>
            </a:r>
            <a:r>
              <a:rPr lang="en-IN" sz="2400" dirty="0" smtClean="0"/>
              <a:t>cases:</a:t>
            </a:r>
          </a:p>
          <a:p>
            <a:pPr lvl="1"/>
            <a:r>
              <a:rPr lang="en-IN" b="1" dirty="0" err="1" smtClean="0">
                <a:solidFill>
                  <a:srgbClr val="FF0000"/>
                </a:solidFill>
              </a:rPr>
              <a:t>Hemiacidrin</a:t>
            </a:r>
            <a:r>
              <a:rPr lang="en-IN" b="1" dirty="0" smtClean="0">
                <a:solidFill>
                  <a:srgbClr val="FF0000"/>
                </a:solidFill>
              </a:rPr>
              <a:t>/</a:t>
            </a:r>
            <a:r>
              <a:rPr lang="en-IN" b="1" dirty="0" err="1" smtClean="0">
                <a:solidFill>
                  <a:srgbClr val="FF0000"/>
                </a:solidFill>
              </a:rPr>
              <a:t>renacidrin</a:t>
            </a:r>
            <a:endParaRPr lang="en-IN" b="1" dirty="0" smtClean="0">
              <a:solidFill>
                <a:srgbClr val="FF0000"/>
              </a:solidFill>
            </a:endParaRPr>
          </a:p>
          <a:p>
            <a:pPr lvl="1"/>
            <a:r>
              <a:rPr lang="en-IN" b="1" dirty="0" err="1">
                <a:solidFill>
                  <a:srgbClr val="FF0000"/>
                </a:solidFill>
              </a:rPr>
              <a:t>Tham</a:t>
            </a:r>
            <a:r>
              <a:rPr lang="en-IN" b="1" dirty="0">
                <a:solidFill>
                  <a:srgbClr val="FF0000"/>
                </a:solidFill>
              </a:rPr>
              <a:t> E</a:t>
            </a:r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Spernat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D,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2011; 108: 9-13.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MEDICAL EXPULSION 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Medical expulsion therapy (MET</a:t>
            </a:r>
            <a:r>
              <a:rPr lang="en-IN" sz="2400" dirty="0" smtClean="0"/>
              <a:t>): Beneficial for </a:t>
            </a:r>
            <a:r>
              <a:rPr lang="en-IN" sz="2400" dirty="0"/>
              <a:t>distal ureteric </a:t>
            </a:r>
            <a:r>
              <a:rPr lang="en-IN" sz="2400" dirty="0" smtClean="0"/>
              <a:t>calculi</a:t>
            </a:r>
          </a:p>
          <a:p>
            <a:endParaRPr lang="en-IN" sz="2400" dirty="0"/>
          </a:p>
          <a:p>
            <a:r>
              <a:rPr lang="en-IN" sz="2400" dirty="0" smtClean="0"/>
              <a:t>No evidence </a:t>
            </a:r>
            <a:r>
              <a:rPr lang="en-IN" sz="2400" dirty="0"/>
              <a:t>that MET improves </a:t>
            </a:r>
            <a:r>
              <a:rPr lang="en-IN" sz="2400" dirty="0" smtClean="0"/>
              <a:t>spontaneous </a:t>
            </a:r>
            <a:r>
              <a:rPr lang="en-IN" sz="2400" dirty="0"/>
              <a:t>stone passage rate of </a:t>
            </a:r>
            <a:r>
              <a:rPr lang="en-IN" sz="2400" dirty="0" smtClean="0"/>
              <a:t>proximal ureteric calculi</a:t>
            </a:r>
          </a:p>
          <a:p>
            <a:endParaRPr lang="en-IN" sz="2400" dirty="0"/>
          </a:p>
          <a:p>
            <a:r>
              <a:rPr lang="en-IN" sz="2400" dirty="0" smtClean="0"/>
              <a:t>However</a:t>
            </a:r>
            <a:r>
              <a:rPr lang="en-IN" sz="2400" dirty="0"/>
              <a:t>, </a:t>
            </a:r>
            <a:r>
              <a:rPr lang="en-IN" sz="2400" dirty="0" err="1" smtClean="0"/>
              <a:t>tamsulosin</a:t>
            </a:r>
            <a:r>
              <a:rPr lang="en-IN" sz="2400" dirty="0" smtClean="0"/>
              <a:t> has </a:t>
            </a:r>
            <a:r>
              <a:rPr lang="en-IN" sz="2400" dirty="0"/>
              <a:t>been shown to </a:t>
            </a:r>
            <a:r>
              <a:rPr lang="en-IN" sz="2400" dirty="0" smtClean="0"/>
              <a:t>significantly </a:t>
            </a:r>
            <a:r>
              <a:rPr lang="en-IN" sz="2400" dirty="0" smtClean="0">
                <a:sym typeface="Symbol"/>
              </a:rPr>
              <a:t> </a:t>
            </a:r>
            <a:r>
              <a:rPr lang="en-IN" sz="2400" dirty="0" smtClean="0"/>
              <a:t>passage </a:t>
            </a:r>
            <a:r>
              <a:rPr lang="en-IN" sz="2400" dirty="0"/>
              <a:t>of stones between 5 </a:t>
            </a:r>
            <a:r>
              <a:rPr lang="en-IN" sz="2400" dirty="0" smtClean="0"/>
              <a:t>&amp; 10 </a:t>
            </a:r>
            <a:r>
              <a:rPr lang="en-IN" sz="2400" dirty="0"/>
              <a:t>mm from </a:t>
            </a:r>
            <a:r>
              <a:rPr lang="en-IN" sz="2400" dirty="0" smtClean="0"/>
              <a:t>proximal </a:t>
            </a:r>
            <a:r>
              <a:rPr lang="en-IN" sz="2400" dirty="0"/>
              <a:t>to </a:t>
            </a:r>
            <a:r>
              <a:rPr lang="en-IN" sz="2400" dirty="0" smtClean="0"/>
              <a:t>distal </a:t>
            </a:r>
            <a:r>
              <a:rPr lang="en-IN" sz="2400" dirty="0"/>
              <a:t>ureter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Spernat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D,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2011; 108: 9-13.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High Fluid intake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A large diuresis that pushes </a:t>
            </a:r>
            <a:r>
              <a:rPr lang="en-IN" sz="2400" dirty="0" smtClean="0"/>
              <a:t>stone into bladder </a:t>
            </a:r>
            <a:r>
              <a:rPr lang="en-IN" sz="2400" dirty="0"/>
              <a:t>sounds plausible; </a:t>
            </a:r>
            <a:r>
              <a:rPr lang="en-IN" sz="2400" dirty="0" smtClean="0"/>
              <a:t>however, studies </a:t>
            </a:r>
            <a:r>
              <a:rPr lang="en-IN" sz="2400" dirty="0"/>
              <a:t>have demonstrated that it is </a:t>
            </a:r>
            <a:r>
              <a:rPr lang="en-IN" sz="2400" dirty="0" smtClean="0"/>
              <a:t>actually more </a:t>
            </a:r>
            <a:r>
              <a:rPr lang="en-IN" sz="2400" dirty="0"/>
              <a:t>likely to counteract </a:t>
            </a:r>
            <a:r>
              <a:rPr lang="en-IN" sz="2400" dirty="0" smtClean="0"/>
              <a:t>passage </a:t>
            </a:r>
            <a:r>
              <a:rPr lang="en-IN" sz="2400" dirty="0"/>
              <a:t>of </a:t>
            </a:r>
            <a:r>
              <a:rPr lang="en-IN" sz="2400" dirty="0" smtClean="0"/>
              <a:t>stone &amp; to </a:t>
            </a:r>
            <a:r>
              <a:rPr lang="en-IN" sz="2400" dirty="0"/>
              <a:t>cause more </a:t>
            </a:r>
            <a:r>
              <a:rPr lang="en-IN" sz="2400" dirty="0" smtClean="0"/>
              <a:t>pain</a:t>
            </a:r>
          </a:p>
          <a:p>
            <a:endParaRPr lang="en-IN" sz="2400" dirty="0"/>
          </a:p>
          <a:p>
            <a:r>
              <a:rPr lang="en-IN" sz="2400" dirty="0" smtClean="0"/>
              <a:t>Cochrane database </a:t>
            </a:r>
            <a:r>
              <a:rPr lang="en-IN" sz="2400" dirty="0"/>
              <a:t>review from </a:t>
            </a:r>
            <a:r>
              <a:rPr lang="en-IN" sz="2400" dirty="0" smtClean="0"/>
              <a:t>2005: No evidence </a:t>
            </a:r>
            <a:r>
              <a:rPr lang="en-IN" sz="2400" dirty="0"/>
              <a:t>to support diuresis as </a:t>
            </a:r>
            <a:r>
              <a:rPr lang="en-IN" sz="2400" dirty="0" smtClean="0"/>
              <a:t>method of pain </a:t>
            </a:r>
            <a:r>
              <a:rPr lang="en-IN" sz="2400" dirty="0"/>
              <a:t>relief or stone expulsion</a:t>
            </a:r>
            <a:endParaRPr lang="en-IN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Spernat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D,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2011; 108: 9-13.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Alpha blockers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Alpha blockers inhibit ureteral </a:t>
            </a:r>
            <a:r>
              <a:rPr lang="en-IN" sz="2400" dirty="0" smtClean="0"/>
              <a:t>muscle contraction</a:t>
            </a:r>
            <a:r>
              <a:rPr lang="en-IN" sz="2400" dirty="0"/>
              <a:t>, reduce </a:t>
            </a:r>
            <a:r>
              <a:rPr lang="en-IN" sz="2400" dirty="0" smtClean="0"/>
              <a:t>basal tone</a:t>
            </a:r>
            <a:r>
              <a:rPr lang="en-IN" sz="2400" dirty="0"/>
              <a:t> </a:t>
            </a:r>
            <a:r>
              <a:rPr lang="en-IN" sz="2400" dirty="0" smtClean="0"/>
              <a:t>&amp; decrease </a:t>
            </a:r>
            <a:r>
              <a:rPr lang="en-IN" sz="2400" dirty="0"/>
              <a:t>peristaltic frequency and colic </a:t>
            </a:r>
            <a:r>
              <a:rPr lang="en-IN" sz="2400" dirty="0" smtClean="0"/>
              <a:t>pain facilitating </a:t>
            </a:r>
            <a:r>
              <a:rPr lang="en-IN" sz="2400" dirty="0"/>
              <a:t>ureteral stone </a:t>
            </a:r>
            <a:r>
              <a:rPr lang="en-IN" sz="2400" dirty="0" smtClean="0"/>
              <a:t>expulsion</a:t>
            </a:r>
          </a:p>
          <a:p>
            <a:endParaRPr lang="en-IN" sz="2400" dirty="0"/>
          </a:p>
          <a:p>
            <a:r>
              <a:rPr lang="en-IN" sz="2400" dirty="0"/>
              <a:t>Meta-analysis has </a:t>
            </a:r>
            <a:r>
              <a:rPr lang="en-IN" sz="2400" dirty="0" smtClean="0"/>
              <a:t>demonstrated: Advantage </a:t>
            </a:r>
            <a:r>
              <a:rPr lang="en-IN" sz="2400" dirty="0"/>
              <a:t>to alpha blocker use that it increases spontaneous stone passage rate </a:t>
            </a:r>
            <a:r>
              <a:rPr lang="en-IN" sz="2400" dirty="0" smtClean="0"/>
              <a:t>by 14 </a:t>
            </a:r>
            <a:r>
              <a:rPr lang="en-IN" sz="2400" dirty="0"/>
              <a:t>– 29% which is statistically </a:t>
            </a:r>
            <a:r>
              <a:rPr lang="en-IN" sz="2400" dirty="0" smtClean="0"/>
              <a:t>significant. This </a:t>
            </a:r>
            <a:r>
              <a:rPr lang="en-IN" sz="2400" dirty="0"/>
              <a:t>is the recommended MET (</a:t>
            </a:r>
            <a:r>
              <a:rPr lang="en-IN" sz="2400" dirty="0" smtClean="0"/>
              <a:t>combined AUA </a:t>
            </a:r>
            <a:r>
              <a:rPr lang="en-IN" sz="2400" dirty="0"/>
              <a:t>and European Association of </a:t>
            </a:r>
            <a:r>
              <a:rPr lang="en-IN" sz="2400" dirty="0" smtClean="0"/>
              <a:t>Urology (EAU</a:t>
            </a:r>
            <a:r>
              <a:rPr lang="en-IN" sz="2400" dirty="0"/>
              <a:t>) guidelines </a:t>
            </a:r>
            <a:r>
              <a:rPr lang="en-IN" sz="2400" dirty="0" smtClean="0"/>
              <a:t>2007)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Spernat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D,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2011; 108: 9-13.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Alpha blockers: Spontaneous stone passage at one month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Spernat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D,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2011; 108: 9-13.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852737"/>
            <a:ext cx="842493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3" y="1196752"/>
            <a:ext cx="8208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err="1">
                <a:latin typeface="Calibri" panose="020F0502020204030204" pitchFamily="34" charset="0"/>
              </a:rPr>
              <a:t>Tamsulosin</a:t>
            </a:r>
            <a:r>
              <a:rPr lang="en-IN" sz="2400" b="1" dirty="0">
                <a:latin typeface="Calibri" panose="020F0502020204030204" pitchFamily="34" charset="0"/>
              </a:rPr>
              <a:t> is most commonly used and studied agent</a:t>
            </a:r>
          </a:p>
        </p:txBody>
      </p:sp>
    </p:spTree>
    <p:extLst>
      <p:ext uri="{BB962C8B-B14F-4D97-AF65-F5344CB8AC3E}">
        <p14:creationId xmlns:p14="http://schemas.microsoft.com/office/powerpoint/2010/main" val="11472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324"/>
            <a:ext cx="882047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199"/>
            <a:ext cx="581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70" y="836949"/>
            <a:ext cx="275957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649"/>
            <a:ext cx="971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2646" y="2780928"/>
            <a:ext cx="856895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Calibri" panose="020F0502020204030204" pitchFamily="34" charset="0"/>
              </a:rPr>
              <a:t>Use </a:t>
            </a:r>
            <a:r>
              <a:rPr lang="en-IN" sz="2400" dirty="0">
                <a:latin typeface="Calibri" panose="020F0502020204030204" pitchFamily="34" charset="0"/>
              </a:rPr>
              <a:t>of alpha-blockers in patients with ureteral stones results in </a:t>
            </a:r>
            <a:r>
              <a:rPr lang="en-IN" sz="2400" dirty="0" smtClean="0">
                <a:latin typeface="Calibri" panose="020F0502020204030204" pitchFamily="34" charset="0"/>
              </a:rPr>
              <a:t>higher </a:t>
            </a:r>
            <a:r>
              <a:rPr lang="en-IN" sz="2400" dirty="0">
                <a:latin typeface="Calibri" panose="020F0502020204030204" pitchFamily="34" charset="0"/>
              </a:rPr>
              <a:t>stone-free rate </a:t>
            </a:r>
            <a:r>
              <a:rPr lang="en-IN" sz="2400" dirty="0" smtClean="0">
                <a:latin typeface="Calibri" panose="020F0502020204030204" pitchFamily="34" charset="0"/>
              </a:rPr>
              <a:t>&amp; shorter </a:t>
            </a:r>
            <a:r>
              <a:rPr lang="en-IN" sz="2400" dirty="0">
                <a:latin typeface="Calibri" panose="020F0502020204030204" pitchFamily="34" charset="0"/>
              </a:rPr>
              <a:t>time to stone </a:t>
            </a:r>
            <a:r>
              <a:rPr lang="en-IN" sz="2400" dirty="0" smtClean="0">
                <a:latin typeface="Calibri" panose="020F0502020204030204" pitchFamily="34" charset="0"/>
              </a:rPr>
              <a:t>expulsion</a:t>
            </a:r>
            <a:endParaRPr lang="en-IN" sz="2400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3528" y="4437112"/>
            <a:ext cx="8488070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Calibri" panose="020F0502020204030204" pitchFamily="34" charset="0"/>
              </a:rPr>
              <a:t>Alpha-blockers </a:t>
            </a:r>
            <a:r>
              <a:rPr lang="en-IN" sz="2400" dirty="0">
                <a:latin typeface="Calibri" panose="020F0502020204030204" pitchFamily="34" charset="0"/>
              </a:rPr>
              <a:t>should therefore be offered as part of medical expulsive therapy as </a:t>
            </a:r>
            <a:r>
              <a:rPr lang="en-IN" sz="2400" dirty="0" smtClean="0">
                <a:latin typeface="Calibri" panose="020F0502020204030204" pitchFamily="34" charset="0"/>
              </a:rPr>
              <a:t>1 of primary </a:t>
            </a:r>
            <a:r>
              <a:rPr lang="en-IN" sz="2400" dirty="0">
                <a:latin typeface="Calibri" panose="020F0502020204030204" pitchFamily="34" charset="0"/>
              </a:rPr>
              <a:t>treatment modalities</a:t>
            </a:r>
          </a:p>
        </p:txBody>
      </p:sp>
    </p:spTree>
    <p:extLst>
      <p:ext uri="{BB962C8B-B14F-4D97-AF65-F5344CB8AC3E}">
        <p14:creationId xmlns:p14="http://schemas.microsoft.com/office/powerpoint/2010/main" val="19253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Principal substances used in medicinal prophylaxis of urinary stones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Fisang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C, et al. </a:t>
            </a:r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Dtsch Arztebl Int 2015; 112: 83–91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" y="1070595"/>
            <a:ext cx="8862704" cy="538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2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Principal substances used in medicinal prophylaxis of urinary stones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Fisang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C, et al. </a:t>
            </a:r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Dtsch Arztebl Int 2015; 112: 83–91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25"/>
          <a:stretch/>
        </p:blipFill>
        <p:spPr bwMode="auto">
          <a:xfrm>
            <a:off x="29777" y="1070596"/>
            <a:ext cx="8862704" cy="43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" y="1505244"/>
            <a:ext cx="884534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Urolithiasis</a:t>
            </a:r>
            <a:r>
              <a:rPr lang="en-IN" dirty="0" smtClean="0"/>
              <a:t>: Epidemiology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Fisang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C, et al. </a:t>
            </a:r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Dtsch Arztebl Int 2015; 112: 83–91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568952" cy="480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4062" y="5959413"/>
            <a:ext cx="8544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Calibri" panose="020F0502020204030204" pitchFamily="34" charset="0"/>
              </a:rPr>
              <a:t>The so-called stone belt (red) extends all the way around </a:t>
            </a:r>
            <a:r>
              <a:rPr lang="en-IN" dirty="0" smtClean="0">
                <a:latin typeface="Calibri" panose="020F0502020204030204" pitchFamily="34" charset="0"/>
              </a:rPr>
              <a:t>world &amp; is </a:t>
            </a:r>
            <a:r>
              <a:rPr lang="en-IN" dirty="0">
                <a:latin typeface="Calibri" panose="020F0502020204030204" pitchFamily="34" charset="0"/>
              </a:rPr>
              <a:t>characterized by urinary stone prevalence of 10 to 15</a:t>
            </a:r>
            <a:r>
              <a:rPr lang="en-IN" dirty="0" smtClean="0">
                <a:latin typeface="Calibri" panose="020F0502020204030204" pitchFamily="34" charset="0"/>
              </a:rPr>
              <a:t>%</a:t>
            </a:r>
            <a:endParaRPr lang="en-I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Principal substances used in medicinal prophylaxis of urinary stones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Fisang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C, et al. </a:t>
            </a:r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Dtsch Arztebl Int 2015; 112: 83–91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25"/>
          <a:stretch/>
        </p:blipFill>
        <p:spPr bwMode="auto">
          <a:xfrm>
            <a:off x="29777" y="1070596"/>
            <a:ext cx="8862704" cy="43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5244"/>
            <a:ext cx="8892481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2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/>
              <a:t>Salient Features of Various Urologic Interventional Procedures for </a:t>
            </a:r>
            <a:r>
              <a:rPr lang="en-IN" sz="2800" dirty="0" err="1" smtClean="0"/>
              <a:t>Urolithiasis</a:t>
            </a:r>
            <a:endParaRPr lang="en-IN" sz="2800" b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Kambadakone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AR, et al. </a:t>
            </a:r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RadioGraphics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2010; 30:603–623.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9" y="1066182"/>
            <a:ext cx="8126131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4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/>
              <a:t>Salient Features of Various Urologic Interventional Procedures for </a:t>
            </a:r>
            <a:r>
              <a:rPr lang="en-IN" sz="2800" dirty="0" err="1" smtClean="0"/>
              <a:t>Urolithiasis</a:t>
            </a:r>
            <a:endParaRPr lang="en-IN" sz="2800" b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Kambadakone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AR, et al. </a:t>
            </a:r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RadioGraphics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2010; 30:603–623.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76"/>
          <a:stretch/>
        </p:blipFill>
        <p:spPr bwMode="auto">
          <a:xfrm>
            <a:off x="460569" y="1066182"/>
            <a:ext cx="8126131" cy="55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" y="1772816"/>
            <a:ext cx="844171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/>
              <a:t>Salient Features of Various Urologic Interventional Procedures for </a:t>
            </a:r>
            <a:r>
              <a:rPr lang="en-IN" sz="2800" dirty="0" err="1" smtClean="0"/>
              <a:t>Urolithiasis</a:t>
            </a:r>
            <a:endParaRPr lang="en-IN" sz="2800" b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Kambadakone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AR, et al. </a:t>
            </a:r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RadioGraphics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2010; 30:603–623.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76"/>
          <a:stretch/>
        </p:blipFill>
        <p:spPr bwMode="auto">
          <a:xfrm>
            <a:off x="460569" y="1066182"/>
            <a:ext cx="8126131" cy="55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7785"/>
            <a:ext cx="8712968" cy="389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7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COMPLICATIONS OF UROLITHIASIS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Renal </a:t>
            </a:r>
            <a:r>
              <a:rPr lang="en-IN" sz="2400" dirty="0" smtClean="0"/>
              <a:t>failure</a:t>
            </a:r>
          </a:p>
          <a:p>
            <a:endParaRPr lang="en-IN" sz="2400" dirty="0"/>
          </a:p>
          <a:p>
            <a:r>
              <a:rPr lang="en-IN" sz="2400" dirty="0"/>
              <a:t>Ureteral </a:t>
            </a:r>
            <a:r>
              <a:rPr lang="en-IN" sz="2400" dirty="0" smtClean="0"/>
              <a:t>stricture</a:t>
            </a:r>
          </a:p>
          <a:p>
            <a:endParaRPr lang="en-IN" sz="2400" dirty="0"/>
          </a:p>
          <a:p>
            <a:r>
              <a:rPr lang="en-IN" sz="2400" dirty="0"/>
              <a:t>Infection, </a:t>
            </a:r>
            <a:r>
              <a:rPr lang="en-IN" sz="2400" dirty="0" smtClean="0"/>
              <a:t>sepsis</a:t>
            </a:r>
          </a:p>
          <a:p>
            <a:endParaRPr lang="en-IN" sz="2400" dirty="0"/>
          </a:p>
          <a:p>
            <a:r>
              <a:rPr lang="en-IN" sz="2400" dirty="0"/>
              <a:t>Urine </a:t>
            </a:r>
            <a:r>
              <a:rPr lang="en-IN" sz="2400" dirty="0" smtClean="0"/>
              <a:t>extravasation</a:t>
            </a:r>
          </a:p>
          <a:p>
            <a:endParaRPr lang="en-IN" sz="2400" dirty="0"/>
          </a:p>
          <a:p>
            <a:r>
              <a:rPr lang="en-IN" sz="2400" dirty="0"/>
              <a:t>Perinephric </a:t>
            </a:r>
            <a:r>
              <a:rPr lang="en-IN" sz="2400" dirty="0" smtClean="0"/>
              <a:t>abscess</a:t>
            </a:r>
          </a:p>
          <a:p>
            <a:endParaRPr lang="en-IN" sz="2400" dirty="0"/>
          </a:p>
          <a:p>
            <a:r>
              <a:rPr lang="en-IN" sz="2400" dirty="0" err="1"/>
              <a:t>Xanthogranulomatous</a:t>
            </a:r>
            <a:r>
              <a:rPr lang="en-IN" sz="2400" dirty="0"/>
              <a:t> pyelonephritis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Portis AJ, et al. Am Fam Physician 2001;63:1329-38.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3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087" y="2967335"/>
            <a:ext cx="62738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YOU!!!</a:t>
            </a:r>
            <a:endParaRPr lang="en-U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8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Urolithiasis</a:t>
            </a:r>
            <a:r>
              <a:rPr lang="en-IN" dirty="0" smtClean="0"/>
              <a:t>: Epidemiology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ym typeface="Symbol"/>
              </a:rPr>
              <a:t> </a:t>
            </a:r>
            <a:r>
              <a:rPr lang="en-IN" sz="2400" dirty="0" smtClean="0"/>
              <a:t>50</a:t>
            </a:r>
            <a:r>
              <a:rPr lang="en-IN" sz="2400" dirty="0" smtClean="0">
                <a:sym typeface="Symbol"/>
              </a:rPr>
              <a:t></a:t>
            </a:r>
            <a:r>
              <a:rPr lang="en-IN" sz="2400" dirty="0" smtClean="0"/>
              <a:t> patients </a:t>
            </a:r>
            <a:r>
              <a:rPr lang="en-IN" sz="2400" dirty="0"/>
              <a:t>with previous urinary </a:t>
            </a:r>
            <a:r>
              <a:rPr lang="en-IN" sz="2400" dirty="0" smtClean="0"/>
              <a:t>calculi: recurrence </a:t>
            </a:r>
            <a:r>
              <a:rPr lang="en-IN" sz="2400" dirty="0"/>
              <a:t>within 10 </a:t>
            </a:r>
            <a:r>
              <a:rPr lang="en-IN" sz="2400" dirty="0" err="1" smtClean="0"/>
              <a:t>yrs</a:t>
            </a:r>
            <a:endParaRPr lang="en-IN" sz="2400" dirty="0"/>
          </a:p>
          <a:p>
            <a:endParaRPr lang="en-IN" sz="2400" dirty="0"/>
          </a:p>
          <a:p>
            <a:r>
              <a:rPr lang="en-IN" sz="2400" dirty="0" smtClean="0"/>
              <a:t>2 </a:t>
            </a:r>
            <a:r>
              <a:rPr lang="en-IN" sz="2400" dirty="0"/>
              <a:t>to </a:t>
            </a:r>
            <a:r>
              <a:rPr lang="en-IN" sz="2400" dirty="0" smtClean="0"/>
              <a:t>3 </a:t>
            </a:r>
            <a:r>
              <a:rPr lang="en-IN" sz="2400" dirty="0"/>
              <a:t>times </a:t>
            </a:r>
            <a:r>
              <a:rPr lang="en-IN" sz="2400" dirty="0" smtClean="0"/>
              <a:t>more common </a:t>
            </a:r>
            <a:r>
              <a:rPr lang="en-IN" sz="2400" dirty="0"/>
              <a:t>in males than in </a:t>
            </a:r>
            <a:r>
              <a:rPr lang="en-IN" sz="2400" dirty="0" smtClean="0"/>
              <a:t>females</a:t>
            </a:r>
          </a:p>
          <a:p>
            <a:endParaRPr lang="en-IN" sz="2400" dirty="0"/>
          </a:p>
          <a:p>
            <a:r>
              <a:rPr lang="en-IN" sz="2400" dirty="0" smtClean="0"/>
              <a:t>Occurs more </a:t>
            </a:r>
            <a:r>
              <a:rPr lang="en-IN" sz="2400" dirty="0"/>
              <a:t>often in adults than in elderly </a:t>
            </a:r>
            <a:r>
              <a:rPr lang="en-IN" sz="2400" dirty="0" smtClean="0"/>
              <a:t>persons &amp; more often </a:t>
            </a:r>
            <a:r>
              <a:rPr lang="en-IN" sz="2400" dirty="0"/>
              <a:t>in elderly persons than in </a:t>
            </a:r>
            <a:r>
              <a:rPr lang="en-IN" sz="2400" dirty="0" smtClean="0"/>
              <a:t>children</a:t>
            </a:r>
          </a:p>
          <a:p>
            <a:endParaRPr lang="en-IN" sz="2400" dirty="0"/>
          </a:p>
          <a:p>
            <a:r>
              <a:rPr lang="en-IN" sz="2400" dirty="0"/>
              <a:t>Whites are affected more often than </a:t>
            </a:r>
            <a:r>
              <a:rPr lang="en-IN" sz="2400" dirty="0" smtClean="0"/>
              <a:t>persons of </a:t>
            </a:r>
            <a:r>
              <a:rPr lang="en-IN" sz="2400" dirty="0"/>
              <a:t>Asian ethnicity, who are affected </a:t>
            </a:r>
            <a:r>
              <a:rPr lang="en-IN" sz="2400" dirty="0" smtClean="0"/>
              <a:t>more often </a:t>
            </a:r>
            <a:r>
              <a:rPr lang="en-IN" sz="2400" dirty="0"/>
              <a:t>than </a:t>
            </a:r>
            <a:r>
              <a:rPr lang="en-IN" sz="2400" dirty="0" smtClean="0"/>
              <a:t>blacks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Portis AJ, et al. Am Fam Physician 2001;63:1329-38.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Urolithiasis</a:t>
            </a:r>
            <a:r>
              <a:rPr lang="en-IN" dirty="0" smtClean="0"/>
              <a:t>: factors…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Occurs </a:t>
            </a:r>
            <a:r>
              <a:rPr lang="en-IN" sz="2400" dirty="0"/>
              <a:t>more frequently in hot, arid areas </a:t>
            </a:r>
            <a:r>
              <a:rPr lang="en-IN" sz="2400" dirty="0" smtClean="0"/>
              <a:t>than in </a:t>
            </a:r>
            <a:r>
              <a:rPr lang="en-IN" sz="2400" dirty="0"/>
              <a:t>temperate </a:t>
            </a:r>
            <a:r>
              <a:rPr lang="en-IN" sz="2400" dirty="0" smtClean="0"/>
              <a:t>regions</a:t>
            </a:r>
          </a:p>
          <a:p>
            <a:endParaRPr lang="en-IN" sz="2400" dirty="0"/>
          </a:p>
          <a:p>
            <a:r>
              <a:rPr lang="en-IN" sz="2400" dirty="0"/>
              <a:t>Decreased fluid intake </a:t>
            </a:r>
            <a:r>
              <a:rPr lang="en-IN" sz="2400" dirty="0" smtClean="0"/>
              <a:t>&amp; consequent urine concentration: most important </a:t>
            </a:r>
            <a:r>
              <a:rPr lang="en-IN" sz="2400" dirty="0"/>
              <a:t>factors influencing stone </a:t>
            </a:r>
            <a:r>
              <a:rPr lang="en-IN" sz="2400" dirty="0" smtClean="0"/>
              <a:t>formation</a:t>
            </a:r>
          </a:p>
          <a:p>
            <a:endParaRPr lang="en-IN" sz="2400" dirty="0"/>
          </a:p>
          <a:p>
            <a:r>
              <a:rPr lang="en-IN" sz="2400" dirty="0"/>
              <a:t>Certain </a:t>
            </a:r>
            <a:r>
              <a:rPr lang="en-IN" sz="2400" dirty="0" smtClean="0"/>
              <a:t>medications: triamterene, </a:t>
            </a:r>
            <a:r>
              <a:rPr lang="en-IN" sz="2400" dirty="0" err="1"/>
              <a:t>indinavir</a:t>
            </a:r>
            <a:r>
              <a:rPr lang="en-IN" sz="2400" dirty="0"/>
              <a:t> </a:t>
            </a:r>
            <a:r>
              <a:rPr lang="en-IN" sz="2400" dirty="0" smtClean="0"/>
              <a:t>&amp; acetazolamide</a:t>
            </a:r>
          </a:p>
          <a:p>
            <a:endParaRPr lang="en-IN" sz="2400" dirty="0"/>
          </a:p>
          <a:p>
            <a:r>
              <a:rPr lang="en-IN" sz="2400" dirty="0" smtClean="0"/>
              <a:t>Dietary </a:t>
            </a:r>
            <a:r>
              <a:rPr lang="en-IN" sz="2400" dirty="0"/>
              <a:t>oxalate is another </a:t>
            </a:r>
            <a:r>
              <a:rPr lang="en-IN" sz="2400" dirty="0" smtClean="0"/>
              <a:t>possible cause: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But role of dietary calcium is less clear &amp; calcium restriction is no longer universally recommended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Portis AJ, et al. Am Fam Physician 2001;63:1329-38.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1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Development </a:t>
            </a:r>
            <a:r>
              <a:rPr lang="en-IN" dirty="0"/>
              <a:t>of Urinary </a:t>
            </a:r>
            <a:r>
              <a:rPr lang="en-IN" dirty="0" smtClean="0"/>
              <a:t>Calculi: RISK FACTORS</a:t>
            </a:r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119110"/>
            <a:ext cx="6776045" cy="543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Pietrow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PK, et al. Am Fam Physician. 2006;74:86-94, 99-100.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Dependence of </a:t>
            </a:r>
            <a:r>
              <a:rPr lang="en-IN" dirty="0" err="1"/>
              <a:t>lithogenesis</a:t>
            </a:r>
            <a:r>
              <a:rPr lang="en-IN" dirty="0"/>
              <a:t> on urinary pH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127500"/>
            <a:ext cx="6861770" cy="5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Fisang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C, et al. </a:t>
            </a:r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Dtsch Arztebl Int 2015; 112: 83–91</a:t>
            </a:r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Relationship of Stone </a:t>
            </a:r>
            <a:r>
              <a:rPr lang="en-IN" dirty="0" smtClean="0"/>
              <a:t>Location to </a:t>
            </a:r>
            <a:r>
              <a:rPr lang="en-IN" dirty="0"/>
              <a:t>Symptoms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25344"/>
            <a:ext cx="88924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Portis AJ, et al. Am Fam Physician 2001;63:1329-38.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980728"/>
            <a:ext cx="811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9200"/>
            <a:ext cx="7704856" cy="51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4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311</TotalTime>
  <Words>1830</Words>
  <Application>Microsoft Office PowerPoint</Application>
  <PresentationFormat>On-screen Show (4:3)</PresentationFormat>
  <Paragraphs>196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Opulent</vt:lpstr>
      <vt:lpstr>Medical management of urolithiasis</vt:lpstr>
      <vt:lpstr>Urolithiasis: iNTRODUCTION</vt:lpstr>
      <vt:lpstr>commonly occurring urinary tract stones and their salient features</vt:lpstr>
      <vt:lpstr>Urolithiasis: Epidemiology</vt:lpstr>
      <vt:lpstr>Urolithiasis: Epidemiology</vt:lpstr>
      <vt:lpstr>Urolithiasis: factors…</vt:lpstr>
      <vt:lpstr>Development of Urinary Calculi: RISK FACTORS</vt:lpstr>
      <vt:lpstr>Dependence of lithogenesis on urinary pH</vt:lpstr>
      <vt:lpstr>Relationship of Stone Location to Symptoms</vt:lpstr>
      <vt:lpstr>PowerPoint Presentation</vt:lpstr>
      <vt:lpstr>Plain film radiograph: calcium oxalate stone (arrow) in lower pole of rt kidney</vt:lpstr>
      <vt:lpstr>Radiograph: left kidney and upper bladder showing complete staghorn calculus</vt:lpstr>
      <vt:lpstr>Radiograph: a faintly radiopaque cystine calculus (arrow) overlying 12th rib in left kidney of 13-yr-girl</vt:lpstr>
      <vt:lpstr>PowerPoint Presentation</vt:lpstr>
      <vt:lpstr>PowerPoint Presentation</vt:lpstr>
      <vt:lpstr>PowerPoint Presentation</vt:lpstr>
      <vt:lpstr>PowerPoint Presentation</vt:lpstr>
      <vt:lpstr>Probability of Stone Passage*</vt:lpstr>
      <vt:lpstr>PowerPoint Presentation</vt:lpstr>
      <vt:lpstr>TREATMENT DECISION BASED ON STONE LOCATION: KIDNEY</vt:lpstr>
      <vt:lpstr>TREATMENT DECISION BASED ON STONE LOCATION: URETER</vt:lpstr>
      <vt:lpstr>TREATMENT DECISION BASED ON STONE COMPOSITION</vt:lpstr>
      <vt:lpstr>PROPHYLACTIC MANAGEMENT IN URINARY STONE FORMER</vt:lpstr>
      <vt:lpstr>PROPHYLACTIC MANAGEMENT IN URINARY STONE FORMER</vt:lpstr>
      <vt:lpstr>PROPHYLACTIC MANAGEMENT IN URINARY STONE FORMER</vt:lpstr>
      <vt:lpstr>PROPHYLACTIC MANAGEMENT IN URINARY STONE FORMER</vt:lpstr>
      <vt:lpstr>PROPHYLACTIC MEDICATIONS: Thiazide diuretics</vt:lpstr>
      <vt:lpstr>PROPHYLACTIC MEDICATIONS: Potassium citrate</vt:lpstr>
      <vt:lpstr>PROPHYLACTIC MEDICATIONS: Allopurinol</vt:lpstr>
      <vt:lpstr>PROPHYLACTIC MEDICATIONS: UroPhos-K</vt:lpstr>
      <vt:lpstr>PROPHYLACTIC MEDICATIONS: Sodium bicarbonate</vt:lpstr>
      <vt:lpstr>DISSOLUTION THERAPY</vt:lpstr>
      <vt:lpstr>MEDICAL EXPULSION THERAPY</vt:lpstr>
      <vt:lpstr>High Fluid intake</vt:lpstr>
      <vt:lpstr>Alpha blockers</vt:lpstr>
      <vt:lpstr>Alpha blockers: Spontaneous stone passage at one month</vt:lpstr>
      <vt:lpstr>PowerPoint Presentation</vt:lpstr>
      <vt:lpstr>Principal substances used in medicinal prophylaxis of urinary stones</vt:lpstr>
      <vt:lpstr>Principal substances used in medicinal prophylaxis of urinary stones</vt:lpstr>
      <vt:lpstr>Principal substances used in medicinal prophylaxis of urinary stones</vt:lpstr>
      <vt:lpstr>Salient Features of Various Urologic Interventional Procedures for Urolithiasis</vt:lpstr>
      <vt:lpstr>Salient Features of Various Urologic Interventional Procedures for Urolithiasis</vt:lpstr>
      <vt:lpstr>Salient Features of Various Urologic Interventional Procedures for Urolithiasis</vt:lpstr>
      <vt:lpstr>COMPLICATIONS OF UROLITHIASIS</vt:lpstr>
      <vt:lpstr>PowerPoint Presentation</vt:lpstr>
    </vt:vector>
  </TitlesOfParts>
  <Company>SUN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D’Souza</dc:creator>
  <cp:lastModifiedBy>Shirley D’Souza</cp:lastModifiedBy>
  <cp:revision>68</cp:revision>
  <dcterms:created xsi:type="dcterms:W3CDTF">2015-07-14T05:38:17Z</dcterms:created>
  <dcterms:modified xsi:type="dcterms:W3CDTF">2015-07-14T10:51:19Z</dcterms:modified>
</cp:coreProperties>
</file>