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8" r:id="rId3"/>
    <p:sldId id="280" r:id="rId4"/>
    <p:sldId id="265" r:id="rId5"/>
    <p:sldId id="267" r:id="rId6"/>
    <p:sldId id="282" r:id="rId7"/>
    <p:sldId id="275" r:id="rId8"/>
    <p:sldId id="268" r:id="rId9"/>
    <p:sldId id="284" r:id="rId10"/>
    <p:sldId id="269" r:id="rId11"/>
    <p:sldId id="277" r:id="rId12"/>
    <p:sldId id="285" r:id="rId13"/>
    <p:sldId id="283" r:id="rId14"/>
    <p:sldId id="286" r:id="rId15"/>
    <p:sldId id="287" r:id="rId16"/>
    <p:sldId id="288" r:id="rId17"/>
    <p:sldId id="289" r:id="rId18"/>
    <p:sldId id="290" r:id="rId19"/>
    <p:sldId id="294" r:id="rId20"/>
    <p:sldId id="291" r:id="rId21"/>
    <p:sldId id="292" r:id="rId22"/>
    <p:sldId id="293"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003E6C"/>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171" autoAdjust="0"/>
  </p:normalViewPr>
  <p:slideViewPr>
    <p:cSldViewPr>
      <p:cViewPr varScale="1">
        <p:scale>
          <a:sx n="62" d="100"/>
          <a:sy n="62" d="100"/>
        </p:scale>
        <p:origin x="-1500" y="-48"/>
      </p:cViewPr>
      <p:guideLst>
        <p:guide orient="horz" pos="2160"/>
        <p:guide pos="2880"/>
      </p:guideLst>
    </p:cSldViewPr>
  </p:slideViewPr>
  <p:notesTextViewPr>
    <p:cViewPr>
      <p:scale>
        <a:sx n="1" d="1"/>
        <a:sy n="1" d="1"/>
      </p:scale>
      <p:origin x="0" y="0"/>
    </p:cViewPr>
  </p:notesTextViewPr>
  <p:sorterViewPr>
    <p:cViewPr>
      <p:scale>
        <a:sx n="100" d="100"/>
        <a:sy n="100" d="100"/>
      </p:scale>
      <p:origin x="0" y="31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1FC4B-B250-4FC9-A888-494CB36FA8D9}" type="datetimeFigureOut">
              <a:rPr lang="en-IN" smtClean="0"/>
              <a:t>11-09-2015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820A6-203D-455A-8600-E00F8A185A58}" type="slidenum">
              <a:rPr lang="en-IN" smtClean="0"/>
              <a:t>‹#›</a:t>
            </a:fld>
            <a:endParaRPr lang="en-IN"/>
          </a:p>
        </p:txBody>
      </p:sp>
    </p:spTree>
    <p:extLst>
      <p:ext uri="{BB962C8B-B14F-4D97-AF65-F5344CB8AC3E}">
        <p14:creationId xmlns:p14="http://schemas.microsoft.com/office/powerpoint/2010/main" val="117427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smtClean="0">
                <a:solidFill>
                  <a:schemeClr val="tx1"/>
                </a:solidFill>
                <a:effectLst/>
                <a:latin typeface="+mn-lt"/>
                <a:ea typeface="+mn-ea"/>
                <a:cs typeface="+mn-cs"/>
              </a:rPr>
              <a:t>a</a:t>
            </a:r>
            <a:r>
              <a:rPr lang="en-IN" sz="1200" b="0" i="0" kern="1200" dirty="0" smtClean="0">
                <a:solidFill>
                  <a:schemeClr val="tx1"/>
                </a:solidFill>
                <a:effectLst/>
                <a:latin typeface="+mn-lt"/>
                <a:ea typeface="+mn-ea"/>
                <a:cs typeface="+mn-cs"/>
              </a:rPr>
              <a:t> | Urine storage reflexes. During the storage of urine, distention of the bladder produces low-level vesical afferent firing. This in turn stimulates the sympathetic outflow in the </a:t>
            </a:r>
            <a:r>
              <a:rPr lang="en-IN" sz="1200" b="0" i="0" kern="1200" dirty="0" err="1" smtClean="0">
                <a:solidFill>
                  <a:schemeClr val="tx1"/>
                </a:solidFill>
                <a:effectLst/>
                <a:latin typeface="+mn-lt"/>
                <a:ea typeface="+mn-ea"/>
                <a:cs typeface="+mn-cs"/>
              </a:rPr>
              <a:t>hypogastric</a:t>
            </a:r>
            <a:r>
              <a:rPr lang="en-IN" sz="1200" b="0" i="0" kern="1200" dirty="0" smtClean="0">
                <a:solidFill>
                  <a:schemeClr val="tx1"/>
                </a:solidFill>
                <a:effectLst/>
                <a:latin typeface="+mn-lt"/>
                <a:ea typeface="+mn-ea"/>
                <a:cs typeface="+mn-cs"/>
              </a:rPr>
              <a:t> nerve to the bladder outlet (the bladder base and the urethra) and the pudendal outflow to the external urethral sphincter. These responses occur by spinal reflex pathways and represent guarding reflexes, which promote continence. Sympathetic firing also inhibits contraction of the detrusor muscle and modulates neurotransmission in bladder ganglia. A region in the rostral pons (the pontine storage centre) might increase striated urethral sphincter activity.</a:t>
            </a:r>
          </a:p>
          <a:p>
            <a:r>
              <a:rPr lang="en-IN" sz="1200" b="1" i="0" kern="1200" dirty="0" smtClean="0">
                <a:solidFill>
                  <a:schemeClr val="tx1"/>
                </a:solidFill>
                <a:effectLst/>
                <a:latin typeface="+mn-lt"/>
                <a:ea typeface="+mn-ea"/>
                <a:cs typeface="+mn-cs"/>
              </a:rPr>
              <a:t>b</a:t>
            </a:r>
            <a:r>
              <a:rPr lang="en-IN" sz="1200" b="0" i="0" kern="1200" dirty="0" smtClean="0">
                <a:solidFill>
                  <a:schemeClr val="tx1"/>
                </a:solidFill>
                <a:effectLst/>
                <a:latin typeface="+mn-lt"/>
                <a:ea typeface="+mn-ea"/>
                <a:cs typeface="+mn-cs"/>
              </a:rPr>
              <a:t> | Voiding reflexes. During the elimination of urine, intense bladder-afferent firing in the pelvic nerve activates </a:t>
            </a:r>
            <a:r>
              <a:rPr lang="en-IN" sz="1200" b="0" i="0" kern="1200" dirty="0" err="1" smtClean="0">
                <a:solidFill>
                  <a:schemeClr val="tx1"/>
                </a:solidFill>
                <a:effectLst/>
                <a:latin typeface="+mn-lt"/>
                <a:ea typeface="+mn-ea"/>
                <a:cs typeface="+mn-cs"/>
              </a:rPr>
              <a:t>spinobulbospinal</a:t>
            </a:r>
            <a:r>
              <a:rPr lang="en-IN" sz="1200" b="0" i="0" kern="1200" dirty="0" smtClean="0">
                <a:solidFill>
                  <a:schemeClr val="tx1"/>
                </a:solidFill>
                <a:effectLst/>
                <a:latin typeface="+mn-lt"/>
                <a:ea typeface="+mn-ea"/>
                <a:cs typeface="+mn-cs"/>
              </a:rPr>
              <a:t> reflex pathways (shown in blue) that pass through the pontine micturition centre. This stimulates the parasympathetic outflow to the bladder and to the urethral smooth muscle (shown in green) and inhibits the sympathetic and pudendal outflow to the urethral outlet (shown in red). Ascending afferent input from the spinal cord might pass through relay neurons in the periaqueductal grey (PAG) before reaching the pontine micturition centre. Note that these diagrams do not address the generation of conscious bladder sensations, nor the mechanisms that underlie the switch from storage to voiding, both of which presumably involve cerebral </a:t>
            </a:r>
            <a:r>
              <a:rPr lang="en-IN" sz="1200" b="0" i="0" kern="1200" dirty="0" smtClean="0">
                <a:solidFill>
                  <a:schemeClr val="tx1"/>
                </a:solidFill>
                <a:effectLst/>
                <a:latin typeface="+mn-lt"/>
                <a:ea typeface="+mn-ea"/>
                <a:cs typeface="+mn-cs"/>
              </a:rPr>
              <a:t>circuits </a:t>
            </a:r>
            <a:r>
              <a:rPr lang="en-IN" sz="1200" b="0" i="0" kern="1200" dirty="0" smtClean="0">
                <a:solidFill>
                  <a:schemeClr val="tx1"/>
                </a:solidFill>
                <a:effectLst/>
                <a:latin typeface="+mn-lt"/>
                <a:ea typeface="+mn-ea"/>
                <a:cs typeface="+mn-cs"/>
              </a:rPr>
              <a:t>above the PAG. R represents receptors on afferent nerve terminals</a:t>
            </a:r>
            <a:r>
              <a:rPr lang="en-IN" sz="1200" b="0" i="0" kern="1200" dirty="0" smtClean="0">
                <a:solidFill>
                  <a:schemeClr val="tx1"/>
                </a:solidFill>
                <a:effectLst/>
                <a:latin typeface="+mn-lt"/>
                <a:ea typeface="+mn-ea"/>
                <a:cs typeface="+mn-cs"/>
              </a:rPr>
              <a:t>.</a:t>
            </a:r>
          </a:p>
          <a:p>
            <a:endParaRPr lang="en-IN" sz="1200" b="0" i="0" kern="1200" dirty="0" smtClean="0">
              <a:solidFill>
                <a:schemeClr val="tx1"/>
              </a:solidFill>
              <a:effectLst/>
              <a:latin typeface="+mn-lt"/>
              <a:ea typeface="+mn-ea"/>
              <a:cs typeface="+mn-cs"/>
            </a:endParaRPr>
          </a:p>
          <a:p>
            <a:r>
              <a:rPr lang="en-IN" dirty="0" smtClean="0"/>
              <a:t>Normal micturition: Result of synergic action between bladder smooth muscle (detrusor muscle) &amp; striated smooth muscle of urethral sphincter</a:t>
            </a:r>
          </a:p>
          <a:p>
            <a:endParaRPr lang="en-IN" dirty="0" smtClean="0"/>
          </a:p>
          <a:p>
            <a:r>
              <a:rPr lang="en-IN" dirty="0" smtClean="0"/>
              <a:t>Process consists of relaxation of urethral sphincter followed by detrusor contraction which expels urine stored in bladder</a:t>
            </a:r>
          </a:p>
          <a:p>
            <a:endParaRPr lang="en-IN" dirty="0" smtClean="0"/>
          </a:p>
          <a:p>
            <a:r>
              <a:rPr lang="en-IN" dirty="0" smtClean="0"/>
              <a:t>Synergy between detrusor muscle &amp; external urethral sphincter is controlled by </a:t>
            </a:r>
            <a:r>
              <a:rPr lang="en-IN" b="1" u="sng" dirty="0" smtClean="0">
                <a:solidFill>
                  <a:srgbClr val="FF0000"/>
                </a:solidFill>
              </a:rPr>
              <a:t>pontine micturition centre</a:t>
            </a:r>
          </a:p>
          <a:p>
            <a:endParaRPr lang="en-IN" dirty="0" smtClean="0"/>
          </a:p>
          <a:p>
            <a:r>
              <a:rPr lang="en-IN" dirty="0" smtClean="0"/>
              <a:t>Disruption of pathways between this area &amp; caudal part of spinal cord (SC) often results in </a:t>
            </a:r>
            <a:r>
              <a:rPr lang="en-IN" b="1" u="sng" dirty="0" smtClean="0">
                <a:solidFill>
                  <a:srgbClr val="FF0000"/>
                </a:solidFill>
              </a:rPr>
              <a:t>detrusor-sphincter </a:t>
            </a:r>
            <a:r>
              <a:rPr lang="en-IN" b="1" u="sng" dirty="0" err="1" smtClean="0">
                <a:solidFill>
                  <a:srgbClr val="FF0000"/>
                </a:solidFill>
              </a:rPr>
              <a:t>dyssynergia</a:t>
            </a:r>
            <a:r>
              <a:rPr lang="en-IN" b="1" u="sng" dirty="0" smtClean="0">
                <a:solidFill>
                  <a:srgbClr val="FF0000"/>
                </a:solidFill>
              </a:rPr>
              <a:t> (DSD)</a:t>
            </a:r>
          </a:p>
          <a:p>
            <a:endParaRPr lang="en-IN" dirty="0"/>
          </a:p>
        </p:txBody>
      </p:sp>
      <p:sp>
        <p:nvSpPr>
          <p:cNvPr id="4" name="Slide Number Placeholder 3"/>
          <p:cNvSpPr>
            <a:spLocks noGrp="1"/>
          </p:cNvSpPr>
          <p:nvPr>
            <p:ph type="sldNum" sz="quarter" idx="10"/>
          </p:nvPr>
        </p:nvSpPr>
        <p:spPr/>
        <p:txBody>
          <a:bodyPr/>
          <a:lstStyle/>
          <a:p>
            <a:fld id="{3EB820A6-203D-455A-8600-E00F8A185A58}" type="slidenum">
              <a:rPr lang="en-IN" smtClean="0"/>
              <a:t>3</a:t>
            </a:fld>
            <a:endParaRPr lang="en-IN"/>
          </a:p>
        </p:txBody>
      </p:sp>
    </p:spTree>
    <p:extLst>
      <p:ext uri="{BB962C8B-B14F-4D97-AF65-F5344CB8AC3E}">
        <p14:creationId xmlns:p14="http://schemas.microsoft.com/office/powerpoint/2010/main" val="260574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Loss of</a:t>
            </a:r>
            <a:r>
              <a:rPr lang="en-IN" baseline="0" dirty="0" smtClean="0"/>
              <a:t> reciprocal inhibition of sphincter &amp; activation of detrusor following disconnection from pons results in DSD </a:t>
            </a:r>
            <a:endParaRPr lang="en-IN" dirty="0"/>
          </a:p>
        </p:txBody>
      </p:sp>
      <p:sp>
        <p:nvSpPr>
          <p:cNvPr id="4" name="Slide Number Placeholder 3"/>
          <p:cNvSpPr>
            <a:spLocks noGrp="1"/>
          </p:cNvSpPr>
          <p:nvPr>
            <p:ph type="sldNum" sz="quarter" idx="10"/>
          </p:nvPr>
        </p:nvSpPr>
        <p:spPr/>
        <p:txBody>
          <a:bodyPr/>
          <a:lstStyle/>
          <a:p>
            <a:fld id="{3EB820A6-203D-455A-8600-E00F8A185A58}" type="slidenum">
              <a:rPr lang="en-IN" smtClean="0"/>
              <a:t>4</a:t>
            </a:fld>
            <a:endParaRPr lang="en-IN"/>
          </a:p>
        </p:txBody>
      </p:sp>
    </p:spTree>
    <p:extLst>
      <p:ext uri="{BB962C8B-B14F-4D97-AF65-F5344CB8AC3E}">
        <p14:creationId xmlns:p14="http://schemas.microsoft.com/office/powerpoint/2010/main" val="101829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Without adequate treatment more</a:t>
            </a:r>
          </a:p>
          <a:p>
            <a:r>
              <a:rPr lang="en-IN" dirty="0" smtClean="0"/>
              <a:t>than 50% of men with DSD will develop severe complications</a:t>
            </a:r>
          </a:p>
          <a:p>
            <a:r>
              <a:rPr lang="en-IN" dirty="0" smtClean="0"/>
              <a:t>(3). In women, maybe due to lower detrusor</a:t>
            </a:r>
          </a:p>
          <a:p>
            <a:r>
              <a:rPr lang="en-IN" dirty="0" smtClean="0"/>
              <a:t>pressures, these complications are less common.</a:t>
            </a:r>
            <a:endParaRPr lang="en-IN" dirty="0"/>
          </a:p>
        </p:txBody>
      </p:sp>
      <p:sp>
        <p:nvSpPr>
          <p:cNvPr id="4" name="Slide Number Placeholder 3"/>
          <p:cNvSpPr>
            <a:spLocks noGrp="1"/>
          </p:cNvSpPr>
          <p:nvPr>
            <p:ph type="sldNum" sz="quarter" idx="10"/>
          </p:nvPr>
        </p:nvSpPr>
        <p:spPr/>
        <p:txBody>
          <a:bodyPr/>
          <a:lstStyle/>
          <a:p>
            <a:fld id="{3EB820A6-203D-455A-8600-E00F8A185A58}" type="slidenum">
              <a:rPr lang="en-IN" smtClean="0"/>
              <a:t>6</a:t>
            </a:fld>
            <a:endParaRPr lang="en-IN"/>
          </a:p>
        </p:txBody>
      </p:sp>
    </p:spTree>
    <p:extLst>
      <p:ext uri="{BB962C8B-B14F-4D97-AF65-F5344CB8AC3E}">
        <p14:creationId xmlns:p14="http://schemas.microsoft.com/office/powerpoint/2010/main" val="206866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B820A6-203D-455A-8600-E00F8A185A58}" type="slidenum">
              <a:rPr lang="en-IN" smtClean="0"/>
              <a:t>15</a:t>
            </a:fld>
            <a:endParaRPr lang="en-IN"/>
          </a:p>
        </p:txBody>
      </p:sp>
    </p:spTree>
    <p:extLst>
      <p:ext uri="{BB962C8B-B14F-4D97-AF65-F5344CB8AC3E}">
        <p14:creationId xmlns:p14="http://schemas.microsoft.com/office/powerpoint/2010/main" val="264853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B820A6-203D-455A-8600-E00F8A185A58}" type="slidenum">
              <a:rPr lang="en-IN" smtClean="0"/>
              <a:t>16</a:t>
            </a:fld>
            <a:endParaRPr lang="en-IN"/>
          </a:p>
        </p:txBody>
      </p:sp>
    </p:spTree>
    <p:extLst>
      <p:ext uri="{BB962C8B-B14F-4D97-AF65-F5344CB8AC3E}">
        <p14:creationId xmlns:p14="http://schemas.microsoft.com/office/powerpoint/2010/main" val="264853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B820A6-203D-455A-8600-E00F8A185A58}" type="slidenum">
              <a:rPr lang="en-IN" smtClean="0"/>
              <a:t>17</a:t>
            </a:fld>
            <a:endParaRPr lang="en-IN"/>
          </a:p>
        </p:txBody>
      </p:sp>
    </p:spTree>
    <p:extLst>
      <p:ext uri="{BB962C8B-B14F-4D97-AF65-F5344CB8AC3E}">
        <p14:creationId xmlns:p14="http://schemas.microsoft.com/office/powerpoint/2010/main" val="264853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EB820A6-203D-455A-8600-E00F8A185A58}" type="slidenum">
              <a:rPr lang="en-IN" smtClean="0"/>
              <a:t>18</a:t>
            </a:fld>
            <a:endParaRPr lang="en-IN"/>
          </a:p>
        </p:txBody>
      </p:sp>
    </p:spTree>
    <p:extLst>
      <p:ext uri="{BB962C8B-B14F-4D97-AF65-F5344CB8AC3E}">
        <p14:creationId xmlns:p14="http://schemas.microsoft.com/office/powerpoint/2010/main" val="264853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926EDA8-87C7-4224-AD5C-60B097CBF80F}" type="datetimeFigureOut">
              <a:rPr lang="en-IN" smtClean="0"/>
              <a:t>11-09-2015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4C1749-E916-4047-B7E4-C8D2280BA613}" type="slidenum">
              <a:rPr lang="en-IN" smtClean="0"/>
              <a:t>‹#›</a:t>
            </a:fld>
            <a:endParaRPr lang="en-IN"/>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26EDA8-87C7-4224-AD5C-60B097CBF80F}" type="datetimeFigureOut">
              <a:rPr lang="en-IN" smtClean="0"/>
              <a:t>11-09-2015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4C1749-E916-4047-B7E4-C8D2280BA61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26EDA8-87C7-4224-AD5C-60B097CBF80F}" type="datetimeFigureOut">
              <a:rPr lang="en-IN" smtClean="0"/>
              <a:t>11-09-2015</a:t>
            </a:fld>
            <a:endParaRPr lang="en-IN"/>
          </a:p>
        </p:txBody>
      </p:sp>
      <p:sp>
        <p:nvSpPr>
          <p:cNvPr id="5" name="Footer Placeholder 4"/>
          <p:cNvSpPr>
            <a:spLocks noGrp="1"/>
          </p:cNvSpPr>
          <p:nvPr>
            <p:ph type="ftr" sz="quarter" idx="11"/>
          </p:nvPr>
        </p:nvSpPr>
        <p:spPr>
          <a:xfrm>
            <a:off x="2640597" y="6377459"/>
            <a:ext cx="3836404" cy="365125"/>
          </a:xfrm>
        </p:spPr>
        <p:txBody>
          <a:bodyPr/>
          <a:lstStyle/>
          <a:p>
            <a:endParaRPr lang="en-IN"/>
          </a:p>
        </p:txBody>
      </p:sp>
      <p:sp>
        <p:nvSpPr>
          <p:cNvPr id="6" name="Slide Number Placeholder 5"/>
          <p:cNvSpPr>
            <a:spLocks noGrp="1"/>
          </p:cNvSpPr>
          <p:nvPr>
            <p:ph type="sldNum" sz="quarter" idx="12"/>
          </p:nvPr>
        </p:nvSpPr>
        <p:spPr/>
        <p:txBody>
          <a:bodyPr/>
          <a:lstStyle/>
          <a:p>
            <a:fld id="{B94C1749-E916-4047-B7E4-C8D2280BA613}"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2528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1340769"/>
            <a:ext cx="8229600" cy="5060032"/>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0926EDA8-87C7-4224-AD5C-60B097CBF80F}" type="datetimeFigureOut">
              <a:rPr lang="en-IN" smtClean="0"/>
              <a:t>11-09-2015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4C1749-E916-4047-B7E4-C8D2280BA613}"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26EDA8-87C7-4224-AD5C-60B097CBF80F}" type="datetimeFigureOut">
              <a:rPr lang="en-IN" smtClean="0"/>
              <a:t>11-09-2015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94C1749-E916-4047-B7E4-C8D2280BA613}"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926EDA8-87C7-4224-AD5C-60B097CBF80F}" type="datetimeFigureOut">
              <a:rPr lang="en-IN" smtClean="0"/>
              <a:t>11-09-2015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4C1749-E916-4047-B7E4-C8D2280BA613}"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926EDA8-87C7-4224-AD5C-60B097CBF80F}" type="datetimeFigureOut">
              <a:rPr lang="en-IN" smtClean="0"/>
              <a:t>11-09-2015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94C1749-E916-4047-B7E4-C8D2280BA613}"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26EDA8-87C7-4224-AD5C-60B097CBF80F}" type="datetimeFigureOut">
              <a:rPr lang="en-IN" smtClean="0"/>
              <a:t>11-09-2015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94C1749-E916-4047-B7E4-C8D2280BA61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6EDA8-87C7-4224-AD5C-60B097CBF80F}" type="datetimeFigureOut">
              <a:rPr lang="en-IN" smtClean="0"/>
              <a:t>11-09-2015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94C1749-E916-4047-B7E4-C8D2280BA61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26EDA8-87C7-4224-AD5C-60B097CBF80F}" type="datetimeFigureOut">
              <a:rPr lang="en-IN" smtClean="0"/>
              <a:t>11-09-2015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94C1749-E916-4047-B7E4-C8D2280BA613}" type="slidenum">
              <a:rPr lang="en-IN" smtClean="0"/>
              <a:t>‹#›</a:t>
            </a:fld>
            <a:endParaRPr lang="en-IN"/>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926EDA8-87C7-4224-AD5C-60B097CBF80F}" type="datetimeFigureOut">
              <a:rPr lang="en-IN" smtClean="0"/>
              <a:t>11-09-2015</a:t>
            </a:fld>
            <a:endParaRPr lang="en-IN"/>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IN"/>
          </a:p>
        </p:txBody>
      </p:sp>
      <p:sp>
        <p:nvSpPr>
          <p:cNvPr id="7" name="Slide Number Placeholder 6"/>
          <p:cNvSpPr>
            <a:spLocks noGrp="1"/>
          </p:cNvSpPr>
          <p:nvPr>
            <p:ph type="sldNum" sz="quarter" idx="12"/>
          </p:nvPr>
        </p:nvSpPr>
        <p:spPr>
          <a:xfrm>
            <a:off x="8339328" y="1170432"/>
            <a:ext cx="733864" cy="201168"/>
          </a:xfrm>
        </p:spPr>
        <p:txBody>
          <a:bodyPr/>
          <a:lstStyle/>
          <a:p>
            <a:fld id="{B94C1749-E916-4047-B7E4-C8D2280BA613}"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12474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124744"/>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283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926EDA8-87C7-4224-AD5C-60B097CBF80F}" type="datetimeFigureOut">
              <a:rPr lang="en-IN" smtClean="0"/>
              <a:t>11-09-2015</a:t>
            </a:fld>
            <a:endParaRPr lang="en-IN"/>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IN"/>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94C1749-E916-4047-B7E4-C8D2280BA61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satMod val="150000"/>
            </a:schemeClr>
          </a:solidFill>
          <a:effectLst/>
          <a:latin typeface="Calibri" panose="020F0502020204030204"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Detrusor Sphincter </a:t>
            </a:r>
            <a:r>
              <a:rPr lang="en-IN" dirty="0" err="1" smtClean="0"/>
              <a:t>Dyssynergia</a:t>
            </a:r>
            <a:endParaRPr lang="en-IN" dirty="0"/>
          </a:p>
        </p:txBody>
      </p:sp>
      <p:sp>
        <p:nvSpPr>
          <p:cNvPr id="4" name="Subtitle 3"/>
          <p:cNvSpPr>
            <a:spLocks noGrp="1"/>
          </p:cNvSpPr>
          <p:nvPr>
            <p:ph type="subTitle" idx="1"/>
          </p:nvPr>
        </p:nvSpPr>
        <p:spPr/>
        <p:txBody>
          <a:bodyPr/>
          <a:lstStyle/>
          <a:p>
            <a:r>
              <a:rPr lang="en-IN" dirty="0" smtClean="0">
                <a:latin typeface="Calibri" panose="020F0502020204030204" pitchFamily="34" charset="0"/>
              </a:rPr>
              <a:t>September 2015</a:t>
            </a:r>
            <a:endParaRPr lang="en-IN" dirty="0">
              <a:latin typeface="Calibri" panose="020F0502020204030204" pitchFamily="34" charset="0"/>
            </a:endParaRPr>
          </a:p>
        </p:txBody>
      </p:sp>
    </p:spTree>
    <p:extLst>
      <p:ext uri="{BB962C8B-B14F-4D97-AF65-F5344CB8AC3E}">
        <p14:creationId xmlns:p14="http://schemas.microsoft.com/office/powerpoint/2010/main" val="1872745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Routine </a:t>
            </a:r>
            <a:r>
              <a:rPr lang="en-IN" dirty="0" smtClean="0"/>
              <a:t>&amp; Optional Tests: Evaluation of DSD following SC injury</a:t>
            </a:r>
            <a:endParaRPr lang="en-IN" dirty="0"/>
          </a:p>
        </p:txBody>
      </p:sp>
      <p:sp>
        <p:nvSpPr>
          <p:cNvPr id="6" name="Text Placeholder 5"/>
          <p:cNvSpPr>
            <a:spLocks noGrp="1"/>
          </p:cNvSpPr>
          <p:nvPr>
            <p:ph type="body" idx="1"/>
          </p:nvPr>
        </p:nvSpPr>
        <p:spPr>
          <a:xfrm>
            <a:off x="457200" y="1340768"/>
            <a:ext cx="4040188" cy="715355"/>
          </a:xfrm>
          <a:solidFill>
            <a:schemeClr val="accent3">
              <a:lumMod val="50000"/>
            </a:schemeClr>
          </a:solidFill>
        </p:spPr>
        <p:txBody>
          <a:bodyPr>
            <a:normAutofit/>
          </a:bodyPr>
          <a:lstStyle/>
          <a:p>
            <a:pPr algn="ctr"/>
            <a:r>
              <a:rPr lang="en-IN" sz="3200" dirty="0" smtClean="0">
                <a:solidFill>
                  <a:schemeClr val="bg1"/>
                </a:solidFill>
                <a:latin typeface="Calibri" panose="020F0502020204030204" pitchFamily="34" charset="0"/>
              </a:rPr>
              <a:t>Routine</a:t>
            </a:r>
            <a:endParaRPr lang="en-IN" sz="3200" dirty="0">
              <a:solidFill>
                <a:schemeClr val="bg1"/>
              </a:solidFill>
              <a:latin typeface="Calibri" panose="020F0502020204030204" pitchFamily="34" charset="0"/>
            </a:endParaRPr>
          </a:p>
        </p:txBody>
      </p:sp>
      <p:sp>
        <p:nvSpPr>
          <p:cNvPr id="7" name="Content Placeholder 6"/>
          <p:cNvSpPr>
            <a:spLocks noGrp="1"/>
          </p:cNvSpPr>
          <p:nvPr>
            <p:ph sz="half" idx="2"/>
          </p:nvPr>
        </p:nvSpPr>
        <p:spPr>
          <a:xfrm>
            <a:off x="457200" y="2091293"/>
            <a:ext cx="4040188" cy="3951288"/>
          </a:xfrm>
          <a:solidFill>
            <a:schemeClr val="accent5">
              <a:lumMod val="40000"/>
              <a:lumOff val="60000"/>
            </a:schemeClr>
          </a:solidFill>
        </p:spPr>
        <p:txBody>
          <a:bodyPr>
            <a:normAutofit/>
          </a:bodyPr>
          <a:lstStyle/>
          <a:p>
            <a:pPr marL="576072" indent="-457200">
              <a:buFont typeface="+mj-lt"/>
              <a:buAutoNum type="arabicPeriod"/>
            </a:pPr>
            <a:r>
              <a:rPr lang="en-IN" dirty="0">
                <a:latin typeface="Calibri" panose="020F0502020204030204" pitchFamily="34" charset="0"/>
              </a:rPr>
              <a:t>Voiding diary</a:t>
            </a:r>
          </a:p>
          <a:p>
            <a:pPr marL="576072" indent="-457200">
              <a:buFont typeface="+mj-lt"/>
              <a:buAutoNum type="arabicPeriod"/>
            </a:pPr>
            <a:r>
              <a:rPr lang="en-IN" dirty="0" smtClean="0">
                <a:latin typeface="Calibri" panose="020F0502020204030204" pitchFamily="34" charset="0"/>
              </a:rPr>
              <a:t>Urinalysis &amp; culture</a:t>
            </a:r>
            <a:endParaRPr lang="en-IN" dirty="0">
              <a:latin typeface="Calibri" panose="020F0502020204030204" pitchFamily="34" charset="0"/>
            </a:endParaRPr>
          </a:p>
          <a:p>
            <a:pPr marL="576072" indent="-457200">
              <a:buFont typeface="+mj-lt"/>
              <a:buAutoNum type="arabicPeriod"/>
            </a:pPr>
            <a:r>
              <a:rPr lang="en-IN" dirty="0" smtClean="0">
                <a:latin typeface="Calibri" panose="020F0502020204030204" pitchFamily="34" charset="0"/>
              </a:rPr>
              <a:t>Levels </a:t>
            </a:r>
            <a:r>
              <a:rPr lang="en-IN" dirty="0">
                <a:latin typeface="Calibri" panose="020F0502020204030204" pitchFamily="34" charset="0"/>
              </a:rPr>
              <a:t>of plasma electrolytes </a:t>
            </a:r>
            <a:r>
              <a:rPr lang="en-IN" dirty="0" smtClean="0">
                <a:latin typeface="Calibri" panose="020F0502020204030204" pitchFamily="34" charset="0"/>
              </a:rPr>
              <a:t>&amp; </a:t>
            </a:r>
            <a:r>
              <a:rPr lang="en-IN" dirty="0">
                <a:latin typeface="Calibri" panose="020F0502020204030204" pitchFamily="34" charset="0"/>
              </a:rPr>
              <a:t>creatinine</a:t>
            </a:r>
          </a:p>
          <a:p>
            <a:pPr marL="576072" indent="-457200">
              <a:buFont typeface="+mj-lt"/>
              <a:buAutoNum type="arabicPeriod"/>
            </a:pPr>
            <a:r>
              <a:rPr lang="en-IN" dirty="0" smtClean="0">
                <a:latin typeface="Calibri" panose="020F0502020204030204" pitchFamily="34" charset="0"/>
              </a:rPr>
              <a:t>Renal </a:t>
            </a:r>
            <a:r>
              <a:rPr lang="en-IN" dirty="0">
                <a:latin typeface="Calibri" panose="020F0502020204030204" pitchFamily="34" charset="0"/>
              </a:rPr>
              <a:t>tract ultrasound (with measurement </a:t>
            </a:r>
            <a:r>
              <a:rPr lang="en-IN" dirty="0" smtClean="0">
                <a:latin typeface="Calibri" panose="020F0502020204030204" pitchFamily="34" charset="0"/>
              </a:rPr>
              <a:t>of post-void </a:t>
            </a:r>
            <a:r>
              <a:rPr lang="en-IN" dirty="0">
                <a:latin typeface="Calibri" panose="020F0502020204030204" pitchFamily="34" charset="0"/>
              </a:rPr>
              <a:t>residual urine volume)</a:t>
            </a:r>
          </a:p>
          <a:p>
            <a:pPr marL="576072" indent="-457200">
              <a:buFont typeface="+mj-lt"/>
              <a:buAutoNum type="arabicPeriod"/>
            </a:pPr>
            <a:r>
              <a:rPr lang="en-IN" dirty="0" err="1" smtClean="0">
                <a:latin typeface="Calibri" panose="020F0502020204030204" pitchFamily="34" charset="0"/>
              </a:rPr>
              <a:t>Videourodynamic</a:t>
            </a:r>
            <a:r>
              <a:rPr lang="en-IN" dirty="0" smtClean="0">
                <a:latin typeface="Calibri" panose="020F0502020204030204" pitchFamily="34" charset="0"/>
              </a:rPr>
              <a:t> </a:t>
            </a:r>
            <a:r>
              <a:rPr lang="en-IN" dirty="0">
                <a:latin typeface="Calibri" panose="020F0502020204030204" pitchFamily="34" charset="0"/>
              </a:rPr>
              <a:t>studies</a:t>
            </a:r>
          </a:p>
        </p:txBody>
      </p:sp>
      <p:sp>
        <p:nvSpPr>
          <p:cNvPr id="8" name="Text Placeholder 7"/>
          <p:cNvSpPr>
            <a:spLocks noGrp="1"/>
          </p:cNvSpPr>
          <p:nvPr>
            <p:ph type="body" sz="quarter" idx="3"/>
          </p:nvPr>
        </p:nvSpPr>
        <p:spPr>
          <a:xfrm>
            <a:off x="4645025" y="1340768"/>
            <a:ext cx="4041775" cy="715355"/>
          </a:xfrm>
          <a:solidFill>
            <a:schemeClr val="tx1">
              <a:lumMod val="95000"/>
              <a:lumOff val="5000"/>
            </a:schemeClr>
          </a:solidFill>
        </p:spPr>
        <p:txBody>
          <a:bodyPr>
            <a:normAutofit/>
          </a:bodyPr>
          <a:lstStyle/>
          <a:p>
            <a:pPr algn="ctr"/>
            <a:r>
              <a:rPr lang="en-IN" sz="3200" dirty="0" smtClean="0">
                <a:solidFill>
                  <a:schemeClr val="bg1"/>
                </a:solidFill>
                <a:latin typeface="Calibri" panose="020F0502020204030204" pitchFamily="34" charset="0"/>
              </a:rPr>
              <a:t>optimal</a:t>
            </a:r>
            <a:endParaRPr lang="en-IN" sz="3200" dirty="0">
              <a:solidFill>
                <a:schemeClr val="bg1"/>
              </a:solidFill>
              <a:latin typeface="Calibri" panose="020F0502020204030204" pitchFamily="34" charset="0"/>
            </a:endParaRPr>
          </a:p>
        </p:txBody>
      </p:sp>
      <p:sp>
        <p:nvSpPr>
          <p:cNvPr id="9" name="Content Placeholder 8"/>
          <p:cNvSpPr>
            <a:spLocks noGrp="1"/>
          </p:cNvSpPr>
          <p:nvPr>
            <p:ph sz="quarter" idx="4"/>
          </p:nvPr>
        </p:nvSpPr>
        <p:spPr>
          <a:xfrm>
            <a:off x="4645025" y="2091293"/>
            <a:ext cx="4041775" cy="3951288"/>
          </a:xfrm>
          <a:solidFill>
            <a:schemeClr val="bg1">
              <a:lumMod val="85000"/>
            </a:schemeClr>
          </a:solidFill>
        </p:spPr>
        <p:txBody>
          <a:bodyPr>
            <a:normAutofit/>
          </a:bodyPr>
          <a:lstStyle/>
          <a:p>
            <a:pPr marL="576072" indent="-457200">
              <a:buFont typeface="+mj-lt"/>
              <a:buAutoNum type="arabicPeriod"/>
            </a:pPr>
            <a:r>
              <a:rPr lang="en-IN" dirty="0">
                <a:latin typeface="Calibri" panose="020F0502020204030204" pitchFamily="34" charset="0"/>
              </a:rPr>
              <a:t>Urine cytology</a:t>
            </a:r>
          </a:p>
          <a:p>
            <a:pPr marL="576072" indent="-457200">
              <a:buFont typeface="+mj-lt"/>
              <a:buAutoNum type="arabicPeriod"/>
            </a:pPr>
            <a:r>
              <a:rPr lang="en-IN" dirty="0" smtClean="0">
                <a:latin typeface="Calibri" panose="020F0502020204030204" pitchFamily="34" charset="0"/>
              </a:rPr>
              <a:t>24 </a:t>
            </a:r>
            <a:r>
              <a:rPr lang="en-IN" dirty="0">
                <a:latin typeface="Calibri" panose="020F0502020204030204" pitchFamily="34" charset="0"/>
              </a:rPr>
              <a:t>h creatinine clearance</a:t>
            </a:r>
          </a:p>
          <a:p>
            <a:pPr marL="576072" indent="-457200">
              <a:buFont typeface="+mj-lt"/>
              <a:buAutoNum type="arabicPeriod"/>
            </a:pPr>
            <a:r>
              <a:rPr lang="en-IN" dirty="0" smtClean="0">
                <a:latin typeface="Calibri" panose="020F0502020204030204" pitchFamily="34" charset="0"/>
              </a:rPr>
              <a:t>Cystoscopy</a:t>
            </a:r>
            <a:endParaRPr lang="en-IN" dirty="0">
              <a:latin typeface="Calibri" panose="020F0502020204030204" pitchFamily="34" charset="0"/>
            </a:endParaRPr>
          </a:p>
          <a:p>
            <a:pPr marL="576072" indent="-457200">
              <a:buFont typeface="+mj-lt"/>
              <a:buAutoNum type="arabicPeriod"/>
            </a:pPr>
            <a:r>
              <a:rPr lang="en-IN" dirty="0" smtClean="0">
                <a:latin typeface="Calibri" panose="020F0502020204030204" pitchFamily="34" charset="0"/>
              </a:rPr>
              <a:t>Isotope </a:t>
            </a:r>
            <a:r>
              <a:rPr lang="en-IN" dirty="0">
                <a:latin typeface="Calibri" panose="020F0502020204030204" pitchFamily="34" charset="0"/>
              </a:rPr>
              <a:t>studies (</a:t>
            </a:r>
            <a:r>
              <a:rPr lang="en-IN" baseline="30000" dirty="0">
                <a:latin typeface="Calibri" panose="020F0502020204030204" pitchFamily="34" charset="0"/>
              </a:rPr>
              <a:t>99m</a:t>
            </a:r>
            <a:r>
              <a:rPr lang="en-IN" dirty="0">
                <a:latin typeface="Calibri" panose="020F0502020204030204" pitchFamily="34" charset="0"/>
              </a:rPr>
              <a:t>Tc-labelled </a:t>
            </a:r>
            <a:r>
              <a:rPr lang="en-IN" dirty="0" smtClean="0">
                <a:latin typeface="Calibri" panose="020F0502020204030204" pitchFamily="34" charset="0"/>
              </a:rPr>
              <a:t>pentavalent </a:t>
            </a:r>
            <a:r>
              <a:rPr lang="en-IN" dirty="0" err="1" smtClean="0">
                <a:latin typeface="Calibri" panose="020F0502020204030204" pitchFamily="34" charset="0"/>
              </a:rPr>
              <a:t>dimercaptosuccinic</a:t>
            </a:r>
            <a:r>
              <a:rPr lang="en-IN" dirty="0" smtClean="0">
                <a:latin typeface="Calibri" panose="020F0502020204030204" pitchFamily="34" charset="0"/>
              </a:rPr>
              <a:t> </a:t>
            </a:r>
            <a:r>
              <a:rPr lang="en-IN" dirty="0">
                <a:latin typeface="Calibri" panose="020F0502020204030204" pitchFamily="34" charset="0"/>
              </a:rPr>
              <a:t>acid imaging)</a:t>
            </a:r>
          </a:p>
          <a:p>
            <a:pPr marL="576072" indent="-457200">
              <a:buFont typeface="+mj-lt"/>
              <a:buAutoNum type="arabicPeriod"/>
            </a:pPr>
            <a:r>
              <a:rPr lang="en-IN" dirty="0" smtClean="0">
                <a:latin typeface="Calibri" panose="020F0502020204030204" pitchFamily="34" charset="0"/>
              </a:rPr>
              <a:t>Electromyography</a:t>
            </a:r>
            <a:endParaRPr lang="en-IN" dirty="0">
              <a:latin typeface="Calibri" panose="020F0502020204030204" pitchFamily="34" charset="0"/>
            </a:endParaRP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Ahmed HU, et al. Nature Clinical Practice: Urology. 2006; 3(7): 368-380.</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314277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1" y="22722"/>
            <a:ext cx="9128239" cy="657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a:solidFill>
                  <a:schemeClr val="tx2">
                    <a:lumMod val="50000"/>
                  </a:schemeClr>
                </a:solidFill>
                <a:latin typeface="Calibri" panose="020F0502020204030204" pitchFamily="34" charset="0"/>
              </a:rPr>
              <a:t>Detrusor sphincter </a:t>
            </a:r>
            <a:r>
              <a:rPr lang="en-IN" b="1" i="1" dirty="0" err="1">
                <a:solidFill>
                  <a:schemeClr val="tx2">
                    <a:lumMod val="50000"/>
                  </a:schemeClr>
                </a:solidFill>
                <a:latin typeface="Calibri" panose="020F0502020204030204" pitchFamily="34" charset="0"/>
              </a:rPr>
              <a:t>dyssynergia</a:t>
            </a:r>
            <a:r>
              <a:rPr lang="en-IN" b="1" i="1" dirty="0">
                <a:solidFill>
                  <a:schemeClr val="tx2">
                    <a:lumMod val="50000"/>
                  </a:schemeClr>
                </a:solidFill>
                <a:latin typeface="Calibri" panose="020F0502020204030204" pitchFamily="34" charset="0"/>
              </a:rPr>
              <a:t> during a pressure voiding study.</a:t>
            </a:r>
          </a:p>
        </p:txBody>
      </p:sp>
    </p:spTree>
    <p:extLst>
      <p:ext uri="{BB962C8B-B14F-4D97-AF65-F5344CB8AC3E}">
        <p14:creationId xmlns:p14="http://schemas.microsoft.com/office/powerpoint/2010/main" val="199860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3 Types of DSD identified on EMG</a:t>
            </a:r>
            <a:endParaRPr lang="en-IN" dirty="0"/>
          </a:p>
        </p:txBody>
      </p:sp>
      <p:sp>
        <p:nvSpPr>
          <p:cNvPr id="6" name="Rounded Rectangle 5"/>
          <p:cNvSpPr/>
          <p:nvPr/>
        </p:nvSpPr>
        <p:spPr>
          <a:xfrm>
            <a:off x="533367" y="1412776"/>
            <a:ext cx="2664296" cy="936104"/>
          </a:xfrm>
          <a:prstGeom prst="roundRect">
            <a:avLst/>
          </a:prstGeom>
          <a:solidFill>
            <a:srgbClr val="0048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4400" dirty="0" smtClean="0">
                <a:latin typeface="Calibri" panose="020F0502020204030204" pitchFamily="34" charset="0"/>
              </a:rPr>
              <a:t>Type 1</a:t>
            </a:r>
            <a:endParaRPr lang="en-IN" sz="4400" dirty="0">
              <a:latin typeface="Calibri" panose="020F0502020204030204" pitchFamily="34" charset="0"/>
            </a:endParaRPr>
          </a:p>
        </p:txBody>
      </p:sp>
      <p:sp>
        <p:nvSpPr>
          <p:cNvPr id="7" name="Rounded Rectangle 6"/>
          <p:cNvSpPr/>
          <p:nvPr/>
        </p:nvSpPr>
        <p:spPr>
          <a:xfrm>
            <a:off x="3327085" y="1412776"/>
            <a:ext cx="2664296" cy="936104"/>
          </a:xfrm>
          <a:prstGeom prst="round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4400" dirty="0" smtClean="0">
                <a:latin typeface="Calibri" panose="020F0502020204030204" pitchFamily="34" charset="0"/>
              </a:rPr>
              <a:t>Type 2</a:t>
            </a:r>
            <a:endParaRPr lang="en-IN" sz="4400" dirty="0">
              <a:latin typeface="Calibri" panose="020F0502020204030204" pitchFamily="34" charset="0"/>
            </a:endParaRPr>
          </a:p>
        </p:txBody>
      </p:sp>
      <p:sp>
        <p:nvSpPr>
          <p:cNvPr id="8" name="Rounded Rectangle 7"/>
          <p:cNvSpPr/>
          <p:nvPr/>
        </p:nvSpPr>
        <p:spPr>
          <a:xfrm>
            <a:off x="6143781" y="1412776"/>
            <a:ext cx="2664296" cy="936104"/>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4400" dirty="0" smtClean="0">
                <a:latin typeface="Calibri" panose="020F0502020204030204" pitchFamily="34" charset="0"/>
              </a:rPr>
              <a:t>Type 3</a:t>
            </a:r>
            <a:endParaRPr lang="en-IN" sz="4400" dirty="0">
              <a:latin typeface="Calibri" panose="020F0502020204030204" pitchFamily="34" charset="0"/>
            </a:endParaRPr>
          </a:p>
        </p:txBody>
      </p:sp>
      <p:sp>
        <p:nvSpPr>
          <p:cNvPr id="9" name="Rectangle 8"/>
          <p:cNvSpPr/>
          <p:nvPr/>
        </p:nvSpPr>
        <p:spPr>
          <a:xfrm>
            <a:off x="533367" y="2564904"/>
            <a:ext cx="2664296" cy="38164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latin typeface="Calibri" panose="020F0502020204030204" pitchFamily="34" charset="0"/>
              </a:rPr>
              <a:t>Simultaneous </a:t>
            </a:r>
            <a:r>
              <a:rPr lang="en-IN" sz="2000" dirty="0">
                <a:solidFill>
                  <a:schemeClr val="tx1"/>
                </a:solidFill>
                <a:latin typeface="Calibri" panose="020F0502020204030204" pitchFamily="34" charset="0"/>
              </a:rPr>
              <a:t>increase of </a:t>
            </a:r>
            <a:r>
              <a:rPr lang="en-IN" sz="2000" dirty="0" smtClean="0">
                <a:solidFill>
                  <a:schemeClr val="tx1"/>
                </a:solidFill>
                <a:latin typeface="Calibri" panose="020F0502020204030204" pitchFamily="34" charset="0"/>
              </a:rPr>
              <a:t>detrusor pressure &amp; external </a:t>
            </a:r>
            <a:r>
              <a:rPr lang="en-IN" sz="2000" dirty="0">
                <a:solidFill>
                  <a:schemeClr val="tx1"/>
                </a:solidFill>
                <a:latin typeface="Calibri" panose="020F0502020204030204" pitchFamily="34" charset="0"/>
              </a:rPr>
              <a:t>sphincter EMG activity </a:t>
            </a:r>
            <a:r>
              <a:rPr lang="en-IN" sz="2000" dirty="0" smtClean="0">
                <a:solidFill>
                  <a:schemeClr val="tx1"/>
                </a:solidFill>
                <a:latin typeface="Calibri" panose="020F0502020204030204" pitchFamily="34" charset="0"/>
              </a:rPr>
              <a:t>that reaches </a:t>
            </a:r>
            <a:r>
              <a:rPr lang="en-IN" sz="2000" dirty="0">
                <a:solidFill>
                  <a:schemeClr val="tx1"/>
                </a:solidFill>
                <a:latin typeface="Calibri" panose="020F0502020204030204" pitchFamily="34" charset="0"/>
              </a:rPr>
              <a:t>its maximum at </a:t>
            </a:r>
            <a:r>
              <a:rPr lang="en-IN" sz="2000" dirty="0" smtClean="0">
                <a:solidFill>
                  <a:schemeClr val="tx1"/>
                </a:solidFill>
                <a:latin typeface="Calibri" panose="020F0502020204030204" pitchFamily="34" charset="0"/>
              </a:rPr>
              <a:t>peak </a:t>
            </a:r>
            <a:r>
              <a:rPr lang="en-IN" sz="2000" dirty="0">
                <a:solidFill>
                  <a:schemeClr val="tx1"/>
                </a:solidFill>
                <a:latin typeface="Calibri" panose="020F0502020204030204" pitchFamily="34" charset="0"/>
              </a:rPr>
              <a:t>of detrusor </a:t>
            </a:r>
            <a:r>
              <a:rPr lang="en-IN" sz="2000" dirty="0" smtClean="0">
                <a:solidFill>
                  <a:schemeClr val="tx1"/>
                </a:solidFill>
                <a:latin typeface="Calibri" panose="020F0502020204030204" pitchFamily="34" charset="0"/>
              </a:rPr>
              <a:t>contraction</a:t>
            </a:r>
          </a:p>
          <a:p>
            <a:endParaRPr lang="en-IN" sz="2000" dirty="0">
              <a:solidFill>
                <a:schemeClr val="tx1"/>
              </a:solidFill>
              <a:latin typeface="Calibri" panose="020F0502020204030204" pitchFamily="34" charset="0"/>
            </a:endParaRPr>
          </a:p>
          <a:p>
            <a:r>
              <a:rPr lang="en-IN" sz="2000" dirty="0" smtClean="0">
                <a:solidFill>
                  <a:schemeClr val="tx1"/>
                </a:solidFill>
                <a:latin typeface="Calibri" panose="020F0502020204030204" pitchFamily="34" charset="0"/>
              </a:rPr>
              <a:t>As</a:t>
            </a:r>
            <a:r>
              <a:rPr lang="en-IN" sz="2000" dirty="0">
                <a:solidFill>
                  <a:schemeClr val="tx1"/>
                </a:solidFill>
                <a:latin typeface="Calibri" panose="020F0502020204030204" pitchFamily="34" charset="0"/>
              </a:rPr>
              <a:t> </a:t>
            </a:r>
            <a:r>
              <a:rPr lang="en-IN" sz="2000" dirty="0" smtClean="0">
                <a:solidFill>
                  <a:schemeClr val="tx1"/>
                </a:solidFill>
                <a:latin typeface="Calibri" panose="020F0502020204030204" pitchFamily="34" charset="0"/>
              </a:rPr>
              <a:t>detrusor </a:t>
            </a:r>
            <a:r>
              <a:rPr lang="en-IN" sz="2000" dirty="0">
                <a:solidFill>
                  <a:schemeClr val="tx1"/>
                </a:solidFill>
                <a:latin typeface="Calibri" panose="020F0502020204030204" pitchFamily="34" charset="0"/>
              </a:rPr>
              <a:t>pressure begins to decline, sudden </a:t>
            </a:r>
            <a:r>
              <a:rPr lang="en-IN" sz="2000" dirty="0" smtClean="0">
                <a:solidFill>
                  <a:schemeClr val="tx1"/>
                </a:solidFill>
                <a:latin typeface="Calibri" panose="020F0502020204030204" pitchFamily="34" charset="0"/>
              </a:rPr>
              <a:t>complete external </a:t>
            </a:r>
            <a:r>
              <a:rPr lang="en-IN" sz="2000" dirty="0">
                <a:solidFill>
                  <a:schemeClr val="tx1"/>
                </a:solidFill>
                <a:latin typeface="Calibri" panose="020F0502020204030204" pitchFamily="34" charset="0"/>
              </a:rPr>
              <a:t>relaxation </a:t>
            </a:r>
            <a:r>
              <a:rPr lang="en-IN" sz="2000" dirty="0" smtClean="0">
                <a:solidFill>
                  <a:schemeClr val="tx1"/>
                </a:solidFill>
                <a:latin typeface="Calibri" panose="020F0502020204030204" pitchFamily="34" charset="0"/>
              </a:rPr>
              <a:t>occurs</a:t>
            </a:r>
            <a:endParaRPr lang="en-IN" sz="2000" dirty="0">
              <a:solidFill>
                <a:schemeClr val="tx1"/>
              </a:solidFill>
              <a:latin typeface="Calibri" panose="020F0502020204030204" pitchFamily="34" charset="0"/>
            </a:endParaRPr>
          </a:p>
        </p:txBody>
      </p:sp>
      <p:sp>
        <p:nvSpPr>
          <p:cNvPr id="10" name="Rectangle 9"/>
          <p:cNvSpPr/>
          <p:nvPr/>
        </p:nvSpPr>
        <p:spPr>
          <a:xfrm>
            <a:off x="3339480" y="2564904"/>
            <a:ext cx="2664296" cy="38164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err="1" smtClean="0">
                <a:solidFill>
                  <a:schemeClr val="tx1"/>
                </a:solidFill>
                <a:latin typeface="Calibri" panose="020F0502020204030204" pitchFamily="34" charset="0"/>
              </a:rPr>
              <a:t>Clonic</a:t>
            </a:r>
            <a:r>
              <a:rPr lang="en-IN" sz="2000" dirty="0" smtClean="0">
                <a:solidFill>
                  <a:schemeClr val="tx1"/>
                </a:solidFill>
                <a:latin typeface="Calibri" panose="020F0502020204030204" pitchFamily="34" charset="0"/>
              </a:rPr>
              <a:t> </a:t>
            </a:r>
            <a:r>
              <a:rPr lang="en-IN" sz="2000" dirty="0">
                <a:solidFill>
                  <a:schemeClr val="tx1"/>
                </a:solidFill>
                <a:latin typeface="Calibri" panose="020F0502020204030204" pitchFamily="34" charset="0"/>
              </a:rPr>
              <a:t>contractions of </a:t>
            </a:r>
            <a:r>
              <a:rPr lang="en-IN" sz="2000" dirty="0" smtClean="0">
                <a:solidFill>
                  <a:schemeClr val="tx1"/>
                </a:solidFill>
                <a:latin typeface="Calibri" panose="020F0502020204030204" pitchFamily="34" charset="0"/>
              </a:rPr>
              <a:t>external urethral </a:t>
            </a:r>
            <a:r>
              <a:rPr lang="en-IN" sz="2000" dirty="0">
                <a:solidFill>
                  <a:schemeClr val="tx1"/>
                </a:solidFill>
                <a:latin typeface="Calibri" panose="020F0502020204030204" pitchFamily="34" charset="0"/>
              </a:rPr>
              <a:t>sphincter interspersed throughout </a:t>
            </a:r>
            <a:r>
              <a:rPr lang="en-IN" sz="2000" dirty="0" smtClean="0">
                <a:solidFill>
                  <a:schemeClr val="tx1"/>
                </a:solidFill>
                <a:latin typeface="Calibri" panose="020F0502020204030204" pitchFamily="34" charset="0"/>
              </a:rPr>
              <a:t>detrusor contraction</a:t>
            </a:r>
          </a:p>
          <a:p>
            <a:endParaRPr lang="en-IN" sz="2000" dirty="0">
              <a:solidFill>
                <a:schemeClr val="tx1"/>
              </a:solidFill>
              <a:latin typeface="Calibri" panose="020F0502020204030204" pitchFamily="34" charset="0"/>
            </a:endParaRPr>
          </a:p>
          <a:p>
            <a:endParaRPr lang="en-IN" sz="2000" dirty="0" smtClean="0">
              <a:solidFill>
                <a:schemeClr val="tx1"/>
              </a:solidFill>
              <a:latin typeface="Calibri" panose="020F0502020204030204" pitchFamily="34" charset="0"/>
            </a:endParaRPr>
          </a:p>
          <a:p>
            <a:endParaRPr lang="en-IN" sz="2000" dirty="0">
              <a:solidFill>
                <a:schemeClr val="tx1"/>
              </a:solidFill>
              <a:latin typeface="Calibri" panose="020F0502020204030204" pitchFamily="34" charset="0"/>
            </a:endParaRPr>
          </a:p>
          <a:p>
            <a:endParaRPr lang="en-IN" sz="2000" dirty="0" smtClean="0">
              <a:solidFill>
                <a:schemeClr val="tx1"/>
              </a:solidFill>
              <a:latin typeface="Calibri" panose="020F0502020204030204" pitchFamily="34" charset="0"/>
            </a:endParaRPr>
          </a:p>
          <a:p>
            <a:r>
              <a:rPr lang="en-IN" sz="2000" dirty="0" smtClean="0">
                <a:solidFill>
                  <a:schemeClr val="tx1"/>
                </a:solidFill>
                <a:latin typeface="Calibri" panose="020F0502020204030204" pitchFamily="34" charset="0"/>
              </a:rPr>
              <a:t>Patients </a:t>
            </a:r>
            <a:r>
              <a:rPr lang="en-IN" sz="2000" dirty="0">
                <a:solidFill>
                  <a:schemeClr val="tx1"/>
                </a:solidFill>
                <a:latin typeface="Calibri" panose="020F0502020204030204" pitchFamily="34" charset="0"/>
              </a:rPr>
              <a:t>usually void with an interrupted stream</a:t>
            </a:r>
          </a:p>
        </p:txBody>
      </p:sp>
      <p:sp>
        <p:nvSpPr>
          <p:cNvPr id="11" name="Rectangle 10"/>
          <p:cNvSpPr/>
          <p:nvPr/>
        </p:nvSpPr>
        <p:spPr>
          <a:xfrm>
            <a:off x="6156176" y="2564904"/>
            <a:ext cx="2664296" cy="381642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Calibri" panose="020F0502020204030204" pitchFamily="34" charset="0"/>
              </a:rPr>
              <a:t>External </a:t>
            </a:r>
            <a:r>
              <a:rPr lang="en-IN" sz="2000" dirty="0">
                <a:solidFill>
                  <a:schemeClr val="tx1"/>
                </a:solidFill>
                <a:latin typeface="Calibri" panose="020F0502020204030204" pitchFamily="34" charset="0"/>
              </a:rPr>
              <a:t>sphincter </a:t>
            </a:r>
            <a:r>
              <a:rPr lang="en-IN" sz="2000" dirty="0" smtClean="0">
                <a:solidFill>
                  <a:schemeClr val="tx1"/>
                </a:solidFill>
                <a:latin typeface="Calibri" panose="020F0502020204030204" pitchFamily="34" charset="0"/>
              </a:rPr>
              <a:t>contraction persists </a:t>
            </a:r>
            <a:r>
              <a:rPr lang="en-IN" sz="2000" dirty="0">
                <a:solidFill>
                  <a:schemeClr val="tx1"/>
                </a:solidFill>
                <a:latin typeface="Calibri" panose="020F0502020204030204" pitchFamily="34" charset="0"/>
              </a:rPr>
              <a:t>throughout </a:t>
            </a:r>
            <a:r>
              <a:rPr lang="en-IN" sz="2000" dirty="0" smtClean="0">
                <a:solidFill>
                  <a:schemeClr val="tx1"/>
                </a:solidFill>
                <a:latin typeface="Calibri" panose="020F0502020204030204" pitchFamily="34" charset="0"/>
              </a:rPr>
              <a:t>entire </a:t>
            </a:r>
            <a:r>
              <a:rPr lang="en-IN" sz="2000" dirty="0">
                <a:solidFill>
                  <a:schemeClr val="tx1"/>
                </a:solidFill>
                <a:latin typeface="Calibri" panose="020F0502020204030204" pitchFamily="34" charset="0"/>
              </a:rPr>
              <a:t>detrusor </a:t>
            </a:r>
            <a:r>
              <a:rPr lang="en-IN" sz="2000" dirty="0" smtClean="0">
                <a:solidFill>
                  <a:schemeClr val="tx1"/>
                </a:solidFill>
                <a:latin typeface="Calibri" panose="020F0502020204030204" pitchFamily="34" charset="0"/>
              </a:rPr>
              <a:t>contraction</a:t>
            </a:r>
          </a:p>
          <a:p>
            <a:pPr algn="ctr"/>
            <a:endParaRPr lang="en-IN" sz="2000" dirty="0">
              <a:solidFill>
                <a:schemeClr val="tx1"/>
              </a:solidFill>
              <a:latin typeface="Calibri" panose="020F0502020204030204" pitchFamily="34" charset="0"/>
            </a:endParaRPr>
          </a:p>
          <a:p>
            <a:pPr algn="ctr"/>
            <a:endParaRPr lang="en-IN" sz="2000" dirty="0" smtClean="0">
              <a:solidFill>
                <a:schemeClr val="tx1"/>
              </a:solidFill>
              <a:latin typeface="Calibri" panose="020F0502020204030204" pitchFamily="34" charset="0"/>
            </a:endParaRPr>
          </a:p>
          <a:p>
            <a:pPr algn="ctr"/>
            <a:endParaRPr lang="en-IN" sz="2000" dirty="0">
              <a:solidFill>
                <a:schemeClr val="tx1"/>
              </a:solidFill>
              <a:latin typeface="Calibri" panose="020F0502020204030204" pitchFamily="34" charset="0"/>
            </a:endParaRPr>
          </a:p>
          <a:p>
            <a:pPr algn="ctr"/>
            <a:endParaRPr lang="en-IN" sz="2000" dirty="0" smtClean="0">
              <a:solidFill>
                <a:schemeClr val="tx1"/>
              </a:solidFill>
              <a:latin typeface="Calibri" panose="020F0502020204030204" pitchFamily="34" charset="0"/>
            </a:endParaRPr>
          </a:p>
          <a:p>
            <a:pPr algn="ctr"/>
            <a:endParaRPr lang="en-IN" sz="2000" dirty="0">
              <a:solidFill>
                <a:schemeClr val="tx1"/>
              </a:solidFill>
              <a:latin typeface="Calibri" panose="020F0502020204030204" pitchFamily="34" charset="0"/>
            </a:endParaRPr>
          </a:p>
          <a:p>
            <a:pPr algn="ctr"/>
            <a:r>
              <a:rPr lang="en-IN" sz="2000" dirty="0" smtClean="0">
                <a:solidFill>
                  <a:schemeClr val="tx1"/>
                </a:solidFill>
                <a:latin typeface="Calibri" panose="020F0502020204030204" pitchFamily="34" charset="0"/>
              </a:rPr>
              <a:t>These </a:t>
            </a:r>
            <a:r>
              <a:rPr lang="en-IN" sz="2000" dirty="0">
                <a:solidFill>
                  <a:schemeClr val="tx1"/>
                </a:solidFill>
                <a:latin typeface="Calibri" panose="020F0502020204030204" pitchFamily="34" charset="0"/>
              </a:rPr>
              <a:t>patients void </a:t>
            </a:r>
            <a:r>
              <a:rPr lang="en-IN" sz="2000" dirty="0" smtClean="0">
                <a:solidFill>
                  <a:schemeClr val="tx1"/>
                </a:solidFill>
                <a:latin typeface="Calibri" panose="020F0502020204030204" pitchFamily="34" charset="0"/>
              </a:rPr>
              <a:t>with obstructive </a:t>
            </a:r>
            <a:r>
              <a:rPr lang="en-IN" sz="2000" dirty="0">
                <a:solidFill>
                  <a:schemeClr val="tx1"/>
                </a:solidFill>
                <a:latin typeface="Calibri" panose="020F0502020204030204" pitchFamily="34" charset="0"/>
              </a:rPr>
              <a:t>stream or </a:t>
            </a:r>
            <a:r>
              <a:rPr lang="en-IN" sz="2000" dirty="0" smtClean="0">
                <a:solidFill>
                  <a:schemeClr val="tx1"/>
                </a:solidFill>
                <a:latin typeface="Calibri" panose="020F0502020204030204" pitchFamily="34" charset="0"/>
              </a:rPr>
              <a:t>cannot void </a:t>
            </a:r>
            <a:r>
              <a:rPr lang="en-IN" sz="2000" dirty="0">
                <a:solidFill>
                  <a:schemeClr val="tx1"/>
                </a:solidFill>
                <a:latin typeface="Calibri" panose="020F0502020204030204" pitchFamily="34" charset="0"/>
              </a:rPr>
              <a:t>at </a:t>
            </a:r>
            <a:r>
              <a:rPr lang="en-IN" sz="2000" dirty="0" smtClean="0">
                <a:solidFill>
                  <a:schemeClr val="tx1"/>
                </a:solidFill>
                <a:latin typeface="Calibri" panose="020F0502020204030204" pitchFamily="34" charset="0"/>
              </a:rPr>
              <a:t>all</a:t>
            </a:r>
            <a:endParaRPr lang="en-IN" sz="2000" dirty="0">
              <a:solidFill>
                <a:schemeClr val="tx1"/>
              </a:solidFill>
              <a:latin typeface="Calibri" panose="020F0502020204030204" pitchFamily="34" charset="0"/>
            </a:endParaRPr>
          </a:p>
        </p:txBody>
      </p:sp>
      <p:sp>
        <p:nvSpPr>
          <p:cNvPr id="12" name="Rectangle 11"/>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
        <p:nvSpPr>
          <p:cNvPr id="13" name="Rounded Rectangle 12"/>
          <p:cNvSpPr/>
          <p:nvPr/>
        </p:nvSpPr>
        <p:spPr>
          <a:xfrm>
            <a:off x="338753" y="3771038"/>
            <a:ext cx="8640960" cy="140415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IN" sz="2400" dirty="0">
                <a:latin typeface="Calibri" panose="020F0502020204030204" pitchFamily="34" charset="0"/>
              </a:rPr>
              <a:t>Types 2 &amp;</a:t>
            </a:r>
            <a:r>
              <a:rPr lang="en-IN" sz="2400" dirty="0" smtClean="0">
                <a:latin typeface="Calibri" panose="020F0502020204030204" pitchFamily="34" charset="0"/>
              </a:rPr>
              <a:t> </a:t>
            </a:r>
            <a:r>
              <a:rPr lang="en-IN" sz="2400" dirty="0">
                <a:latin typeface="Calibri" panose="020F0502020204030204" pitchFamily="34" charset="0"/>
              </a:rPr>
              <a:t>3 DSD are considered to have a greater </a:t>
            </a:r>
            <a:r>
              <a:rPr lang="en-IN" sz="2400" dirty="0" smtClean="0">
                <a:latin typeface="Calibri" panose="020F0502020204030204" pitchFamily="34" charset="0"/>
              </a:rPr>
              <a:t>risk of </a:t>
            </a:r>
            <a:r>
              <a:rPr lang="en-IN" sz="2400" dirty="0">
                <a:latin typeface="Calibri" panose="020F0502020204030204" pitchFamily="34" charset="0"/>
              </a:rPr>
              <a:t>urological complication, as bladder outflow obstruction </a:t>
            </a:r>
            <a:r>
              <a:rPr lang="en-IN" sz="2400" dirty="0" smtClean="0">
                <a:latin typeface="Calibri" panose="020F0502020204030204" pitchFamily="34" charset="0"/>
              </a:rPr>
              <a:t>is continuous </a:t>
            </a:r>
            <a:r>
              <a:rPr lang="en-IN" sz="2400">
                <a:latin typeface="Calibri" panose="020F0502020204030204" pitchFamily="34" charset="0"/>
              </a:rPr>
              <a:t>throughout </a:t>
            </a:r>
            <a:r>
              <a:rPr lang="en-IN" sz="2400" smtClean="0">
                <a:latin typeface="Calibri" panose="020F0502020204030204" pitchFamily="34" charset="0"/>
              </a:rPr>
              <a:t>detrusor </a:t>
            </a:r>
            <a:r>
              <a:rPr lang="en-IN" sz="2400" dirty="0">
                <a:latin typeface="Calibri" panose="020F0502020204030204" pitchFamily="34" charset="0"/>
              </a:rPr>
              <a:t>contraction</a:t>
            </a:r>
          </a:p>
        </p:txBody>
      </p:sp>
    </p:spTree>
    <p:extLst>
      <p:ext uri="{BB962C8B-B14F-4D97-AF65-F5344CB8AC3E}">
        <p14:creationId xmlns:p14="http://schemas.microsoft.com/office/powerpoint/2010/main" val="317045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081" y="980728"/>
            <a:ext cx="4848065" cy="3416320"/>
          </a:xfrm>
          <a:prstGeom prst="rect">
            <a:avLst/>
          </a:prstGeom>
        </p:spPr>
        <p:txBody>
          <a:bodyPr wrap="square">
            <a:spAutoFit/>
          </a:bodyPr>
          <a:lstStyle/>
          <a:p>
            <a:r>
              <a:rPr lang="en-IN" sz="3600" b="1" i="1" dirty="0">
                <a:solidFill>
                  <a:schemeClr val="accent6">
                    <a:lumMod val="50000"/>
                  </a:schemeClr>
                </a:solidFill>
                <a:latin typeface="Calibri" panose="020F0502020204030204" pitchFamily="34" charset="0"/>
              </a:rPr>
              <a:t>Most </a:t>
            </a:r>
            <a:r>
              <a:rPr lang="en-IN" sz="3600" b="1" i="1" dirty="0" smtClean="0">
                <a:solidFill>
                  <a:schemeClr val="accent6">
                    <a:lumMod val="50000"/>
                  </a:schemeClr>
                </a:solidFill>
                <a:latin typeface="Calibri" panose="020F0502020204030204" pitchFamily="34" charset="0"/>
              </a:rPr>
              <a:t>available therapies </a:t>
            </a:r>
            <a:r>
              <a:rPr lang="en-IN" sz="3600" b="1" i="1" dirty="0">
                <a:solidFill>
                  <a:schemeClr val="accent6">
                    <a:lumMod val="50000"/>
                  </a:schemeClr>
                </a:solidFill>
                <a:latin typeface="Calibri" panose="020F0502020204030204" pitchFamily="34" charset="0"/>
              </a:rPr>
              <a:t>for </a:t>
            </a:r>
            <a:r>
              <a:rPr lang="en-IN" sz="3600" b="1" i="1" dirty="0" smtClean="0">
                <a:solidFill>
                  <a:schemeClr val="accent6">
                    <a:lumMod val="50000"/>
                  </a:schemeClr>
                </a:solidFill>
                <a:latin typeface="Calibri" panose="020F0502020204030204" pitchFamily="34" charset="0"/>
              </a:rPr>
              <a:t>DSD: Focused </a:t>
            </a:r>
            <a:r>
              <a:rPr lang="en-IN" sz="3600" b="1" i="1" dirty="0">
                <a:solidFill>
                  <a:schemeClr val="accent6">
                    <a:lumMod val="50000"/>
                  </a:schemeClr>
                </a:solidFill>
                <a:latin typeface="Calibri" panose="020F0502020204030204" pitchFamily="34" charset="0"/>
              </a:rPr>
              <a:t>on decreasing or </a:t>
            </a:r>
            <a:r>
              <a:rPr lang="en-IN" sz="3600" b="1" i="1" dirty="0" smtClean="0">
                <a:solidFill>
                  <a:schemeClr val="accent6">
                    <a:lumMod val="50000"/>
                  </a:schemeClr>
                </a:solidFill>
                <a:latin typeface="Calibri" panose="020F0502020204030204" pitchFamily="34" charset="0"/>
              </a:rPr>
              <a:t>even eliminating </a:t>
            </a:r>
            <a:r>
              <a:rPr lang="en-IN" sz="3600" b="1" i="1" dirty="0">
                <a:solidFill>
                  <a:schemeClr val="accent6">
                    <a:lumMod val="50000"/>
                  </a:schemeClr>
                </a:solidFill>
                <a:latin typeface="Calibri" panose="020F0502020204030204" pitchFamily="34" charset="0"/>
              </a:rPr>
              <a:t>abnormal activity of </a:t>
            </a:r>
            <a:r>
              <a:rPr lang="en-IN" sz="3600" b="1" i="1" dirty="0" smtClean="0">
                <a:solidFill>
                  <a:schemeClr val="accent6">
                    <a:lumMod val="50000"/>
                  </a:schemeClr>
                </a:solidFill>
                <a:latin typeface="Calibri" panose="020F0502020204030204" pitchFamily="34" charset="0"/>
              </a:rPr>
              <a:t>external </a:t>
            </a:r>
            <a:r>
              <a:rPr lang="en-IN" sz="3600" b="1" i="1" dirty="0">
                <a:solidFill>
                  <a:schemeClr val="accent6">
                    <a:lumMod val="50000"/>
                  </a:schemeClr>
                </a:solidFill>
                <a:latin typeface="Calibri" panose="020F0502020204030204" pitchFamily="34" charset="0"/>
              </a:rPr>
              <a:t>sphincter</a:t>
            </a:r>
          </a:p>
        </p:txBody>
      </p:sp>
      <p:sp>
        <p:nvSpPr>
          <p:cNvPr id="3" name="Rectangle 2"/>
          <p:cNvSpPr/>
          <p:nvPr/>
        </p:nvSpPr>
        <p:spPr>
          <a:xfrm>
            <a:off x="563081" y="4578559"/>
            <a:ext cx="482453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 Castro-Diaz,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pic>
        <p:nvPicPr>
          <p:cNvPr id="3074" name="Picture 2" descr="http://icons.iconarchive.com/icons/icons-land/medical/256/People-Doctor-Male-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908140"/>
            <a:ext cx="3670420" cy="367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26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Management </a:t>
            </a:r>
            <a:endParaRPr lang="en-IN" dirty="0"/>
          </a:p>
        </p:txBody>
      </p:sp>
      <p:sp>
        <p:nvSpPr>
          <p:cNvPr id="3" name="Content Placeholder 2"/>
          <p:cNvSpPr>
            <a:spLocks noGrp="1"/>
          </p:cNvSpPr>
          <p:nvPr>
            <p:ph idx="1"/>
          </p:nvPr>
        </p:nvSpPr>
        <p:spPr/>
        <p:txBody>
          <a:bodyPr/>
          <a:lstStyle/>
          <a:p>
            <a:r>
              <a:rPr lang="en-IN" b="1" u="sng" dirty="0">
                <a:solidFill>
                  <a:srgbClr val="FF0000"/>
                </a:solidFill>
              </a:rPr>
              <a:t>Type 1 </a:t>
            </a:r>
            <a:r>
              <a:rPr lang="en-IN" b="1" u="sng" dirty="0" smtClean="0">
                <a:solidFill>
                  <a:srgbClr val="FF0000"/>
                </a:solidFill>
              </a:rPr>
              <a:t>DSD:</a:t>
            </a:r>
          </a:p>
          <a:p>
            <a:pPr lvl="1"/>
            <a:r>
              <a:rPr lang="en-IN" sz="2400" dirty="0" smtClean="0"/>
              <a:t>Usually </a:t>
            </a:r>
            <a:r>
              <a:rPr lang="en-IN" sz="2400" dirty="0"/>
              <a:t>managed conservatively by means </a:t>
            </a:r>
            <a:r>
              <a:rPr lang="en-IN" sz="2400" dirty="0" smtClean="0"/>
              <a:t>of watchful </a:t>
            </a:r>
            <a:r>
              <a:rPr lang="en-IN" sz="2400" dirty="0"/>
              <a:t>waiting, with </a:t>
            </a:r>
            <a:r>
              <a:rPr lang="en-IN" sz="2400" dirty="0" smtClean="0"/>
              <a:t>exception </a:t>
            </a:r>
            <a:r>
              <a:rPr lang="en-IN" sz="2400" dirty="0"/>
              <a:t>of those patients </a:t>
            </a:r>
            <a:r>
              <a:rPr lang="en-IN" sz="2400" dirty="0" smtClean="0"/>
              <a:t>having </a:t>
            </a:r>
            <a:r>
              <a:rPr lang="en-IN" sz="2400" dirty="0" err="1" smtClean="0"/>
              <a:t>vesicoureteric</a:t>
            </a:r>
            <a:r>
              <a:rPr lang="en-IN" sz="2400" dirty="0" smtClean="0"/>
              <a:t> </a:t>
            </a:r>
            <a:r>
              <a:rPr lang="en-IN" sz="2400" dirty="0"/>
              <a:t>reflux, </a:t>
            </a:r>
            <a:r>
              <a:rPr lang="en-IN" sz="2400" dirty="0" err="1"/>
              <a:t>hydronephrosis</a:t>
            </a:r>
            <a:r>
              <a:rPr lang="en-IN" sz="2400" dirty="0"/>
              <a:t> or </a:t>
            </a:r>
            <a:r>
              <a:rPr lang="en-IN" sz="2400" dirty="0" smtClean="0"/>
              <a:t>autonomic </a:t>
            </a:r>
            <a:r>
              <a:rPr lang="en-IN" sz="2400" dirty="0" err="1" smtClean="0"/>
              <a:t>dysreflexia</a:t>
            </a:r>
            <a:endParaRPr lang="en-IN" sz="2400" dirty="0" smtClean="0"/>
          </a:p>
          <a:p>
            <a:endParaRPr lang="en-IN" dirty="0"/>
          </a:p>
          <a:p>
            <a:r>
              <a:rPr lang="en-IN" b="1" u="sng" dirty="0">
                <a:solidFill>
                  <a:srgbClr val="FF0000"/>
                </a:solidFill>
              </a:rPr>
              <a:t>Types 2 &amp; 3 DSD:</a:t>
            </a:r>
          </a:p>
          <a:p>
            <a:pPr lvl="1"/>
            <a:r>
              <a:rPr lang="en-IN" sz="2400" dirty="0"/>
              <a:t>Should be treated in order to avoid complications</a:t>
            </a:r>
          </a:p>
          <a:p>
            <a:endParaRPr lang="en-IN" dirty="0" smtClean="0"/>
          </a:p>
          <a:p>
            <a:r>
              <a:rPr lang="en-IN" b="1" u="sng" dirty="0">
                <a:solidFill>
                  <a:srgbClr val="FF0000"/>
                </a:solidFill>
              </a:rPr>
              <a:t>For most part:</a:t>
            </a:r>
          </a:p>
          <a:p>
            <a:pPr lvl="1"/>
            <a:r>
              <a:rPr lang="en-IN" sz="2400" dirty="0"/>
              <a:t>Pharmacological therapy for DSD has not provided acceptable outcomes</a:t>
            </a: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03072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Drugs</a:t>
            </a:r>
            <a:endParaRPr lang="en-IN" dirty="0"/>
          </a:p>
        </p:txBody>
      </p:sp>
      <p:sp>
        <p:nvSpPr>
          <p:cNvPr id="3" name="Content Placeholder 2"/>
          <p:cNvSpPr>
            <a:spLocks noGrp="1"/>
          </p:cNvSpPr>
          <p:nvPr>
            <p:ph idx="1"/>
          </p:nvPr>
        </p:nvSpPr>
        <p:spPr/>
        <p:txBody>
          <a:bodyPr>
            <a:normAutofit/>
          </a:bodyPr>
          <a:lstStyle/>
          <a:p>
            <a:r>
              <a:rPr lang="en-IN" dirty="0"/>
              <a:t>Alpha-blocking </a:t>
            </a:r>
            <a:r>
              <a:rPr lang="en-IN" dirty="0" smtClean="0"/>
              <a:t>agents &amp; those </a:t>
            </a:r>
            <a:r>
              <a:rPr lang="en-IN" dirty="0"/>
              <a:t>that might relax </a:t>
            </a:r>
            <a:r>
              <a:rPr lang="en-IN" dirty="0" smtClean="0"/>
              <a:t>striated </a:t>
            </a:r>
            <a:r>
              <a:rPr lang="en-IN" dirty="0"/>
              <a:t>sphincter should, </a:t>
            </a:r>
            <a:r>
              <a:rPr lang="en-IN" dirty="0" smtClean="0"/>
              <a:t>at least </a:t>
            </a:r>
            <a:r>
              <a:rPr lang="en-IN" dirty="0"/>
              <a:t>theoretically, decrease urethra resistance during </a:t>
            </a:r>
            <a:r>
              <a:rPr lang="en-IN" dirty="0" smtClean="0"/>
              <a:t>micturition</a:t>
            </a:r>
          </a:p>
          <a:p>
            <a:endParaRPr lang="en-IN" dirty="0"/>
          </a:p>
          <a:p>
            <a:r>
              <a:rPr lang="en-IN" dirty="0"/>
              <a:t>This approach can be beneficial in </a:t>
            </a:r>
            <a:r>
              <a:rPr lang="en-IN" dirty="0" smtClean="0"/>
              <a:t>neurologically normal </a:t>
            </a:r>
            <a:r>
              <a:rPr lang="en-IN" dirty="0"/>
              <a:t>patient, but their use in </a:t>
            </a:r>
            <a:r>
              <a:rPr lang="en-IN" dirty="0" smtClean="0"/>
              <a:t>patient </a:t>
            </a:r>
            <a:r>
              <a:rPr lang="en-IN" dirty="0"/>
              <a:t>with </a:t>
            </a:r>
            <a:r>
              <a:rPr lang="en-IN" dirty="0" smtClean="0"/>
              <a:t>neurological disease </a:t>
            </a:r>
            <a:r>
              <a:rPr lang="en-IN" dirty="0"/>
              <a:t>is not very </a:t>
            </a:r>
            <a:r>
              <a:rPr lang="en-IN" dirty="0" smtClean="0"/>
              <a:t>effective</a:t>
            </a:r>
          </a:p>
          <a:p>
            <a:endParaRPr lang="en-IN" dirty="0" smtClean="0"/>
          </a:p>
          <a:p>
            <a:r>
              <a:rPr lang="en-IN" dirty="0" smtClean="0"/>
              <a:t>Benzodiazepines:</a:t>
            </a:r>
          </a:p>
          <a:p>
            <a:pPr lvl="1"/>
            <a:r>
              <a:rPr lang="en-IN" dirty="0" smtClean="0"/>
              <a:t>Seem </a:t>
            </a:r>
            <a:r>
              <a:rPr lang="en-IN" dirty="0"/>
              <a:t>to potentiate </a:t>
            </a:r>
            <a:r>
              <a:rPr lang="en-IN" dirty="0" smtClean="0"/>
              <a:t>action of GABA </a:t>
            </a:r>
            <a:r>
              <a:rPr lang="en-IN" dirty="0"/>
              <a:t>at both presynaptic </a:t>
            </a:r>
            <a:r>
              <a:rPr lang="en-IN" dirty="0" smtClean="0"/>
              <a:t>&amp; postsynaptic sites </a:t>
            </a:r>
            <a:r>
              <a:rPr lang="en-IN" dirty="0"/>
              <a:t>in </a:t>
            </a:r>
            <a:r>
              <a:rPr lang="en-IN" dirty="0" smtClean="0"/>
              <a:t>brain &amp; SC</a:t>
            </a:r>
          </a:p>
          <a:p>
            <a:pPr lvl="1"/>
            <a:r>
              <a:rPr lang="en-IN" dirty="0" smtClean="0"/>
              <a:t>No </a:t>
            </a:r>
            <a:r>
              <a:rPr lang="en-IN" dirty="0"/>
              <a:t>evidence of any benefit of these compounds in </a:t>
            </a:r>
            <a:r>
              <a:rPr lang="en-IN" dirty="0" smtClean="0"/>
              <a:t>DSD </a:t>
            </a:r>
            <a:endParaRPr lang="en-IN" dirty="0"/>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1724232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Baclofen</a:t>
            </a:r>
            <a:endParaRPr lang="en-IN" dirty="0"/>
          </a:p>
        </p:txBody>
      </p:sp>
      <p:sp>
        <p:nvSpPr>
          <p:cNvPr id="3" name="Content Placeholder 2"/>
          <p:cNvSpPr>
            <a:spLocks noGrp="1"/>
          </p:cNvSpPr>
          <p:nvPr>
            <p:ph idx="1"/>
          </p:nvPr>
        </p:nvSpPr>
        <p:spPr/>
        <p:txBody>
          <a:bodyPr>
            <a:normAutofit/>
          </a:bodyPr>
          <a:lstStyle/>
          <a:p>
            <a:r>
              <a:rPr lang="en-IN" dirty="0" smtClean="0"/>
              <a:t>Glycine &amp; GABA agonist: Depresses excitation of </a:t>
            </a:r>
            <a:r>
              <a:rPr lang="en-IN" dirty="0"/>
              <a:t>motor </a:t>
            </a:r>
            <a:r>
              <a:rPr lang="en-IN" dirty="0" smtClean="0"/>
              <a:t>neurons &amp; interneurons </a:t>
            </a:r>
            <a:r>
              <a:rPr lang="en-IN" dirty="0"/>
              <a:t>in </a:t>
            </a:r>
            <a:r>
              <a:rPr lang="en-IN" dirty="0" smtClean="0"/>
              <a:t>SC</a:t>
            </a:r>
          </a:p>
          <a:p>
            <a:endParaRPr lang="en-IN" dirty="0"/>
          </a:p>
          <a:p>
            <a:r>
              <a:rPr lang="en-IN" dirty="0" smtClean="0"/>
              <a:t>Useful: Treatment </a:t>
            </a:r>
            <a:r>
              <a:rPr lang="en-IN" dirty="0"/>
              <a:t>of skeletal </a:t>
            </a:r>
            <a:r>
              <a:rPr lang="en-IN" dirty="0" smtClean="0"/>
              <a:t>spasticity attributable </a:t>
            </a:r>
            <a:r>
              <a:rPr lang="en-IN" dirty="0"/>
              <a:t>to </a:t>
            </a:r>
            <a:r>
              <a:rPr lang="en-IN" dirty="0" smtClean="0"/>
              <a:t>variety </a:t>
            </a:r>
            <a:r>
              <a:rPr lang="en-IN" dirty="0"/>
              <a:t>of causes, especially </a:t>
            </a:r>
            <a:r>
              <a:rPr lang="en-IN" dirty="0" smtClean="0"/>
              <a:t>MS &amp; traumatic </a:t>
            </a:r>
            <a:r>
              <a:rPr lang="en-IN" dirty="0"/>
              <a:t>spinal cord </a:t>
            </a:r>
            <a:r>
              <a:rPr lang="en-IN" dirty="0" smtClean="0"/>
              <a:t>lesions</a:t>
            </a:r>
          </a:p>
          <a:p>
            <a:endParaRPr lang="en-IN" dirty="0"/>
          </a:p>
          <a:p>
            <a:r>
              <a:rPr lang="en-IN" dirty="0" smtClean="0"/>
              <a:t>Utility </a:t>
            </a:r>
            <a:r>
              <a:rPr lang="en-IN" dirty="0"/>
              <a:t>for </a:t>
            </a:r>
            <a:r>
              <a:rPr lang="en-IN" dirty="0" smtClean="0"/>
              <a:t>treatment </a:t>
            </a:r>
            <a:r>
              <a:rPr lang="en-IN" dirty="0"/>
              <a:t>of </a:t>
            </a:r>
            <a:r>
              <a:rPr lang="en-IN" dirty="0" smtClean="0"/>
              <a:t>DSD: Not </a:t>
            </a:r>
            <a:r>
              <a:rPr lang="en-IN" dirty="0"/>
              <a:t>been </a:t>
            </a:r>
            <a:r>
              <a:rPr lang="en-IN" dirty="0" smtClean="0"/>
              <a:t>thoroughly proven</a:t>
            </a:r>
          </a:p>
          <a:p>
            <a:endParaRPr lang="en-IN" dirty="0"/>
          </a:p>
          <a:p>
            <a:r>
              <a:rPr lang="en-IN" dirty="0" smtClean="0"/>
              <a:t>Intravenous</a:t>
            </a:r>
            <a:r>
              <a:rPr lang="en-IN" dirty="0"/>
              <a:t>, but not oral, baclofen </a:t>
            </a:r>
            <a:r>
              <a:rPr lang="en-IN" dirty="0" smtClean="0"/>
              <a:t>was found </a:t>
            </a:r>
            <a:r>
              <a:rPr lang="en-IN" dirty="0"/>
              <a:t>effective for patients with DSD, but </a:t>
            </a:r>
            <a:r>
              <a:rPr lang="en-IN" dirty="0" smtClean="0"/>
              <a:t>AEs of weakness &amp; </a:t>
            </a:r>
            <a:r>
              <a:rPr lang="en-IN" dirty="0"/>
              <a:t>dizziness were </a:t>
            </a:r>
            <a:r>
              <a:rPr lang="en-IN" dirty="0" smtClean="0"/>
              <a:t>common</a:t>
            </a: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3468219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Baclofen</a:t>
            </a:r>
            <a:endParaRPr lang="en-IN" dirty="0"/>
          </a:p>
        </p:txBody>
      </p:sp>
      <p:sp>
        <p:nvSpPr>
          <p:cNvPr id="3" name="Content Placeholder 2"/>
          <p:cNvSpPr>
            <a:spLocks noGrp="1"/>
          </p:cNvSpPr>
          <p:nvPr>
            <p:ph idx="1"/>
          </p:nvPr>
        </p:nvSpPr>
        <p:spPr/>
        <p:txBody>
          <a:bodyPr>
            <a:normAutofit/>
          </a:bodyPr>
          <a:lstStyle/>
          <a:p>
            <a:r>
              <a:rPr lang="en-IN" dirty="0" smtClean="0"/>
              <a:t>High </a:t>
            </a:r>
            <a:r>
              <a:rPr lang="en-IN" dirty="0"/>
              <a:t>oral doses </a:t>
            </a:r>
            <a:r>
              <a:rPr lang="en-IN" dirty="0" smtClean="0"/>
              <a:t>might decrease </a:t>
            </a:r>
            <a:r>
              <a:rPr lang="en-IN" dirty="0" err="1"/>
              <a:t>intravesical</a:t>
            </a:r>
            <a:r>
              <a:rPr lang="en-IN" dirty="0"/>
              <a:t> pressure in some patients, but because </a:t>
            </a:r>
            <a:r>
              <a:rPr lang="en-IN" dirty="0" smtClean="0"/>
              <a:t>of its </a:t>
            </a:r>
            <a:r>
              <a:rPr lang="en-IN" dirty="0"/>
              <a:t>potential </a:t>
            </a:r>
            <a:r>
              <a:rPr lang="en-IN" dirty="0" smtClean="0"/>
              <a:t>AEs </a:t>
            </a:r>
            <a:r>
              <a:rPr lang="en-IN" dirty="0"/>
              <a:t>this drug cannot be readily </a:t>
            </a:r>
            <a:r>
              <a:rPr lang="en-IN" dirty="0" smtClean="0"/>
              <a:t>recommended for treatment </a:t>
            </a:r>
            <a:r>
              <a:rPr lang="en-IN" dirty="0"/>
              <a:t>of </a:t>
            </a:r>
            <a:r>
              <a:rPr lang="en-IN" dirty="0" smtClean="0"/>
              <a:t>DSD</a:t>
            </a:r>
          </a:p>
          <a:p>
            <a:endParaRPr lang="en-IN" dirty="0"/>
          </a:p>
          <a:p>
            <a:r>
              <a:rPr lang="en-IN" dirty="0" smtClean="0"/>
              <a:t>Has been </a:t>
            </a:r>
            <a:r>
              <a:rPr lang="en-IN" dirty="0"/>
              <a:t>used through </a:t>
            </a:r>
            <a:r>
              <a:rPr lang="en-IN" dirty="0" err="1" smtClean="0"/>
              <a:t>intrathecally</a:t>
            </a:r>
            <a:r>
              <a:rPr lang="en-IN" dirty="0" smtClean="0"/>
              <a:t> </a:t>
            </a:r>
            <a:r>
              <a:rPr lang="en-IN" dirty="0"/>
              <a:t>implanted pump, </a:t>
            </a:r>
            <a:r>
              <a:rPr lang="en-IN" dirty="0" smtClean="0"/>
              <a:t>showing promising </a:t>
            </a:r>
            <a:r>
              <a:rPr lang="en-IN" dirty="0"/>
              <a:t>results in some patients with DSD</a:t>
            </a: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1078647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Botulinum toxin A</a:t>
            </a:r>
          </a:p>
        </p:txBody>
      </p:sp>
      <p:sp>
        <p:nvSpPr>
          <p:cNvPr id="3" name="Content Placeholder 2"/>
          <p:cNvSpPr>
            <a:spLocks noGrp="1"/>
          </p:cNvSpPr>
          <p:nvPr>
            <p:ph idx="1"/>
          </p:nvPr>
        </p:nvSpPr>
        <p:spPr/>
        <p:txBody>
          <a:bodyPr>
            <a:normAutofit/>
          </a:bodyPr>
          <a:lstStyle/>
          <a:p>
            <a:r>
              <a:rPr lang="en-IN" dirty="0" smtClean="0"/>
              <a:t>Has </a:t>
            </a:r>
            <a:r>
              <a:rPr lang="en-IN" dirty="0"/>
              <a:t>also been used for </a:t>
            </a:r>
            <a:r>
              <a:rPr lang="en-IN" dirty="0" smtClean="0"/>
              <a:t>treatment </a:t>
            </a:r>
            <a:r>
              <a:rPr lang="en-IN" dirty="0"/>
              <a:t>of </a:t>
            </a:r>
            <a:r>
              <a:rPr lang="en-IN" dirty="0" smtClean="0"/>
              <a:t>DSD</a:t>
            </a:r>
          </a:p>
          <a:p>
            <a:endParaRPr lang="en-IN" dirty="0"/>
          </a:p>
          <a:p>
            <a:r>
              <a:rPr lang="en-IN" dirty="0" smtClean="0"/>
              <a:t>Toxin </a:t>
            </a:r>
            <a:r>
              <a:rPr lang="en-IN" dirty="0"/>
              <a:t>acts at </a:t>
            </a:r>
            <a:r>
              <a:rPr lang="en-IN" dirty="0" smtClean="0"/>
              <a:t>neuromuscular junction </a:t>
            </a:r>
            <a:r>
              <a:rPr lang="en-IN" dirty="0"/>
              <a:t>of </a:t>
            </a:r>
            <a:r>
              <a:rPr lang="en-IN" dirty="0" smtClean="0"/>
              <a:t>external </a:t>
            </a:r>
            <a:r>
              <a:rPr lang="en-IN" dirty="0"/>
              <a:t>sphincter to block vesicle </a:t>
            </a:r>
            <a:r>
              <a:rPr lang="en-IN" dirty="0" smtClean="0"/>
              <a:t>transport of </a:t>
            </a:r>
            <a:r>
              <a:rPr lang="en-IN" dirty="0"/>
              <a:t>acetylcholine, thus producing chemical </a:t>
            </a:r>
            <a:r>
              <a:rPr lang="en-IN" dirty="0" smtClean="0"/>
              <a:t>denervation</a:t>
            </a:r>
          </a:p>
          <a:p>
            <a:endParaRPr lang="en-IN" dirty="0"/>
          </a:p>
          <a:p>
            <a:r>
              <a:rPr lang="en-IN" dirty="0" smtClean="0"/>
              <a:t>Clinical </a:t>
            </a:r>
            <a:r>
              <a:rPr lang="en-IN" dirty="0"/>
              <a:t>effects begin within 2–3 days </a:t>
            </a:r>
            <a:r>
              <a:rPr lang="en-IN" dirty="0" smtClean="0"/>
              <a:t>&amp; are </a:t>
            </a:r>
            <a:r>
              <a:rPr lang="en-IN" dirty="0"/>
              <a:t>reversible </a:t>
            </a:r>
            <a:r>
              <a:rPr lang="en-IN" dirty="0" smtClean="0"/>
              <a:t>as </a:t>
            </a:r>
            <a:r>
              <a:rPr lang="en-IN" dirty="0"/>
              <a:t>terminal nerve sprouting occurs within 3–6 months</a:t>
            </a: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956403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0"/>
            <a:ext cx="6711995" cy="652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228184" y="332656"/>
            <a:ext cx="2736304" cy="144016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IN" sz="2400" b="1" dirty="0">
                <a:latin typeface="Calibri" panose="020F0502020204030204" pitchFamily="34" charset="0"/>
              </a:rPr>
              <a:t>Effects of </a:t>
            </a:r>
            <a:r>
              <a:rPr lang="en-IN" sz="2400" b="1" dirty="0" err="1">
                <a:latin typeface="Calibri" panose="020F0502020204030204" pitchFamily="34" charset="0"/>
              </a:rPr>
              <a:t>BoNT</a:t>
            </a:r>
            <a:r>
              <a:rPr lang="en-IN" sz="2400" b="1" dirty="0">
                <a:latin typeface="Calibri" panose="020F0502020204030204" pitchFamily="34" charset="0"/>
              </a:rPr>
              <a:t>‑A on detrusor smooth muscle contraction </a:t>
            </a: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Jiang YH, et al. Nat Rev Urol. 2015; 12(9): 519-33.</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3734682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Normal micturition</a:t>
            </a:r>
            <a:endParaRPr lang="en-IN" dirty="0"/>
          </a:p>
        </p:txBody>
      </p:sp>
      <p:sp>
        <p:nvSpPr>
          <p:cNvPr id="3" name="Content Placeholder 2"/>
          <p:cNvSpPr>
            <a:spLocks noGrp="1"/>
          </p:cNvSpPr>
          <p:nvPr>
            <p:ph idx="1"/>
          </p:nvPr>
        </p:nvSpPr>
        <p:spPr/>
        <p:txBody>
          <a:bodyPr>
            <a:normAutofit/>
          </a:bodyPr>
          <a:lstStyle/>
          <a:p>
            <a:r>
              <a:rPr lang="en-IN" dirty="0"/>
              <a:t>Normal </a:t>
            </a:r>
            <a:r>
              <a:rPr lang="en-IN" dirty="0" smtClean="0"/>
              <a:t>micturition: Result of </a:t>
            </a:r>
            <a:r>
              <a:rPr lang="en-IN" dirty="0"/>
              <a:t>synergic </a:t>
            </a:r>
            <a:r>
              <a:rPr lang="en-IN" dirty="0" smtClean="0"/>
              <a:t>action between bladder </a:t>
            </a:r>
            <a:r>
              <a:rPr lang="en-IN" dirty="0"/>
              <a:t>smooth muscle (detrusor muscle) </a:t>
            </a:r>
            <a:r>
              <a:rPr lang="en-IN" dirty="0" smtClean="0"/>
              <a:t>&amp; striated </a:t>
            </a:r>
            <a:r>
              <a:rPr lang="en-IN" dirty="0"/>
              <a:t>smooth muscle of </a:t>
            </a:r>
            <a:r>
              <a:rPr lang="en-IN" dirty="0" smtClean="0"/>
              <a:t>urethral sphincter</a:t>
            </a:r>
          </a:p>
          <a:p>
            <a:endParaRPr lang="en-IN" dirty="0"/>
          </a:p>
          <a:p>
            <a:r>
              <a:rPr lang="en-IN" dirty="0" smtClean="0"/>
              <a:t>Process </a:t>
            </a:r>
            <a:r>
              <a:rPr lang="en-IN" dirty="0"/>
              <a:t>consists of relaxation </a:t>
            </a:r>
            <a:r>
              <a:rPr lang="en-IN" dirty="0" smtClean="0"/>
              <a:t>of </a:t>
            </a:r>
            <a:r>
              <a:rPr lang="en-IN" dirty="0"/>
              <a:t>urethral sphincter </a:t>
            </a:r>
            <a:r>
              <a:rPr lang="en-IN" dirty="0" smtClean="0"/>
              <a:t>followed by detrusor contraction </a:t>
            </a:r>
            <a:r>
              <a:rPr lang="en-IN" dirty="0"/>
              <a:t>which expels </a:t>
            </a:r>
            <a:r>
              <a:rPr lang="en-IN" dirty="0" smtClean="0"/>
              <a:t>urine stored in bladder</a:t>
            </a:r>
          </a:p>
          <a:p>
            <a:endParaRPr lang="en-IN" dirty="0"/>
          </a:p>
          <a:p>
            <a:r>
              <a:rPr lang="en-IN" dirty="0"/>
              <a:t>S</a:t>
            </a:r>
            <a:r>
              <a:rPr lang="en-IN" dirty="0" smtClean="0"/>
              <a:t>ynergy </a:t>
            </a:r>
            <a:r>
              <a:rPr lang="en-IN" dirty="0"/>
              <a:t>between </a:t>
            </a:r>
            <a:r>
              <a:rPr lang="en-IN" dirty="0" smtClean="0"/>
              <a:t>detrusor </a:t>
            </a:r>
            <a:r>
              <a:rPr lang="en-IN" dirty="0"/>
              <a:t>muscle </a:t>
            </a:r>
            <a:r>
              <a:rPr lang="en-IN" dirty="0" smtClean="0"/>
              <a:t>&amp; external urethral </a:t>
            </a:r>
            <a:r>
              <a:rPr lang="en-IN" dirty="0"/>
              <a:t>sphincter is controlled by </a:t>
            </a:r>
            <a:r>
              <a:rPr lang="en-IN" b="1" u="sng" dirty="0" smtClean="0">
                <a:solidFill>
                  <a:srgbClr val="FF0000"/>
                </a:solidFill>
              </a:rPr>
              <a:t>pontine </a:t>
            </a:r>
            <a:r>
              <a:rPr lang="en-IN" b="1" u="sng" dirty="0">
                <a:solidFill>
                  <a:srgbClr val="FF0000"/>
                </a:solidFill>
              </a:rPr>
              <a:t>micturition </a:t>
            </a:r>
            <a:r>
              <a:rPr lang="en-IN" b="1" u="sng" dirty="0" smtClean="0">
                <a:solidFill>
                  <a:srgbClr val="FF0000"/>
                </a:solidFill>
              </a:rPr>
              <a:t>centre</a:t>
            </a:r>
          </a:p>
          <a:p>
            <a:endParaRPr lang="en-IN" dirty="0"/>
          </a:p>
          <a:p>
            <a:r>
              <a:rPr lang="en-IN" dirty="0"/>
              <a:t>Disruption of </a:t>
            </a:r>
            <a:r>
              <a:rPr lang="en-IN" dirty="0" smtClean="0"/>
              <a:t>pathways </a:t>
            </a:r>
            <a:r>
              <a:rPr lang="en-IN" dirty="0"/>
              <a:t>between this area </a:t>
            </a:r>
            <a:r>
              <a:rPr lang="en-IN" dirty="0" smtClean="0"/>
              <a:t>&amp; caudal part </a:t>
            </a:r>
            <a:r>
              <a:rPr lang="en-IN" dirty="0"/>
              <a:t>of </a:t>
            </a:r>
            <a:r>
              <a:rPr lang="en-IN" dirty="0" smtClean="0"/>
              <a:t>spinal </a:t>
            </a:r>
            <a:r>
              <a:rPr lang="en-IN" dirty="0"/>
              <a:t>cord </a:t>
            </a:r>
            <a:r>
              <a:rPr lang="en-IN" dirty="0" smtClean="0"/>
              <a:t>(SC) often results </a:t>
            </a:r>
            <a:r>
              <a:rPr lang="en-IN" dirty="0"/>
              <a:t>in </a:t>
            </a:r>
            <a:r>
              <a:rPr lang="en-IN" b="1" u="sng" dirty="0" smtClean="0">
                <a:solidFill>
                  <a:srgbClr val="FF0000"/>
                </a:solidFill>
              </a:rPr>
              <a:t>detrusor-sphincter </a:t>
            </a:r>
            <a:r>
              <a:rPr lang="en-IN" b="1" u="sng" dirty="0" err="1" smtClean="0">
                <a:solidFill>
                  <a:srgbClr val="FF0000"/>
                </a:solidFill>
              </a:rPr>
              <a:t>dyssynergia</a:t>
            </a:r>
            <a:r>
              <a:rPr lang="en-IN" b="1" u="sng" dirty="0" smtClean="0">
                <a:solidFill>
                  <a:srgbClr val="FF0000"/>
                </a:solidFill>
              </a:rPr>
              <a:t> </a:t>
            </a:r>
            <a:r>
              <a:rPr lang="en-IN" b="1" u="sng" dirty="0">
                <a:solidFill>
                  <a:srgbClr val="FF0000"/>
                </a:solidFill>
              </a:rPr>
              <a:t>(DSD)</a:t>
            </a: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48583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TURS</a:t>
            </a:r>
            <a:endParaRPr lang="en-IN" dirty="0"/>
          </a:p>
        </p:txBody>
      </p:sp>
      <p:sp>
        <p:nvSpPr>
          <p:cNvPr id="3" name="Content Placeholder 2"/>
          <p:cNvSpPr>
            <a:spLocks noGrp="1"/>
          </p:cNvSpPr>
          <p:nvPr>
            <p:ph idx="1"/>
          </p:nvPr>
        </p:nvSpPr>
        <p:spPr/>
        <p:txBody>
          <a:bodyPr>
            <a:normAutofit fontScale="92500" lnSpcReduction="10000"/>
          </a:bodyPr>
          <a:lstStyle/>
          <a:p>
            <a:r>
              <a:rPr lang="en-IN" dirty="0"/>
              <a:t>Transurethral incision of </a:t>
            </a:r>
            <a:r>
              <a:rPr lang="en-IN" dirty="0" smtClean="0"/>
              <a:t>external </a:t>
            </a:r>
            <a:r>
              <a:rPr lang="en-IN" dirty="0"/>
              <a:t>urinary </a:t>
            </a:r>
            <a:r>
              <a:rPr lang="en-IN" dirty="0" smtClean="0"/>
              <a:t>sphincter (TURS): Used </a:t>
            </a:r>
            <a:r>
              <a:rPr lang="en-IN" dirty="0"/>
              <a:t>to promote bladder emptying </a:t>
            </a:r>
            <a:r>
              <a:rPr lang="en-IN" dirty="0" smtClean="0"/>
              <a:t>&amp; prevent </a:t>
            </a:r>
            <a:r>
              <a:rPr lang="en-IN" dirty="0"/>
              <a:t>urological complications in male spinal cord </a:t>
            </a:r>
            <a:r>
              <a:rPr lang="en-IN" dirty="0" smtClean="0"/>
              <a:t>injured patients </a:t>
            </a:r>
            <a:r>
              <a:rPr lang="en-IN" dirty="0"/>
              <a:t>for nearly 50 </a:t>
            </a:r>
            <a:r>
              <a:rPr lang="en-IN" dirty="0" smtClean="0"/>
              <a:t>years</a:t>
            </a:r>
          </a:p>
          <a:p>
            <a:endParaRPr lang="en-IN" dirty="0"/>
          </a:p>
          <a:p>
            <a:r>
              <a:rPr lang="en-IN" dirty="0" smtClean="0"/>
              <a:t>Procedure helps decrease </a:t>
            </a:r>
            <a:r>
              <a:rPr lang="en-IN" dirty="0"/>
              <a:t>urinary outflow resistance because of DSD</a:t>
            </a:r>
            <a:r>
              <a:rPr lang="en-IN" dirty="0" smtClean="0"/>
              <a:t> </a:t>
            </a:r>
          </a:p>
          <a:p>
            <a:endParaRPr lang="en-IN" dirty="0"/>
          </a:p>
          <a:p>
            <a:r>
              <a:rPr lang="en-IN" dirty="0" smtClean="0"/>
              <a:t>Goal: To </a:t>
            </a:r>
            <a:r>
              <a:rPr lang="en-IN" dirty="0"/>
              <a:t>reduce </a:t>
            </a:r>
            <a:r>
              <a:rPr lang="en-IN" dirty="0" err="1" smtClean="0"/>
              <a:t>intravesical</a:t>
            </a:r>
            <a:r>
              <a:rPr lang="en-IN" dirty="0" smtClean="0"/>
              <a:t> </a:t>
            </a:r>
            <a:r>
              <a:rPr lang="en-IN" dirty="0"/>
              <a:t>voiding pressure </a:t>
            </a:r>
            <a:r>
              <a:rPr lang="en-IN" dirty="0" smtClean="0"/>
              <a:t>mediated by </a:t>
            </a:r>
            <a:r>
              <a:rPr lang="en-IN" dirty="0"/>
              <a:t>bladder contractions against </a:t>
            </a:r>
            <a:r>
              <a:rPr lang="en-IN" dirty="0" err="1" smtClean="0"/>
              <a:t>dyssynergically</a:t>
            </a:r>
            <a:r>
              <a:rPr lang="en-IN" dirty="0" smtClean="0"/>
              <a:t> contracted external </a:t>
            </a:r>
            <a:r>
              <a:rPr lang="en-IN" dirty="0"/>
              <a:t>urethral </a:t>
            </a:r>
            <a:r>
              <a:rPr lang="en-IN" dirty="0" smtClean="0"/>
              <a:t>sphincter</a:t>
            </a:r>
          </a:p>
          <a:p>
            <a:endParaRPr lang="en-IN" dirty="0"/>
          </a:p>
          <a:p>
            <a:r>
              <a:rPr lang="en-IN" dirty="0" smtClean="0"/>
              <a:t>Primary </a:t>
            </a:r>
            <a:r>
              <a:rPr lang="en-IN" dirty="0"/>
              <a:t>indication </a:t>
            </a:r>
            <a:r>
              <a:rPr lang="en-IN" dirty="0" smtClean="0"/>
              <a:t>for </a:t>
            </a:r>
            <a:r>
              <a:rPr lang="en-IN" dirty="0" err="1" smtClean="0"/>
              <a:t>sphincterotomy</a:t>
            </a:r>
            <a:r>
              <a:rPr lang="en-IN" dirty="0" smtClean="0"/>
              <a:t>: Individuals </a:t>
            </a:r>
            <a:r>
              <a:rPr lang="en-IN" dirty="0"/>
              <a:t>who have </a:t>
            </a:r>
            <a:r>
              <a:rPr lang="en-IN" dirty="0" smtClean="0"/>
              <a:t>elevated residual </a:t>
            </a:r>
            <a:r>
              <a:rPr lang="en-IN" dirty="0"/>
              <a:t>urine volumes in </a:t>
            </a:r>
            <a:r>
              <a:rPr lang="en-IN" dirty="0" smtClean="0"/>
              <a:t>presence </a:t>
            </a:r>
            <a:r>
              <a:rPr lang="en-IN" dirty="0"/>
              <a:t>of good but </a:t>
            </a:r>
            <a:r>
              <a:rPr lang="en-IN" dirty="0" smtClean="0"/>
              <a:t>involuntary detrusor </a:t>
            </a:r>
            <a:r>
              <a:rPr lang="en-IN" dirty="0"/>
              <a:t>contractions </a:t>
            </a:r>
            <a:r>
              <a:rPr lang="en-IN" dirty="0" smtClean="0"/>
              <a:t>&amp; in </a:t>
            </a:r>
            <a:r>
              <a:rPr lang="en-IN" dirty="0"/>
              <a:t>those who have failed </a:t>
            </a:r>
            <a:r>
              <a:rPr lang="en-IN" dirty="0" smtClean="0"/>
              <a:t>conservative management</a:t>
            </a:r>
          </a:p>
          <a:p>
            <a:endParaRPr lang="en-IN" dirty="0"/>
          </a:p>
          <a:p>
            <a:endParaRPr lang="en-IN" dirty="0" smtClean="0"/>
          </a:p>
          <a:p>
            <a:endParaRPr lang="en-IN" dirty="0"/>
          </a:p>
          <a:p>
            <a:endParaRPr lang="en-IN" dirty="0"/>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3867879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External sphincter stents</a:t>
            </a:r>
            <a:endParaRPr lang="en-IN" dirty="0"/>
          </a:p>
        </p:txBody>
      </p:sp>
      <p:sp>
        <p:nvSpPr>
          <p:cNvPr id="3" name="Content Placeholder 2"/>
          <p:cNvSpPr>
            <a:spLocks noGrp="1"/>
          </p:cNvSpPr>
          <p:nvPr>
            <p:ph idx="1"/>
          </p:nvPr>
        </p:nvSpPr>
        <p:spPr/>
        <p:txBody>
          <a:bodyPr>
            <a:normAutofit/>
          </a:bodyPr>
          <a:lstStyle/>
          <a:p>
            <a:r>
              <a:rPr lang="en-IN" dirty="0"/>
              <a:t>External sphincter stents </a:t>
            </a:r>
            <a:r>
              <a:rPr lang="en-IN" dirty="0" smtClean="0"/>
              <a:t>have </a:t>
            </a:r>
            <a:r>
              <a:rPr lang="en-IN" dirty="0"/>
              <a:t>potential to reduce </a:t>
            </a:r>
            <a:r>
              <a:rPr lang="en-IN" dirty="0" err="1" smtClean="0"/>
              <a:t>dyssynergic</a:t>
            </a:r>
            <a:r>
              <a:rPr lang="en-IN" dirty="0" smtClean="0"/>
              <a:t> external </a:t>
            </a:r>
            <a:r>
              <a:rPr lang="en-IN" dirty="0"/>
              <a:t>sphincter activity </a:t>
            </a:r>
            <a:r>
              <a:rPr lang="en-IN" dirty="0" smtClean="0"/>
              <a:t>&amp; reduce incidence of </a:t>
            </a:r>
            <a:r>
              <a:rPr lang="en-IN" dirty="0"/>
              <a:t>recurrent </a:t>
            </a:r>
            <a:r>
              <a:rPr lang="en-IN" dirty="0" smtClean="0"/>
              <a:t>obstruction</a:t>
            </a:r>
          </a:p>
          <a:p>
            <a:endParaRPr lang="en-IN" dirty="0"/>
          </a:p>
          <a:p>
            <a:r>
              <a:rPr lang="en-IN" dirty="0" smtClean="0"/>
              <a:t>Some </a:t>
            </a:r>
            <a:r>
              <a:rPr lang="en-IN" dirty="0"/>
              <a:t>stents may </a:t>
            </a:r>
            <a:r>
              <a:rPr lang="en-IN" dirty="0" smtClean="0"/>
              <a:t>be truly reversible</a:t>
            </a:r>
            <a:endParaRPr lang="en-IN" dirty="0"/>
          </a:p>
          <a:p>
            <a:endParaRPr lang="en-IN" dirty="0" smtClean="0"/>
          </a:p>
          <a:p>
            <a:endParaRPr lang="en-IN" dirty="0"/>
          </a:p>
          <a:p>
            <a:endParaRPr lang="en-IN" dirty="0"/>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848368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Summary</a:t>
            </a:r>
            <a:endParaRPr lang="en-IN" dirty="0"/>
          </a:p>
        </p:txBody>
      </p:sp>
      <p:sp>
        <p:nvSpPr>
          <p:cNvPr id="3" name="Content Placeholder 2"/>
          <p:cNvSpPr>
            <a:spLocks noGrp="1"/>
          </p:cNvSpPr>
          <p:nvPr>
            <p:ph idx="1"/>
          </p:nvPr>
        </p:nvSpPr>
        <p:spPr/>
        <p:txBody>
          <a:bodyPr/>
          <a:lstStyle/>
          <a:p>
            <a:r>
              <a:rPr lang="en-IN" dirty="0"/>
              <a:t>Detrusor-sphincter </a:t>
            </a:r>
            <a:r>
              <a:rPr lang="en-IN" dirty="0" err="1" smtClean="0"/>
              <a:t>dyssynergia</a:t>
            </a:r>
            <a:r>
              <a:rPr lang="en-IN" dirty="0" smtClean="0"/>
              <a:t>: A dangerous condition which </a:t>
            </a:r>
            <a:r>
              <a:rPr lang="en-IN" dirty="0"/>
              <a:t>might lead to severe upper urinary tract </a:t>
            </a:r>
            <a:r>
              <a:rPr lang="en-IN" dirty="0" smtClean="0"/>
              <a:t>complications</a:t>
            </a:r>
          </a:p>
          <a:p>
            <a:endParaRPr lang="en-IN" dirty="0"/>
          </a:p>
          <a:p>
            <a:endParaRPr lang="en-IN" dirty="0"/>
          </a:p>
          <a:p>
            <a:r>
              <a:rPr lang="en-IN" dirty="0" smtClean="0"/>
              <a:t>Aim </a:t>
            </a:r>
            <a:r>
              <a:rPr lang="en-IN" dirty="0"/>
              <a:t>of </a:t>
            </a:r>
            <a:r>
              <a:rPr lang="en-IN" dirty="0" smtClean="0"/>
              <a:t>therapy: To </a:t>
            </a:r>
            <a:r>
              <a:rPr lang="en-IN" dirty="0"/>
              <a:t>significantly </a:t>
            </a:r>
            <a:r>
              <a:rPr lang="en-IN" dirty="0" smtClean="0"/>
              <a:t>decrease or </a:t>
            </a:r>
            <a:r>
              <a:rPr lang="en-IN" dirty="0"/>
              <a:t>eliminate abnormal activity of </a:t>
            </a:r>
            <a:r>
              <a:rPr lang="en-IN" dirty="0" smtClean="0"/>
              <a:t>external urethral sphincter</a:t>
            </a:r>
            <a:endParaRPr lang="en-IN" dirty="0"/>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05137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833" y="2967334"/>
            <a:ext cx="5680338" cy="1200329"/>
          </a:xfrm>
          <a:prstGeom prst="rect">
            <a:avLst/>
          </a:prstGeom>
          <a:noFill/>
        </p:spPr>
        <p:txBody>
          <a:bodyPr wrap="non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rPr>
              <a:t>THANK YOU!!!</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ndParaRPr>
          </a:p>
        </p:txBody>
      </p:sp>
    </p:spTree>
    <p:extLst>
      <p:ext uri="{BB962C8B-B14F-4D97-AF65-F5344CB8AC3E}">
        <p14:creationId xmlns:p14="http://schemas.microsoft.com/office/powerpoint/2010/main" val="1079622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nrn/journal/v9/n6/images/nrn2401-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116"/>
            <a:ext cx="8568952" cy="66870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6832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a:solidFill>
                  <a:schemeClr val="tx2">
                    <a:lumMod val="50000"/>
                  </a:schemeClr>
                </a:solidFill>
                <a:latin typeface="Calibri" panose="020F0502020204030204" pitchFamily="34" charset="0"/>
              </a:rPr>
              <a:t>Fowler CJ, et al. Nature Reviews Neuroscience. 2008; 9: 453-66.</a:t>
            </a:r>
          </a:p>
        </p:txBody>
      </p:sp>
      <p:sp>
        <p:nvSpPr>
          <p:cNvPr id="3" name="Rectangle 2"/>
          <p:cNvSpPr/>
          <p:nvPr/>
        </p:nvSpPr>
        <p:spPr>
          <a:xfrm>
            <a:off x="467544" y="1196752"/>
            <a:ext cx="201622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Pontine storage centre</a:t>
            </a:r>
            <a:endParaRPr lang="en-IN" b="1" dirty="0">
              <a:solidFill>
                <a:schemeClr val="tx1"/>
              </a:solidFill>
            </a:endParaRPr>
          </a:p>
        </p:txBody>
      </p:sp>
      <p:sp>
        <p:nvSpPr>
          <p:cNvPr id="5" name="Rectangle 4"/>
          <p:cNvSpPr/>
          <p:nvPr/>
        </p:nvSpPr>
        <p:spPr>
          <a:xfrm>
            <a:off x="4716016" y="1218561"/>
            <a:ext cx="24482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Pontine micturition centre</a:t>
            </a:r>
            <a:endParaRPr lang="en-IN" b="1" dirty="0">
              <a:solidFill>
                <a:schemeClr val="tx1"/>
              </a:solidFill>
            </a:endParaRPr>
          </a:p>
        </p:txBody>
      </p:sp>
      <p:sp>
        <p:nvSpPr>
          <p:cNvPr id="6" name="Rectangle 5"/>
          <p:cNvSpPr/>
          <p:nvPr/>
        </p:nvSpPr>
        <p:spPr>
          <a:xfrm>
            <a:off x="4750966" y="1911248"/>
            <a:ext cx="24482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chemeClr val="tx1"/>
                </a:solidFill>
              </a:rPr>
              <a:t>Hypogastric</a:t>
            </a:r>
            <a:r>
              <a:rPr lang="en-IN" b="1" dirty="0" smtClean="0">
                <a:solidFill>
                  <a:schemeClr val="tx1"/>
                </a:solidFill>
              </a:rPr>
              <a:t> nerve</a:t>
            </a:r>
            <a:endParaRPr lang="en-IN" b="1" dirty="0">
              <a:solidFill>
                <a:schemeClr val="tx1"/>
              </a:solidFill>
            </a:endParaRPr>
          </a:p>
        </p:txBody>
      </p:sp>
      <p:sp>
        <p:nvSpPr>
          <p:cNvPr id="7" name="Rectangle 6"/>
          <p:cNvSpPr/>
          <p:nvPr/>
        </p:nvSpPr>
        <p:spPr>
          <a:xfrm>
            <a:off x="5940152" y="3576545"/>
            <a:ext cx="1404664" cy="501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Pelvic nerve</a:t>
            </a:r>
            <a:endParaRPr lang="en-IN" b="1" dirty="0">
              <a:solidFill>
                <a:schemeClr val="tx1"/>
              </a:solidFill>
            </a:endParaRPr>
          </a:p>
        </p:txBody>
      </p:sp>
      <p:sp>
        <p:nvSpPr>
          <p:cNvPr id="8" name="Rectangle 7"/>
          <p:cNvSpPr/>
          <p:nvPr/>
        </p:nvSpPr>
        <p:spPr>
          <a:xfrm>
            <a:off x="2603688" y="5738619"/>
            <a:ext cx="1404664" cy="63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Pudendal nerve</a:t>
            </a:r>
            <a:endParaRPr lang="en-IN" b="1" dirty="0">
              <a:solidFill>
                <a:schemeClr val="tx1"/>
              </a:solidFill>
            </a:endParaRPr>
          </a:p>
        </p:txBody>
      </p:sp>
      <p:sp>
        <p:nvSpPr>
          <p:cNvPr id="9" name="Rectangle 8"/>
          <p:cNvSpPr/>
          <p:nvPr/>
        </p:nvSpPr>
        <p:spPr>
          <a:xfrm>
            <a:off x="1694622" y="4464150"/>
            <a:ext cx="984016" cy="63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Pelvic nerve</a:t>
            </a:r>
            <a:endParaRPr lang="en-IN" b="1" dirty="0">
              <a:solidFill>
                <a:schemeClr val="tx1"/>
              </a:solidFill>
            </a:endParaRPr>
          </a:p>
        </p:txBody>
      </p:sp>
      <p:sp>
        <p:nvSpPr>
          <p:cNvPr id="10" name="Rectangle 9"/>
          <p:cNvSpPr/>
          <p:nvPr/>
        </p:nvSpPr>
        <p:spPr>
          <a:xfrm>
            <a:off x="35496" y="5961192"/>
            <a:ext cx="2232248" cy="63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External urethral sphincter</a:t>
            </a:r>
            <a:endParaRPr lang="en-IN" b="1" dirty="0">
              <a:solidFill>
                <a:schemeClr val="tx1"/>
              </a:solidFill>
            </a:endParaRPr>
          </a:p>
        </p:txBody>
      </p:sp>
      <p:sp>
        <p:nvSpPr>
          <p:cNvPr id="11" name="Rectangle 10"/>
          <p:cNvSpPr/>
          <p:nvPr/>
        </p:nvSpPr>
        <p:spPr>
          <a:xfrm>
            <a:off x="1181006" y="2923770"/>
            <a:ext cx="1662802" cy="108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smtClean="0">
                <a:solidFill>
                  <a:schemeClr val="tx1"/>
                </a:solidFill>
              </a:rPr>
              <a:t>+ Contracts bladder outlet </a:t>
            </a:r>
          </a:p>
          <a:p>
            <a:r>
              <a:rPr lang="en-IN" sz="1600" b="1" dirty="0" smtClean="0">
                <a:solidFill>
                  <a:schemeClr val="tx1"/>
                </a:solidFill>
              </a:rPr>
              <a:t>- Inhibits detrusor</a:t>
            </a:r>
            <a:endParaRPr lang="en-IN" sz="1600" b="1" dirty="0">
              <a:solidFill>
                <a:schemeClr val="tx1"/>
              </a:solidFill>
            </a:endParaRPr>
          </a:p>
        </p:txBody>
      </p:sp>
      <p:sp>
        <p:nvSpPr>
          <p:cNvPr id="12" name="Rectangle 11"/>
          <p:cNvSpPr/>
          <p:nvPr/>
        </p:nvSpPr>
        <p:spPr>
          <a:xfrm>
            <a:off x="6768244" y="83116"/>
            <a:ext cx="792088" cy="39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rPr>
              <a:t>PAG</a:t>
            </a:r>
            <a:endParaRPr lang="en-IN" b="1" dirty="0">
              <a:solidFill>
                <a:schemeClr val="tx1"/>
              </a:solidFill>
            </a:endParaRPr>
          </a:p>
        </p:txBody>
      </p:sp>
    </p:spTree>
    <p:extLst>
      <p:ext uri="{BB962C8B-B14F-4D97-AF65-F5344CB8AC3E}">
        <p14:creationId xmlns:p14="http://schemas.microsoft.com/office/powerpoint/2010/main" val="1736671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DSD: Definition</a:t>
            </a:r>
            <a:endParaRPr lang="en-IN" dirty="0"/>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err="1" smtClean="0">
                <a:solidFill>
                  <a:schemeClr val="tx2">
                    <a:lumMod val="50000"/>
                  </a:schemeClr>
                </a:solidFill>
                <a:latin typeface="Calibri" panose="020F0502020204030204" pitchFamily="34" charset="0"/>
              </a:rPr>
              <a:t>Karsenty</a:t>
            </a:r>
            <a:r>
              <a:rPr lang="en-IN" b="1" i="1" dirty="0" smtClean="0">
                <a:solidFill>
                  <a:schemeClr val="tx2">
                    <a:lumMod val="50000"/>
                  </a:schemeClr>
                </a:solidFill>
                <a:latin typeface="Calibri" panose="020F0502020204030204" pitchFamily="34" charset="0"/>
              </a:rPr>
              <a:t> G, et al. Urology. 2005; 66: 763-8.</a:t>
            </a:r>
            <a:endParaRPr lang="en-IN" b="1" i="1" dirty="0">
              <a:solidFill>
                <a:schemeClr val="tx2">
                  <a:lumMod val="50000"/>
                </a:schemeClr>
              </a:solidFill>
              <a:latin typeface="Calibri" panose="020F0502020204030204" pitchFamily="34" charset="0"/>
            </a:endParaRPr>
          </a:p>
        </p:txBody>
      </p:sp>
      <p:pic>
        <p:nvPicPr>
          <p:cNvPr id="9" name="Picture 2" descr="Resultant&#10;Poorly sustained hyperreflexic bladder&#10;contraction (DH) and (DSD)&#10;Raised post voiding residual (PVR)&#10;Exacerbatio..."/>
          <p:cNvPicPr>
            <a:picLocks noChangeAspect="1" noChangeArrowheads="1"/>
          </p:cNvPicPr>
          <p:nvPr/>
        </p:nvPicPr>
        <p:blipFill rotWithShape="1">
          <a:blip r:embed="rId3">
            <a:extLst>
              <a:ext uri="{28A0092B-C50C-407E-A947-70E740481C1C}">
                <a14:useLocalDpi xmlns:a14="http://schemas.microsoft.com/office/drawing/2010/main" val="0"/>
              </a:ext>
            </a:extLst>
          </a:blip>
          <a:srcRect l="58202" t="24686" r="5887" b="7409"/>
          <a:stretch/>
        </p:blipFill>
        <p:spPr bwMode="auto">
          <a:xfrm>
            <a:off x="5724128" y="1772816"/>
            <a:ext cx="2893102" cy="410730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55937" y="1988840"/>
            <a:ext cx="5226992" cy="3387225"/>
          </a:xfrm>
          <a:prstGeom prst="roundRect">
            <a:avLst/>
          </a:prstGeom>
          <a:solidFill>
            <a:srgbClr val="00206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IN" sz="3200" b="1" i="1" dirty="0">
                <a:latin typeface="Calibri" panose="020F0502020204030204" pitchFamily="34" charset="0"/>
              </a:rPr>
              <a:t>Involuntary detrusor contractions concurrent with involuntary contraction of urethral striated muscle &amp;/or </a:t>
            </a:r>
            <a:r>
              <a:rPr lang="en-IN" sz="3200" b="1" i="1" dirty="0" err="1">
                <a:latin typeface="Calibri" panose="020F0502020204030204" pitchFamily="34" charset="0"/>
              </a:rPr>
              <a:t>periurethral</a:t>
            </a:r>
            <a:r>
              <a:rPr lang="en-IN" sz="3200" b="1" i="1" dirty="0">
                <a:latin typeface="Calibri" panose="020F0502020204030204" pitchFamily="34" charset="0"/>
              </a:rPr>
              <a:t> striated </a:t>
            </a:r>
            <a:r>
              <a:rPr lang="en-IN" sz="3200" b="1" i="1" dirty="0" smtClean="0">
                <a:latin typeface="Calibri" panose="020F0502020204030204" pitchFamily="34" charset="0"/>
              </a:rPr>
              <a:t>muscle</a:t>
            </a:r>
            <a:endParaRPr lang="en-IN" sz="3200" b="1" i="1" dirty="0">
              <a:latin typeface="Calibri" panose="020F0502020204030204" pitchFamily="34" charset="0"/>
            </a:endParaRPr>
          </a:p>
        </p:txBody>
      </p:sp>
    </p:spTree>
    <p:extLst>
      <p:ext uri="{BB962C8B-B14F-4D97-AF65-F5344CB8AC3E}">
        <p14:creationId xmlns:p14="http://schemas.microsoft.com/office/powerpoint/2010/main" val="63543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DSD: Causes</a:t>
            </a:r>
            <a:endParaRPr lang="en-IN" dirty="0"/>
          </a:p>
        </p:txBody>
      </p:sp>
      <p:sp>
        <p:nvSpPr>
          <p:cNvPr id="3" name="Content Placeholder 2"/>
          <p:cNvSpPr>
            <a:spLocks noGrp="1"/>
          </p:cNvSpPr>
          <p:nvPr>
            <p:ph idx="1"/>
          </p:nvPr>
        </p:nvSpPr>
        <p:spPr>
          <a:xfrm>
            <a:off x="457200" y="1340769"/>
            <a:ext cx="4114800" cy="5060032"/>
          </a:xfrm>
        </p:spPr>
        <p:txBody>
          <a:bodyPr>
            <a:normAutofit fontScale="92500"/>
          </a:bodyPr>
          <a:lstStyle/>
          <a:p>
            <a:r>
              <a:rPr lang="en-IN" dirty="0" smtClean="0"/>
              <a:t>Neurologic </a:t>
            </a:r>
            <a:r>
              <a:rPr lang="en-IN" dirty="0"/>
              <a:t>condition due to </a:t>
            </a:r>
            <a:r>
              <a:rPr lang="en-IN" dirty="0" smtClean="0"/>
              <a:t>interruption of spinal </a:t>
            </a:r>
            <a:r>
              <a:rPr lang="en-IN" dirty="0"/>
              <a:t>pathways connecting </a:t>
            </a:r>
            <a:r>
              <a:rPr lang="en-IN" dirty="0" smtClean="0"/>
              <a:t>pontine &amp; sacral </a:t>
            </a:r>
            <a:r>
              <a:rPr lang="en-IN" dirty="0"/>
              <a:t>micturition </a:t>
            </a:r>
            <a:r>
              <a:rPr lang="en-IN" dirty="0" err="1" smtClean="0"/>
              <a:t>centers</a:t>
            </a:r>
            <a:endParaRPr lang="en-IN" dirty="0" smtClean="0"/>
          </a:p>
          <a:p>
            <a:endParaRPr lang="en-IN" dirty="0"/>
          </a:p>
          <a:p>
            <a:r>
              <a:rPr lang="en-IN" dirty="0" smtClean="0"/>
              <a:t>Can </a:t>
            </a:r>
            <a:r>
              <a:rPr lang="en-IN" dirty="0"/>
              <a:t>occur </a:t>
            </a:r>
            <a:r>
              <a:rPr lang="en-IN" dirty="0" smtClean="0"/>
              <a:t>after any </a:t>
            </a:r>
            <a:r>
              <a:rPr lang="en-IN" dirty="0"/>
              <a:t>spinal cord injury (SCI) or disease below </a:t>
            </a:r>
            <a:r>
              <a:rPr lang="en-IN" dirty="0" smtClean="0"/>
              <a:t>pons &amp; above </a:t>
            </a:r>
            <a:r>
              <a:rPr lang="en-IN" dirty="0"/>
              <a:t>sacral </a:t>
            </a:r>
            <a:r>
              <a:rPr lang="en-IN" dirty="0" smtClean="0"/>
              <a:t>cord</a:t>
            </a:r>
          </a:p>
          <a:p>
            <a:endParaRPr lang="en-IN" dirty="0"/>
          </a:p>
          <a:p>
            <a:r>
              <a:rPr lang="en-IN" dirty="0" smtClean="0"/>
              <a:t>More frequent in </a:t>
            </a:r>
            <a:r>
              <a:rPr lang="en-IN" dirty="0"/>
              <a:t>patients with </a:t>
            </a:r>
            <a:r>
              <a:rPr lang="en-IN" dirty="0" smtClean="0"/>
              <a:t>complete </a:t>
            </a:r>
            <a:r>
              <a:rPr lang="en-IN" dirty="0"/>
              <a:t>spinal cord lesion &amp;</a:t>
            </a:r>
            <a:r>
              <a:rPr lang="en-IN" dirty="0" smtClean="0"/>
              <a:t> in such </a:t>
            </a:r>
            <a:r>
              <a:rPr lang="en-IN" dirty="0"/>
              <a:t>cases is more likely to be </a:t>
            </a:r>
            <a:r>
              <a:rPr lang="en-IN" dirty="0" smtClean="0"/>
              <a:t>continuous</a:t>
            </a:r>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err="1" smtClean="0">
                <a:solidFill>
                  <a:schemeClr val="tx2">
                    <a:lumMod val="50000"/>
                  </a:schemeClr>
                </a:solidFill>
                <a:latin typeface="Calibri" panose="020F0502020204030204" pitchFamily="34" charset="0"/>
              </a:rPr>
              <a:t>Karsenty</a:t>
            </a:r>
            <a:r>
              <a:rPr lang="en-IN" b="1" i="1" dirty="0" smtClean="0">
                <a:solidFill>
                  <a:schemeClr val="tx2">
                    <a:lumMod val="50000"/>
                  </a:schemeClr>
                </a:solidFill>
                <a:latin typeface="Calibri" panose="020F0502020204030204" pitchFamily="34" charset="0"/>
              </a:rPr>
              <a:t> G, et al. Urology. 2005; 66: 763-8.</a:t>
            </a:r>
            <a:endParaRPr lang="en-IN" b="1" i="1" dirty="0">
              <a:solidFill>
                <a:schemeClr val="tx2">
                  <a:lumMod val="50000"/>
                </a:schemeClr>
              </a:solidFill>
              <a:latin typeface="Calibri" panose="020F0502020204030204" pitchFamily="34" charset="0"/>
            </a:endParaRPr>
          </a:p>
        </p:txBody>
      </p:sp>
      <p:sp>
        <p:nvSpPr>
          <p:cNvPr id="5" name="Rectangle 4"/>
          <p:cNvSpPr/>
          <p:nvPr/>
        </p:nvSpPr>
        <p:spPr>
          <a:xfrm>
            <a:off x="4716016" y="2060848"/>
            <a:ext cx="4211960" cy="3108543"/>
          </a:xfrm>
          <a:prstGeom prst="rect">
            <a:avLst/>
          </a:prstGeom>
          <a:solidFill>
            <a:srgbClr val="003E6C"/>
          </a:solidFill>
          <a:ln>
            <a:noFill/>
          </a:ln>
        </p:spPr>
        <p:style>
          <a:lnRef idx="1">
            <a:schemeClr val="dk1"/>
          </a:lnRef>
          <a:fillRef idx="3">
            <a:schemeClr val="dk1"/>
          </a:fillRef>
          <a:effectRef idx="2">
            <a:schemeClr val="dk1"/>
          </a:effectRef>
          <a:fontRef idx="minor">
            <a:schemeClr val="lt1"/>
          </a:fontRef>
        </p:style>
        <p:txBody>
          <a:bodyPr wrap="square">
            <a:spAutoFit/>
          </a:bodyPr>
          <a:lstStyle/>
          <a:p>
            <a:pPr algn="ctr"/>
            <a:r>
              <a:rPr lang="en-IN" sz="2800" dirty="0" smtClean="0">
                <a:latin typeface="Calibri" panose="020F0502020204030204" pitchFamily="34" charset="0"/>
              </a:rPr>
              <a:t>Most </a:t>
            </a:r>
            <a:r>
              <a:rPr lang="en-IN" sz="2800" dirty="0">
                <a:latin typeface="Calibri" panose="020F0502020204030204" pitchFamily="34" charset="0"/>
              </a:rPr>
              <a:t>common causes of </a:t>
            </a:r>
            <a:r>
              <a:rPr lang="en-IN" sz="2800" dirty="0" smtClean="0">
                <a:latin typeface="Calibri" panose="020F0502020204030204" pitchFamily="34" charset="0"/>
              </a:rPr>
              <a:t>DSD:</a:t>
            </a:r>
          </a:p>
          <a:p>
            <a:pPr algn="ctr"/>
            <a:r>
              <a:rPr lang="en-IN" sz="2800" dirty="0" smtClean="0">
                <a:latin typeface="Calibri" panose="020F0502020204030204" pitchFamily="34" charset="0"/>
              </a:rPr>
              <a:t>Spinal </a:t>
            </a:r>
            <a:r>
              <a:rPr lang="en-IN" sz="2800" dirty="0">
                <a:latin typeface="Calibri" panose="020F0502020204030204" pitchFamily="34" charset="0"/>
              </a:rPr>
              <a:t>cord injury, multiple </a:t>
            </a:r>
            <a:r>
              <a:rPr lang="en-IN" sz="2800" dirty="0" smtClean="0">
                <a:latin typeface="Calibri" panose="020F0502020204030204" pitchFamily="34" charset="0"/>
              </a:rPr>
              <a:t>sclerosis, acute </a:t>
            </a:r>
            <a:r>
              <a:rPr lang="en-IN" sz="2800" dirty="0">
                <a:latin typeface="Calibri" panose="020F0502020204030204" pitchFamily="34" charset="0"/>
              </a:rPr>
              <a:t>transverse </a:t>
            </a:r>
            <a:r>
              <a:rPr lang="en-IN" sz="2800" dirty="0" smtClean="0">
                <a:latin typeface="Calibri" panose="020F0502020204030204" pitchFamily="34" charset="0"/>
              </a:rPr>
              <a:t>myelitis &amp; myelomeningocele</a:t>
            </a:r>
          </a:p>
          <a:p>
            <a:r>
              <a:rPr lang="en-IN" sz="1400" dirty="0">
                <a:latin typeface="Calibri" panose="020F0502020204030204" pitchFamily="34" charset="0"/>
              </a:rPr>
              <a:t>- Castro-Diaz, et al. </a:t>
            </a:r>
            <a:r>
              <a:rPr lang="en-IN" sz="1400" dirty="0" err="1">
                <a:latin typeface="Calibri" panose="020F0502020204030204" pitchFamily="34" charset="0"/>
              </a:rPr>
              <a:t>Int</a:t>
            </a:r>
            <a:r>
              <a:rPr lang="en-IN" sz="1400" dirty="0">
                <a:latin typeface="Calibri" panose="020F0502020204030204" pitchFamily="34" charset="0"/>
              </a:rPr>
              <a:t> J </a:t>
            </a:r>
            <a:r>
              <a:rPr lang="en-IN" sz="1400" dirty="0" err="1">
                <a:latin typeface="Calibri" panose="020F0502020204030204" pitchFamily="34" charset="0"/>
              </a:rPr>
              <a:t>Clin</a:t>
            </a:r>
            <a:r>
              <a:rPr lang="en-IN" sz="1400" dirty="0">
                <a:latin typeface="Calibri" panose="020F0502020204030204" pitchFamily="34" charset="0"/>
              </a:rPr>
              <a:t> </a:t>
            </a:r>
            <a:r>
              <a:rPr lang="en-IN" sz="1400" dirty="0" err="1">
                <a:latin typeface="Calibri" panose="020F0502020204030204" pitchFamily="34" charset="0"/>
              </a:rPr>
              <a:t>Pract</a:t>
            </a:r>
            <a:r>
              <a:rPr lang="en-IN" sz="1400" dirty="0">
                <a:latin typeface="Calibri" panose="020F0502020204030204" pitchFamily="34" charset="0"/>
              </a:rPr>
              <a:t> Suppl. 2006; 151: 17-21</a:t>
            </a:r>
            <a:r>
              <a:rPr lang="en-IN" sz="1400" dirty="0" smtClean="0">
                <a:latin typeface="Calibri" panose="020F0502020204030204" pitchFamily="34" charset="0"/>
              </a:rPr>
              <a:t>.</a:t>
            </a:r>
            <a:endParaRPr lang="en-IN" sz="1400" dirty="0">
              <a:latin typeface="Calibri" panose="020F0502020204030204" pitchFamily="34" charset="0"/>
            </a:endParaRPr>
          </a:p>
        </p:txBody>
      </p:sp>
    </p:spTree>
    <p:extLst>
      <p:ext uri="{BB962C8B-B14F-4D97-AF65-F5344CB8AC3E}">
        <p14:creationId xmlns:p14="http://schemas.microsoft.com/office/powerpoint/2010/main" val="40155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5010" y="3825427"/>
            <a:ext cx="3960441" cy="2458144"/>
          </a:xfrm>
          <a:prstGeom prst="ellipse">
            <a:avLst/>
          </a:prstGeom>
          <a:solidFill>
            <a:srgbClr val="002060"/>
          </a:solidFill>
          <a:ln>
            <a:noFill/>
          </a:ln>
          <a:scene3d>
            <a:camera prst="orthographicFront"/>
            <a:lightRig rig="sunset" dir="t">
              <a:rot lat="0" lon="0" rev="8400000"/>
            </a:lightRig>
          </a:scene3d>
          <a:sp3d prstMaterial="metal">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2800" dirty="0" smtClean="0">
                <a:latin typeface="Calibri" panose="020F0502020204030204" pitchFamily="34" charset="0"/>
              </a:rPr>
              <a:t>&gt; 50</a:t>
            </a:r>
            <a:r>
              <a:rPr lang="en-IN" sz="2800" dirty="0">
                <a:latin typeface="Calibri" panose="020F0502020204030204" pitchFamily="34" charset="0"/>
              </a:rPr>
              <a:t>% </a:t>
            </a:r>
            <a:r>
              <a:rPr lang="en-IN" sz="2800" dirty="0" smtClean="0">
                <a:latin typeface="Calibri" panose="020F0502020204030204" pitchFamily="34" charset="0"/>
              </a:rPr>
              <a:t>will develop severe complications</a:t>
            </a:r>
            <a:endParaRPr lang="en-IN" sz="2800" dirty="0">
              <a:latin typeface="Calibri" panose="020F0502020204030204" pitchFamily="34" charset="0"/>
            </a:endParaRPr>
          </a:p>
        </p:txBody>
      </p:sp>
      <p:sp>
        <p:nvSpPr>
          <p:cNvPr id="4" name="Rectangle 3"/>
          <p:cNvSpPr/>
          <p:nvPr/>
        </p:nvSpPr>
        <p:spPr>
          <a:xfrm>
            <a:off x="0" y="6453336"/>
            <a:ext cx="9144000"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
        <p:nvSpPr>
          <p:cNvPr id="5" name="Oval 4"/>
          <p:cNvSpPr/>
          <p:nvPr/>
        </p:nvSpPr>
        <p:spPr>
          <a:xfrm>
            <a:off x="4716016" y="3740353"/>
            <a:ext cx="4104455" cy="2628292"/>
          </a:xfrm>
          <a:prstGeom prst="ellipse">
            <a:avLst/>
          </a:prstGeom>
          <a:solidFill>
            <a:schemeClr val="accent6">
              <a:lumMod val="50000"/>
            </a:schemeClr>
          </a:solidFill>
          <a:ln>
            <a:noFill/>
          </a:ln>
          <a:scene3d>
            <a:camera prst="orthographicFront"/>
            <a:lightRig rig="sunset" dir="t">
              <a:rot lat="0" lon="0" rev="8400000"/>
            </a:lightRig>
          </a:scene3d>
          <a:sp3d prstMaterial="metal">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2400" dirty="0" smtClean="0">
                <a:latin typeface="Calibri" panose="020F0502020204030204" pitchFamily="34" charset="0"/>
              </a:rPr>
              <a:t>Maybe </a:t>
            </a:r>
            <a:r>
              <a:rPr lang="en-IN" sz="2400" dirty="0">
                <a:latin typeface="Calibri" panose="020F0502020204030204" pitchFamily="34" charset="0"/>
              </a:rPr>
              <a:t>due </a:t>
            </a:r>
            <a:r>
              <a:rPr lang="en-IN" sz="2400" dirty="0" smtClean="0">
                <a:latin typeface="Calibri" panose="020F0502020204030204" pitchFamily="34" charset="0"/>
              </a:rPr>
              <a:t>to lower detrusor pressures</a:t>
            </a:r>
            <a:r>
              <a:rPr lang="en-IN" sz="2400" dirty="0">
                <a:latin typeface="Calibri" panose="020F0502020204030204" pitchFamily="34" charset="0"/>
              </a:rPr>
              <a:t>, </a:t>
            </a:r>
            <a:r>
              <a:rPr lang="en-IN" sz="2400" dirty="0" smtClean="0">
                <a:latin typeface="Calibri" panose="020F0502020204030204" pitchFamily="34" charset="0"/>
              </a:rPr>
              <a:t>complications </a:t>
            </a:r>
            <a:r>
              <a:rPr lang="en-IN" sz="2400" dirty="0">
                <a:latin typeface="Calibri" panose="020F0502020204030204" pitchFamily="34" charset="0"/>
              </a:rPr>
              <a:t>are less common</a:t>
            </a:r>
          </a:p>
        </p:txBody>
      </p:sp>
      <p:pic>
        <p:nvPicPr>
          <p:cNvPr id="2050" name="Picture 2" descr="http://icons.iconarchive.com/icons/custom-icon-design/pretty-office-4/256/man-2-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031" y="1291974"/>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cons.iconarchive.com/icons/custom-icon-design/pretty-office-4/256/woman-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43" y="126876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IN" dirty="0" smtClean="0"/>
              <a:t>Without adequate treatment</a:t>
            </a:r>
            <a:endParaRPr lang="en-IN" dirty="0"/>
          </a:p>
        </p:txBody>
      </p:sp>
    </p:spTree>
    <p:extLst>
      <p:ext uri="{BB962C8B-B14F-4D97-AF65-F5344CB8AC3E}">
        <p14:creationId xmlns:p14="http://schemas.microsoft.com/office/powerpoint/2010/main" val="42188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Complications…</a:t>
            </a:r>
            <a:endParaRPr lang="en-IN" dirty="0"/>
          </a:p>
        </p:txBody>
      </p:sp>
      <p:sp>
        <p:nvSpPr>
          <p:cNvPr id="6" name="Rectangle 5"/>
          <p:cNvSpPr/>
          <p:nvPr/>
        </p:nvSpPr>
        <p:spPr>
          <a:xfrm>
            <a:off x="467544" y="1337199"/>
            <a:ext cx="8424936" cy="954107"/>
          </a:xfrm>
          <a:prstGeom prst="rect">
            <a:avLst/>
          </a:prstGeom>
        </p:spPr>
        <p:txBody>
          <a:bodyPr wrap="square">
            <a:spAutoFit/>
          </a:bodyPr>
          <a:lstStyle/>
          <a:p>
            <a:pPr algn="ctr"/>
            <a:r>
              <a:rPr lang="en-IN" sz="2800" dirty="0">
                <a:latin typeface="Calibri" panose="020F0502020204030204" pitchFamily="34" charset="0"/>
              </a:rPr>
              <a:t>DSD </a:t>
            </a:r>
            <a:r>
              <a:rPr lang="en-IN" sz="2800" dirty="0" smtClean="0">
                <a:latin typeface="Calibri" panose="020F0502020204030204" pitchFamily="34" charset="0"/>
              </a:rPr>
              <a:t>prevents adequate voiding &amp; </a:t>
            </a:r>
            <a:r>
              <a:rPr lang="en-IN" sz="2800" dirty="0">
                <a:latin typeface="Calibri" panose="020F0502020204030204" pitchFamily="34" charset="0"/>
              </a:rPr>
              <a:t>which might lead to </a:t>
            </a:r>
            <a:r>
              <a:rPr lang="en-IN" sz="2800" dirty="0" smtClean="0">
                <a:latin typeface="Calibri" panose="020F0502020204030204" pitchFamily="34" charset="0"/>
              </a:rPr>
              <a:t>low </a:t>
            </a:r>
            <a:r>
              <a:rPr lang="en-IN" sz="2800" dirty="0">
                <a:latin typeface="Calibri" panose="020F0502020204030204" pitchFamily="34" charset="0"/>
              </a:rPr>
              <a:t>compliant </a:t>
            </a:r>
            <a:r>
              <a:rPr lang="en-IN" sz="2800" dirty="0" smtClean="0">
                <a:latin typeface="Calibri" panose="020F0502020204030204" pitchFamily="34" charset="0"/>
              </a:rPr>
              <a:t>and thick-walled bladder</a:t>
            </a:r>
            <a:endParaRPr lang="en-IN" sz="2800" dirty="0">
              <a:latin typeface="Calibri" panose="020F0502020204030204" pitchFamily="34" charset="0"/>
            </a:endParaRPr>
          </a:p>
        </p:txBody>
      </p:sp>
      <p:grpSp>
        <p:nvGrpSpPr>
          <p:cNvPr id="25" name="Group 24"/>
          <p:cNvGrpSpPr/>
          <p:nvPr/>
        </p:nvGrpSpPr>
        <p:grpSpPr>
          <a:xfrm>
            <a:off x="647564" y="2325653"/>
            <a:ext cx="7848872" cy="1224136"/>
            <a:chOff x="827584" y="3356992"/>
            <a:chExt cx="7848872" cy="1224136"/>
          </a:xfrm>
        </p:grpSpPr>
        <p:cxnSp>
          <p:nvCxnSpPr>
            <p:cNvPr id="12" name="Straight Connector 11"/>
            <p:cNvCxnSpPr/>
            <p:nvPr/>
          </p:nvCxnSpPr>
          <p:spPr>
            <a:xfrm>
              <a:off x="4680012" y="3356992"/>
              <a:ext cx="9657" cy="64807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827584" y="4005064"/>
              <a:ext cx="7848872"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827584" y="4005064"/>
              <a:ext cx="0" cy="576064"/>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3419872" y="4005064"/>
              <a:ext cx="0" cy="576064"/>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6012160" y="4005064"/>
              <a:ext cx="0" cy="57606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8676456" y="4005064"/>
              <a:ext cx="0" cy="576064"/>
            </a:xfrm>
            <a:prstGeom prst="line">
              <a:avLst/>
            </a:prstGeom>
          </p:spPr>
          <p:style>
            <a:lnRef idx="2">
              <a:schemeClr val="dk1"/>
            </a:lnRef>
            <a:fillRef idx="0">
              <a:schemeClr val="dk1"/>
            </a:fillRef>
            <a:effectRef idx="1">
              <a:schemeClr val="dk1"/>
            </a:effectRef>
            <a:fontRef idx="minor">
              <a:schemeClr val="tx1"/>
            </a:fontRef>
          </p:style>
        </p:cxnSp>
      </p:grpSp>
      <p:sp>
        <p:nvSpPr>
          <p:cNvPr id="21" name="Rectangle 20"/>
          <p:cNvSpPr/>
          <p:nvPr/>
        </p:nvSpPr>
        <p:spPr>
          <a:xfrm>
            <a:off x="180158" y="3659868"/>
            <a:ext cx="2159594" cy="1938992"/>
          </a:xfrm>
          <a:prstGeom prst="rect">
            <a:avLst/>
          </a:prstGeom>
        </p:spPr>
        <p:txBody>
          <a:bodyPr wrap="square">
            <a:spAutoFit/>
          </a:bodyPr>
          <a:lstStyle/>
          <a:p>
            <a:pPr lvl="1"/>
            <a:r>
              <a:rPr lang="en-IN" sz="2400" b="1" i="1" dirty="0" smtClean="0">
                <a:solidFill>
                  <a:schemeClr val="accent6">
                    <a:lumMod val="50000"/>
                  </a:schemeClr>
                </a:solidFill>
                <a:latin typeface="Calibri" panose="020F0502020204030204" pitchFamily="34" charset="0"/>
              </a:rPr>
              <a:t>Elevated </a:t>
            </a:r>
            <a:r>
              <a:rPr lang="en-IN" sz="2400" b="1" i="1" dirty="0">
                <a:solidFill>
                  <a:schemeClr val="accent6">
                    <a:lumMod val="50000"/>
                  </a:schemeClr>
                </a:solidFill>
                <a:latin typeface="Calibri" panose="020F0502020204030204" pitchFamily="34" charset="0"/>
              </a:rPr>
              <a:t>retrograde pressures </a:t>
            </a:r>
            <a:r>
              <a:rPr lang="en-IN" sz="2400" b="1" i="1" dirty="0" smtClean="0">
                <a:solidFill>
                  <a:schemeClr val="accent6">
                    <a:lumMod val="50000"/>
                  </a:schemeClr>
                </a:solidFill>
                <a:latin typeface="Calibri" panose="020F0502020204030204" pitchFamily="34" charset="0"/>
              </a:rPr>
              <a:t>in ureter &amp; pelvis</a:t>
            </a:r>
            <a:endParaRPr lang="en-IN" sz="2400" b="1" i="1" dirty="0">
              <a:solidFill>
                <a:schemeClr val="accent6">
                  <a:lumMod val="50000"/>
                </a:schemeClr>
              </a:solidFill>
              <a:latin typeface="Calibri" panose="020F0502020204030204" pitchFamily="34" charset="0"/>
            </a:endParaRPr>
          </a:p>
        </p:txBody>
      </p:sp>
      <p:sp>
        <p:nvSpPr>
          <p:cNvPr id="22" name="Rectangle 21"/>
          <p:cNvSpPr/>
          <p:nvPr/>
        </p:nvSpPr>
        <p:spPr>
          <a:xfrm>
            <a:off x="4896787" y="3678123"/>
            <a:ext cx="2159594" cy="830997"/>
          </a:xfrm>
          <a:prstGeom prst="rect">
            <a:avLst/>
          </a:prstGeom>
        </p:spPr>
        <p:txBody>
          <a:bodyPr wrap="square">
            <a:spAutoFit/>
          </a:bodyPr>
          <a:lstStyle/>
          <a:p>
            <a:pPr lvl="1"/>
            <a:r>
              <a:rPr lang="en-IN" sz="2400" b="1" i="1" dirty="0" smtClean="0">
                <a:solidFill>
                  <a:schemeClr val="accent6">
                    <a:lumMod val="50000"/>
                  </a:schemeClr>
                </a:solidFill>
                <a:latin typeface="Calibri" panose="020F0502020204030204" pitchFamily="34" charset="0"/>
              </a:rPr>
              <a:t>Renal scarring</a:t>
            </a:r>
            <a:endParaRPr lang="en-IN" sz="2400" b="1" i="1" dirty="0">
              <a:solidFill>
                <a:schemeClr val="accent6">
                  <a:lumMod val="50000"/>
                </a:schemeClr>
              </a:solidFill>
              <a:latin typeface="Calibri" panose="020F0502020204030204" pitchFamily="34" charset="0"/>
            </a:endParaRPr>
          </a:p>
        </p:txBody>
      </p:sp>
      <p:sp>
        <p:nvSpPr>
          <p:cNvPr id="23" name="Rectangle 22"/>
          <p:cNvSpPr/>
          <p:nvPr/>
        </p:nvSpPr>
        <p:spPr>
          <a:xfrm>
            <a:off x="2339752" y="3711515"/>
            <a:ext cx="2880321" cy="461665"/>
          </a:xfrm>
          <a:prstGeom prst="rect">
            <a:avLst/>
          </a:prstGeom>
        </p:spPr>
        <p:txBody>
          <a:bodyPr wrap="square">
            <a:spAutoFit/>
          </a:bodyPr>
          <a:lstStyle/>
          <a:p>
            <a:pPr lvl="1" algn="ctr"/>
            <a:r>
              <a:rPr lang="en-IN" sz="2400" b="1" i="1" dirty="0" err="1" smtClean="0">
                <a:solidFill>
                  <a:schemeClr val="accent6">
                    <a:lumMod val="50000"/>
                  </a:schemeClr>
                </a:solidFill>
                <a:latin typeface="Calibri" panose="020F0502020204030204" pitchFamily="34" charset="0"/>
              </a:rPr>
              <a:t>Hydronephrosis</a:t>
            </a:r>
            <a:r>
              <a:rPr lang="en-IN" sz="2400" b="1" i="1" dirty="0" smtClean="0">
                <a:solidFill>
                  <a:schemeClr val="accent6">
                    <a:lumMod val="50000"/>
                  </a:schemeClr>
                </a:solidFill>
                <a:latin typeface="Calibri" panose="020F0502020204030204" pitchFamily="34" charset="0"/>
              </a:rPr>
              <a:t> </a:t>
            </a:r>
            <a:endParaRPr lang="en-IN" sz="2400" b="1" i="1" dirty="0">
              <a:solidFill>
                <a:schemeClr val="accent6">
                  <a:lumMod val="50000"/>
                </a:schemeClr>
              </a:solidFill>
              <a:latin typeface="Calibri" panose="020F0502020204030204" pitchFamily="34" charset="0"/>
            </a:endParaRPr>
          </a:p>
        </p:txBody>
      </p:sp>
      <p:sp>
        <p:nvSpPr>
          <p:cNvPr id="24" name="Rectangle 23"/>
          <p:cNvSpPr/>
          <p:nvPr/>
        </p:nvSpPr>
        <p:spPr>
          <a:xfrm>
            <a:off x="6804248" y="3668831"/>
            <a:ext cx="2159594" cy="1200329"/>
          </a:xfrm>
          <a:prstGeom prst="rect">
            <a:avLst/>
          </a:prstGeom>
        </p:spPr>
        <p:txBody>
          <a:bodyPr wrap="square">
            <a:spAutoFit/>
          </a:bodyPr>
          <a:lstStyle/>
          <a:p>
            <a:pPr lvl="1" algn="r"/>
            <a:r>
              <a:rPr lang="en-IN" sz="2400" b="1" i="1" dirty="0" smtClean="0">
                <a:solidFill>
                  <a:schemeClr val="accent6">
                    <a:lumMod val="50000"/>
                  </a:schemeClr>
                </a:solidFill>
                <a:latin typeface="Calibri" panose="020F0502020204030204" pitchFamily="34" charset="0"/>
              </a:rPr>
              <a:t>Terminal kidney failure</a:t>
            </a:r>
            <a:endParaRPr lang="en-IN" sz="2400" b="1" i="1" dirty="0">
              <a:solidFill>
                <a:schemeClr val="accent6">
                  <a:lumMod val="50000"/>
                </a:schemeClr>
              </a:solidFill>
              <a:latin typeface="Calibri" panose="020F0502020204030204" pitchFamily="34" charset="0"/>
            </a:endParaRPr>
          </a:p>
        </p:txBody>
      </p:sp>
      <p:sp>
        <p:nvSpPr>
          <p:cNvPr id="26" name="Rectangle 25"/>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11370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1000"/>
                                        <p:tgtEl>
                                          <p:spTgt spid="2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1000"/>
                                        <p:tgtEl>
                                          <p:spTgt spid="2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Pathophysiologic mechanisms</a:t>
            </a:r>
            <a:endParaRPr lang="en-IN" dirty="0"/>
          </a:p>
        </p:txBody>
      </p:sp>
      <p:sp>
        <p:nvSpPr>
          <p:cNvPr id="3" name="Content Placeholder 2"/>
          <p:cNvSpPr>
            <a:spLocks noGrp="1"/>
          </p:cNvSpPr>
          <p:nvPr>
            <p:ph idx="1"/>
          </p:nvPr>
        </p:nvSpPr>
        <p:spPr/>
        <p:txBody>
          <a:bodyPr>
            <a:normAutofit/>
          </a:bodyPr>
          <a:lstStyle/>
          <a:p>
            <a:r>
              <a:rPr lang="en-IN" dirty="0" smtClean="0"/>
              <a:t>Exact </a:t>
            </a:r>
            <a:r>
              <a:rPr lang="en-IN" dirty="0"/>
              <a:t>pathophysiologic mechanisms that explain EUS </a:t>
            </a:r>
            <a:r>
              <a:rPr lang="en-IN" dirty="0" smtClean="0"/>
              <a:t>&amp; </a:t>
            </a:r>
            <a:r>
              <a:rPr lang="en-IN" dirty="0"/>
              <a:t>bladder </a:t>
            </a:r>
            <a:r>
              <a:rPr lang="en-IN" dirty="0" err="1" smtClean="0"/>
              <a:t>cocontraction</a:t>
            </a:r>
            <a:r>
              <a:rPr lang="en-IN" dirty="0" smtClean="0"/>
              <a:t>: Not </a:t>
            </a:r>
            <a:r>
              <a:rPr lang="en-IN" dirty="0"/>
              <a:t>fully </a:t>
            </a:r>
            <a:r>
              <a:rPr lang="en-IN" dirty="0" smtClean="0"/>
              <a:t>understood</a:t>
            </a:r>
          </a:p>
          <a:p>
            <a:endParaRPr lang="en-IN" dirty="0"/>
          </a:p>
          <a:p>
            <a:r>
              <a:rPr lang="en-IN" b="1" dirty="0" smtClean="0">
                <a:solidFill>
                  <a:srgbClr val="FF0000"/>
                </a:solidFill>
              </a:rPr>
              <a:t>Unclear: 1</a:t>
            </a:r>
            <a:r>
              <a:rPr lang="en-IN" b="1" baseline="30000" dirty="0" smtClean="0">
                <a:solidFill>
                  <a:srgbClr val="FF0000"/>
                </a:solidFill>
              </a:rPr>
              <a:t>st</a:t>
            </a:r>
            <a:r>
              <a:rPr lang="en-IN" b="1" dirty="0" smtClean="0">
                <a:solidFill>
                  <a:srgbClr val="FF0000"/>
                </a:solidFill>
              </a:rPr>
              <a:t> EUS </a:t>
            </a:r>
            <a:r>
              <a:rPr lang="en-IN" b="1" dirty="0">
                <a:solidFill>
                  <a:srgbClr val="FF0000"/>
                </a:solidFill>
              </a:rPr>
              <a:t>or </a:t>
            </a:r>
            <a:r>
              <a:rPr lang="en-IN" b="1" dirty="0" smtClean="0">
                <a:solidFill>
                  <a:srgbClr val="FF0000"/>
                </a:solidFill>
              </a:rPr>
              <a:t>detrusor </a:t>
            </a:r>
            <a:r>
              <a:rPr lang="en-IN" b="1" dirty="0">
                <a:solidFill>
                  <a:srgbClr val="FF0000"/>
                </a:solidFill>
              </a:rPr>
              <a:t>(DSD chronology</a:t>
            </a:r>
            <a:r>
              <a:rPr lang="en-IN" b="1" dirty="0" smtClean="0">
                <a:solidFill>
                  <a:srgbClr val="FF0000"/>
                </a:solidFill>
              </a:rPr>
              <a:t>) contracts??</a:t>
            </a:r>
          </a:p>
          <a:p>
            <a:endParaRPr lang="en-IN" dirty="0"/>
          </a:p>
          <a:p>
            <a:r>
              <a:rPr lang="en-IN" dirty="0" err="1" smtClean="0"/>
              <a:t>Yalla</a:t>
            </a:r>
            <a:r>
              <a:rPr lang="en-IN" dirty="0" smtClean="0"/>
              <a:t> </a:t>
            </a:r>
            <a:r>
              <a:rPr lang="en-IN" dirty="0"/>
              <a:t>et </a:t>
            </a:r>
            <a:r>
              <a:rPr lang="en-IN" dirty="0" smtClean="0"/>
              <a:t>al: Sphincter </a:t>
            </a:r>
            <a:r>
              <a:rPr lang="en-IN" dirty="0"/>
              <a:t>starts </a:t>
            </a:r>
            <a:r>
              <a:rPr lang="en-IN" dirty="0" smtClean="0"/>
              <a:t>to contract </a:t>
            </a:r>
            <a:r>
              <a:rPr lang="en-IN" dirty="0"/>
              <a:t>“just before or at </a:t>
            </a:r>
            <a:r>
              <a:rPr lang="en-IN" dirty="0" smtClean="0"/>
              <a:t>same </a:t>
            </a:r>
            <a:r>
              <a:rPr lang="en-IN" dirty="0"/>
              <a:t>time </a:t>
            </a:r>
            <a:r>
              <a:rPr lang="en-IN" dirty="0" smtClean="0"/>
              <a:t>as bladder”</a:t>
            </a:r>
          </a:p>
          <a:p>
            <a:endParaRPr lang="en-IN" dirty="0"/>
          </a:p>
          <a:p>
            <a:r>
              <a:rPr lang="en-IN" dirty="0" err="1" smtClean="0"/>
              <a:t>Blaivas</a:t>
            </a:r>
            <a:r>
              <a:rPr lang="en-IN" dirty="0" smtClean="0"/>
              <a:t> </a:t>
            </a:r>
            <a:r>
              <a:rPr lang="en-IN" dirty="0"/>
              <a:t>et </a:t>
            </a:r>
            <a:r>
              <a:rPr lang="en-IN" dirty="0" smtClean="0"/>
              <a:t>al: “</a:t>
            </a:r>
            <a:r>
              <a:rPr lang="en-IN" dirty="0" err="1" smtClean="0"/>
              <a:t>Dyssynergic</a:t>
            </a:r>
            <a:r>
              <a:rPr lang="en-IN" dirty="0" smtClean="0"/>
              <a:t> sphincter </a:t>
            </a:r>
            <a:r>
              <a:rPr lang="en-IN" dirty="0"/>
              <a:t>contraction occurs </a:t>
            </a:r>
            <a:r>
              <a:rPr lang="en-IN" dirty="0" smtClean="0"/>
              <a:t>simultaneously with </a:t>
            </a:r>
            <a:r>
              <a:rPr lang="en-IN" dirty="0"/>
              <a:t>or immediately after </a:t>
            </a:r>
            <a:r>
              <a:rPr lang="en-IN" dirty="0" smtClean="0"/>
              <a:t>onset </a:t>
            </a:r>
            <a:r>
              <a:rPr lang="en-IN" dirty="0"/>
              <a:t>of bladder </a:t>
            </a:r>
            <a:r>
              <a:rPr lang="en-IN" dirty="0" smtClean="0"/>
              <a:t>contraction in majority </a:t>
            </a:r>
            <a:r>
              <a:rPr lang="en-IN" dirty="0"/>
              <a:t>of </a:t>
            </a:r>
            <a:r>
              <a:rPr lang="en-IN" dirty="0" smtClean="0"/>
              <a:t>patients” </a:t>
            </a:r>
          </a:p>
          <a:p>
            <a:endParaRPr lang="en-IN" dirty="0"/>
          </a:p>
          <a:p>
            <a:r>
              <a:rPr lang="en-IN" dirty="0" err="1" smtClean="0"/>
              <a:t>Karsenty</a:t>
            </a:r>
            <a:r>
              <a:rPr lang="en-IN" dirty="0" smtClean="0"/>
              <a:t> G, et al: EUS</a:t>
            </a:r>
            <a:r>
              <a:rPr lang="en-IN" dirty="0"/>
              <a:t> </a:t>
            </a:r>
            <a:r>
              <a:rPr lang="en-IN" dirty="0" smtClean="0"/>
              <a:t>starts </a:t>
            </a:r>
            <a:r>
              <a:rPr lang="en-IN" dirty="0"/>
              <a:t>to contract just before </a:t>
            </a:r>
            <a:r>
              <a:rPr lang="en-IN" dirty="0" smtClean="0"/>
              <a:t>detrusor</a:t>
            </a:r>
            <a:endParaRPr lang="en-IN" dirty="0"/>
          </a:p>
        </p:txBody>
      </p:sp>
      <p:sp>
        <p:nvSpPr>
          <p:cNvPr id="4" name="Rectangle 3"/>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err="1" smtClean="0">
                <a:solidFill>
                  <a:schemeClr val="tx2">
                    <a:lumMod val="50000"/>
                  </a:schemeClr>
                </a:solidFill>
                <a:latin typeface="Calibri" panose="020F0502020204030204" pitchFamily="34" charset="0"/>
              </a:rPr>
              <a:t>Karsenty</a:t>
            </a:r>
            <a:r>
              <a:rPr lang="en-IN" b="1" i="1" dirty="0" smtClean="0">
                <a:solidFill>
                  <a:schemeClr val="tx2">
                    <a:lumMod val="50000"/>
                  </a:schemeClr>
                </a:solidFill>
                <a:latin typeface="Calibri" panose="020F0502020204030204" pitchFamily="34" charset="0"/>
              </a:rPr>
              <a:t> G, et al. Urology. 2005; 66: 763-8.</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593893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Pathophysiologic mechanisms</a:t>
            </a:r>
            <a:endParaRPr lang="en-IN" dirty="0"/>
          </a:p>
        </p:txBody>
      </p:sp>
      <p:sp>
        <p:nvSpPr>
          <p:cNvPr id="3" name="Content Placeholder 2"/>
          <p:cNvSpPr>
            <a:spLocks noGrp="1"/>
          </p:cNvSpPr>
          <p:nvPr>
            <p:ph idx="1"/>
          </p:nvPr>
        </p:nvSpPr>
        <p:spPr/>
        <p:txBody>
          <a:bodyPr>
            <a:normAutofit/>
          </a:bodyPr>
          <a:lstStyle/>
          <a:p>
            <a:r>
              <a:rPr lang="en-IN" dirty="0" smtClean="0"/>
              <a:t>Pontine </a:t>
            </a:r>
            <a:r>
              <a:rPr lang="en-IN" dirty="0"/>
              <a:t>micturition centre is connected to </a:t>
            </a:r>
            <a:r>
              <a:rPr lang="en-IN" dirty="0" smtClean="0"/>
              <a:t>sacral SC through </a:t>
            </a:r>
            <a:r>
              <a:rPr lang="en-IN" dirty="0"/>
              <a:t>ascendant </a:t>
            </a:r>
            <a:r>
              <a:rPr lang="en-IN" dirty="0" smtClean="0"/>
              <a:t>&amp; descendant </a:t>
            </a:r>
            <a:r>
              <a:rPr lang="en-IN" dirty="0"/>
              <a:t>neural </a:t>
            </a:r>
            <a:r>
              <a:rPr lang="en-IN" dirty="0" smtClean="0"/>
              <a:t>pathways</a:t>
            </a:r>
          </a:p>
          <a:p>
            <a:endParaRPr lang="en-IN" dirty="0"/>
          </a:p>
          <a:p>
            <a:r>
              <a:rPr lang="en-IN" dirty="0"/>
              <a:t>When there </a:t>
            </a:r>
            <a:r>
              <a:rPr lang="en-IN" dirty="0" smtClean="0"/>
              <a:t>is </a:t>
            </a:r>
            <a:r>
              <a:rPr lang="en-IN" dirty="0"/>
              <a:t>abnormality (i.e. disruption) </a:t>
            </a:r>
            <a:r>
              <a:rPr lang="en-IN" dirty="0" smtClean="0"/>
              <a:t>in these pathways, synergic </a:t>
            </a:r>
            <a:r>
              <a:rPr lang="en-IN" dirty="0"/>
              <a:t>action between </a:t>
            </a:r>
            <a:r>
              <a:rPr lang="en-IN" dirty="0" smtClean="0"/>
              <a:t>detrusor &amp; external </a:t>
            </a:r>
            <a:r>
              <a:rPr lang="en-IN" dirty="0"/>
              <a:t>sphincter is </a:t>
            </a:r>
            <a:r>
              <a:rPr lang="en-IN" dirty="0" smtClean="0"/>
              <a:t>lost</a:t>
            </a:r>
          </a:p>
          <a:p>
            <a:endParaRPr lang="en-IN" dirty="0"/>
          </a:p>
          <a:p>
            <a:r>
              <a:rPr lang="en-IN" dirty="0" smtClean="0"/>
              <a:t>Few </a:t>
            </a:r>
            <a:r>
              <a:rPr lang="en-IN" dirty="0" err="1" smtClean="0"/>
              <a:t>wks</a:t>
            </a:r>
            <a:r>
              <a:rPr lang="en-IN" dirty="0" smtClean="0"/>
              <a:t> </a:t>
            </a:r>
            <a:r>
              <a:rPr lang="en-IN" dirty="0"/>
              <a:t>after </a:t>
            </a:r>
            <a:r>
              <a:rPr lang="en-IN" dirty="0" smtClean="0"/>
              <a:t>signalling breakdown</a:t>
            </a:r>
            <a:r>
              <a:rPr lang="en-IN" dirty="0"/>
              <a:t>, detrusor muscle contraction becomes </a:t>
            </a:r>
            <a:r>
              <a:rPr lang="en-IN" dirty="0" smtClean="0"/>
              <a:t>synchronised with </a:t>
            </a:r>
            <a:r>
              <a:rPr lang="en-IN" dirty="0"/>
              <a:t>external sphincter contractions instead </a:t>
            </a:r>
            <a:r>
              <a:rPr lang="en-IN" dirty="0" smtClean="0"/>
              <a:t>of relaxation</a:t>
            </a:r>
            <a:endParaRPr lang="en-IN" dirty="0"/>
          </a:p>
        </p:txBody>
      </p:sp>
      <p:sp>
        <p:nvSpPr>
          <p:cNvPr id="5" name="Rectangle 4"/>
          <p:cNvSpPr/>
          <p:nvPr/>
        </p:nvSpPr>
        <p:spPr>
          <a:xfrm>
            <a:off x="0" y="6525344"/>
            <a:ext cx="9144000"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solidFill>
                  <a:schemeClr val="tx2">
                    <a:lumMod val="50000"/>
                  </a:schemeClr>
                </a:solidFill>
                <a:latin typeface="Calibri" panose="020F0502020204030204" pitchFamily="34" charset="0"/>
              </a:rPr>
              <a:t>Castro-Diaz D, et al. </a:t>
            </a:r>
            <a:r>
              <a:rPr lang="en-IN" b="1" i="1" dirty="0" err="1" smtClean="0">
                <a:solidFill>
                  <a:schemeClr val="tx2">
                    <a:lumMod val="50000"/>
                  </a:schemeClr>
                </a:solidFill>
                <a:latin typeface="Calibri" panose="020F0502020204030204" pitchFamily="34" charset="0"/>
              </a:rPr>
              <a:t>Int</a:t>
            </a:r>
            <a:r>
              <a:rPr lang="en-IN" b="1" i="1" dirty="0" smtClean="0">
                <a:solidFill>
                  <a:schemeClr val="tx2">
                    <a:lumMod val="50000"/>
                  </a:schemeClr>
                </a:solidFill>
                <a:latin typeface="Calibri" panose="020F0502020204030204" pitchFamily="34" charset="0"/>
              </a:rPr>
              <a:t> J </a:t>
            </a:r>
            <a:r>
              <a:rPr lang="en-IN" b="1" i="1" dirty="0" err="1" smtClean="0">
                <a:solidFill>
                  <a:schemeClr val="tx2">
                    <a:lumMod val="50000"/>
                  </a:schemeClr>
                </a:solidFill>
                <a:latin typeface="Calibri" panose="020F0502020204030204" pitchFamily="34" charset="0"/>
              </a:rPr>
              <a:t>Clin</a:t>
            </a:r>
            <a:r>
              <a:rPr lang="en-IN" b="1" i="1" dirty="0" smtClean="0">
                <a:solidFill>
                  <a:schemeClr val="tx2">
                    <a:lumMod val="50000"/>
                  </a:schemeClr>
                </a:solidFill>
                <a:latin typeface="Calibri" panose="020F0502020204030204" pitchFamily="34" charset="0"/>
              </a:rPr>
              <a:t> </a:t>
            </a:r>
            <a:r>
              <a:rPr lang="en-IN" b="1" i="1" dirty="0" err="1" smtClean="0">
                <a:solidFill>
                  <a:schemeClr val="tx2">
                    <a:lumMod val="50000"/>
                  </a:schemeClr>
                </a:solidFill>
                <a:latin typeface="Calibri" panose="020F0502020204030204" pitchFamily="34" charset="0"/>
              </a:rPr>
              <a:t>Pract</a:t>
            </a:r>
            <a:r>
              <a:rPr lang="en-IN" b="1" i="1" dirty="0" smtClean="0">
                <a:solidFill>
                  <a:schemeClr val="tx2">
                    <a:lumMod val="50000"/>
                  </a:schemeClr>
                </a:solidFill>
                <a:latin typeface="Calibri" panose="020F0502020204030204" pitchFamily="34" charset="0"/>
              </a:rPr>
              <a:t> Suppl. 2006; 151: 17-21.</a:t>
            </a:r>
            <a:endParaRPr lang="en-IN" b="1" i="1"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3861766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456</TotalTime>
  <Words>1426</Words>
  <Application>Microsoft Office PowerPoint</Application>
  <PresentationFormat>On-screen Show (4:3)</PresentationFormat>
  <Paragraphs>191</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Module</vt:lpstr>
      <vt:lpstr>Detrusor Sphincter Dyssynergia</vt:lpstr>
      <vt:lpstr>Normal micturition</vt:lpstr>
      <vt:lpstr>PowerPoint Presentation</vt:lpstr>
      <vt:lpstr>DSD: Definition</vt:lpstr>
      <vt:lpstr>DSD: Causes</vt:lpstr>
      <vt:lpstr>Without adequate treatment</vt:lpstr>
      <vt:lpstr>Complications…</vt:lpstr>
      <vt:lpstr>Pathophysiologic mechanisms</vt:lpstr>
      <vt:lpstr>Pathophysiologic mechanisms</vt:lpstr>
      <vt:lpstr>Routine &amp; Optional Tests: Evaluation of DSD following SC injury</vt:lpstr>
      <vt:lpstr>PowerPoint Presentation</vt:lpstr>
      <vt:lpstr>3 Types of DSD identified on EMG</vt:lpstr>
      <vt:lpstr>PowerPoint Presentation</vt:lpstr>
      <vt:lpstr>Management </vt:lpstr>
      <vt:lpstr>Drugs</vt:lpstr>
      <vt:lpstr>Baclofen</vt:lpstr>
      <vt:lpstr>Baclofen</vt:lpstr>
      <vt:lpstr>Botulinum toxin A</vt:lpstr>
      <vt:lpstr>PowerPoint Presentation</vt:lpstr>
      <vt:lpstr>TURS</vt:lpstr>
      <vt:lpstr>External sphincter stents</vt:lpstr>
      <vt:lpstr>Summary</vt:lpstr>
      <vt:lpstr>PowerPoint Presentation</vt:lpstr>
    </vt:vector>
  </TitlesOfParts>
  <Company>SUN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D’Souza</dc:creator>
  <cp:lastModifiedBy>Shirley D’Souza</cp:lastModifiedBy>
  <cp:revision>129</cp:revision>
  <dcterms:created xsi:type="dcterms:W3CDTF">2015-09-06T16:08:18Z</dcterms:created>
  <dcterms:modified xsi:type="dcterms:W3CDTF">2015-09-11T06:34:12Z</dcterms:modified>
</cp:coreProperties>
</file>