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8" r:id="rId3"/>
    <p:sldId id="310" r:id="rId4"/>
    <p:sldId id="311" r:id="rId5"/>
    <p:sldId id="312" r:id="rId6"/>
    <p:sldId id="313" r:id="rId7"/>
    <p:sldId id="315" r:id="rId8"/>
    <p:sldId id="298" r:id="rId9"/>
    <p:sldId id="299" r:id="rId10"/>
    <p:sldId id="300" r:id="rId11"/>
    <p:sldId id="301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4" r:id="rId27"/>
    <p:sldId id="286" r:id="rId28"/>
    <p:sldId id="287" r:id="rId29"/>
    <p:sldId id="288" r:id="rId30"/>
    <p:sldId id="289" r:id="rId31"/>
    <p:sldId id="314" r:id="rId32"/>
    <p:sldId id="290" r:id="rId33"/>
    <p:sldId id="291" r:id="rId34"/>
    <p:sldId id="292" r:id="rId35"/>
    <p:sldId id="293" r:id="rId36"/>
    <p:sldId id="294" r:id="rId37"/>
    <p:sldId id="295" r:id="rId38"/>
    <p:sldId id="261" r:id="rId39"/>
    <p:sldId id="297" r:id="rId40"/>
    <p:sldId id="262" r:id="rId41"/>
    <p:sldId id="263" r:id="rId42"/>
    <p:sldId id="296" r:id="rId43"/>
    <p:sldId id="302" r:id="rId44"/>
    <p:sldId id="316" r:id="rId45"/>
    <p:sldId id="317" r:id="rId46"/>
    <p:sldId id="318" r:id="rId47"/>
    <p:sldId id="303" r:id="rId48"/>
    <p:sldId id="304" r:id="rId49"/>
    <p:sldId id="305" r:id="rId50"/>
    <p:sldId id="306" r:id="rId51"/>
    <p:sldId id="307" r:id="rId52"/>
    <p:sldId id="308" r:id="rId53"/>
    <p:sldId id="319" r:id="rId54"/>
    <p:sldId id="320" r:id="rId55"/>
    <p:sldId id="321" r:id="rId56"/>
    <p:sldId id="322" r:id="rId57"/>
    <p:sldId id="260" r:id="rId58"/>
  </p:sldIdLst>
  <p:sldSz cx="9144000" cy="55800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2" autoAdjust="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17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6F4DB-697E-42B7-BBB4-F5450F574E74}" type="datetimeFigureOut">
              <a:rPr lang="en-IN" smtClean="0"/>
              <a:t>27-11-2015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0713" y="685800"/>
            <a:ext cx="5616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4689D-0EB9-4889-AAB1-31266A88A8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52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*The symptoms of GUTB are related to the site of the disease; they can be nonspecific and can occur in late-stage disease. The most commonly reported symptoms are </a:t>
            </a:r>
            <a:r>
              <a:rPr lang="en-IN" dirty="0" err="1" smtClean="0"/>
              <a:t>irritative</a:t>
            </a:r>
            <a:r>
              <a:rPr lang="en-IN" dirty="0" smtClean="0"/>
              <a:t> voiding symptoms and </a:t>
            </a:r>
            <a:r>
              <a:rPr lang="en-IN" dirty="0" err="1" smtClean="0"/>
              <a:t>hematuria</a:t>
            </a:r>
            <a:r>
              <a:rPr lang="en-IN" dirty="0" smtClean="0"/>
              <a:t>. ‡</a:t>
            </a:r>
            <a:r>
              <a:rPr lang="en-IN" dirty="0" err="1" smtClean="0"/>
              <a:t>Irritative</a:t>
            </a:r>
            <a:r>
              <a:rPr lang="en-IN" dirty="0" smtClean="0"/>
              <a:t> voiding symptoms include urinary frequency, urgency, dysuria and </a:t>
            </a:r>
            <a:r>
              <a:rPr lang="en-IN" dirty="0" err="1" smtClean="0"/>
              <a:t>nocturia</a:t>
            </a:r>
            <a:r>
              <a:rPr lang="en-IN" dirty="0" smtClean="0"/>
              <a:t>. #Abdominal pain can be flank or suprapubic. Abbreviations: GUTB, genitourinary tuberculosis; NA, not applicable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689D-0EB9-4889-AAB1-31266A88A885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832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*The symptoms of GUTB are related to the site of the disease; they can be nonspecific and can occur in late-stage disease. The most commonly reported symptoms are </a:t>
            </a:r>
            <a:r>
              <a:rPr lang="en-IN" dirty="0" err="1" smtClean="0"/>
              <a:t>irritative</a:t>
            </a:r>
            <a:r>
              <a:rPr lang="en-IN" dirty="0" smtClean="0"/>
              <a:t> voiding symptoms and </a:t>
            </a:r>
            <a:r>
              <a:rPr lang="en-IN" dirty="0" err="1" smtClean="0"/>
              <a:t>hematuria</a:t>
            </a:r>
            <a:r>
              <a:rPr lang="en-IN" dirty="0" smtClean="0"/>
              <a:t>. ‡</a:t>
            </a:r>
            <a:r>
              <a:rPr lang="en-IN" dirty="0" err="1" smtClean="0"/>
              <a:t>Irritative</a:t>
            </a:r>
            <a:r>
              <a:rPr lang="en-IN" dirty="0" smtClean="0"/>
              <a:t> voiding symptoms include urinary frequency, urgency, dysuria and </a:t>
            </a:r>
            <a:r>
              <a:rPr lang="en-IN" dirty="0" err="1" smtClean="0"/>
              <a:t>nocturia</a:t>
            </a:r>
            <a:r>
              <a:rPr lang="en-IN" dirty="0" smtClean="0"/>
              <a:t>. #Abdominal pain can be flank or suprapubic. Abbreviations: GUTB, genitourinary tuberculosis; NA, not applicable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689D-0EB9-4889-AAB1-31266A88A885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832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689D-0EB9-4889-AAB1-31266A88A885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860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primary pulmonary infection, mycobacteria spread to the renal tract </a:t>
            </a:r>
            <a:r>
              <a:rPr lang="en-I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hematogenously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Caseating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granulomata can form, which are usually bilateral and cortical; these granulomata can erode into the </a:t>
            </a:r>
            <a:r>
              <a:rPr lang="en-I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calyceal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resulting in disease spread to the rest of the renal tract. Reprinted from </a:t>
            </a:r>
            <a:r>
              <a:rPr lang="en-I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Atlas of Infectious Diseases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Harold P. Lambert and W. Edmund Farrar, Unit 12 Tuberculosis, Figure 12.34 Renal tuberculosis: gross specimens of kidneys 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689D-0EB9-4889-AAB1-31266A88A885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745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*A standard course of treatment for a fully-sensitive isolate is 6 months first-line therapy: quadruple therapy (usually rifampicin, isoniazid, pyrazinamide and ethambutol) for 2 months and dual therapy (usually rifampicin and isoniazid) for 4 months. ‡The efficacy of the third-line drugs is unclear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689D-0EB9-4889-AAB1-31266A88A885}" type="slidenum">
              <a:rPr lang="en-IN" smtClean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832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689D-0EB9-4889-AAB1-31266A88A885}" type="slidenum">
              <a:rPr lang="en-IN" smtClean="0"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8320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689D-0EB9-4889-AAB1-31266A88A885}" type="slidenum">
              <a:rPr lang="en-IN" smtClean="0"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832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0018"/>
            <a:ext cx="7543800" cy="2110607"/>
          </a:xfrm>
        </p:spPr>
        <p:txBody>
          <a:bodyPr anchor="b"/>
          <a:lstStyle>
            <a:lvl1pPr>
              <a:defRPr sz="4800" b="1">
                <a:ln>
                  <a:noFill/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20042"/>
            <a:ext cx="6461760" cy="86801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053-F15A-45FE-8B54-CA2F4B20A6BD}" type="datetimeFigureOut">
              <a:rPr lang="en-IN" smtClean="0"/>
              <a:t>27-11-2015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6F0-BA06-40A0-9778-EDE2735C24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053-F15A-45FE-8B54-CA2F4B20A6BD}" type="datetimeFigureOut">
              <a:rPr lang="en-IN" smtClean="0"/>
              <a:t>27-11-2015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6F0-BA06-40A0-9778-EDE2735C24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3462"/>
            <a:ext cx="1752600" cy="4761137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3462"/>
            <a:ext cx="6019800" cy="4761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053-F15A-45FE-8B54-CA2F4B20A6BD}" type="datetimeFigureOut">
              <a:rPr lang="en-IN" smtClean="0"/>
              <a:t>27-11-2015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6F0-BA06-40A0-9778-EDE2735C24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053-F15A-45FE-8B54-CA2F4B20A6BD}" type="datetimeFigureOut">
              <a:rPr lang="en-IN" smtClean="0"/>
              <a:t>27-11-2015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6F0-BA06-40A0-9778-EDE2735C24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64051"/>
            <a:ext cx="7659687" cy="950677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134911"/>
            <a:ext cx="6135687" cy="1329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053-F15A-45FE-8B54-CA2F4B20A6BD}" type="datetimeFigureOut">
              <a:rPr lang="en-IN" smtClean="0"/>
              <a:t>27-11-2015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6F0-BA06-40A0-9778-EDE2735C24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9934"/>
            <a:ext cx="3657600" cy="3734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49934"/>
            <a:ext cx="3657600" cy="3734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053-F15A-45FE-8B54-CA2F4B20A6BD}" type="datetimeFigureOut">
              <a:rPr lang="en-IN" smtClean="0"/>
              <a:t>27-11-2015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6F0-BA06-40A0-9778-EDE2735C24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9056"/>
            <a:ext cx="3657600" cy="520547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9603"/>
            <a:ext cx="3657600" cy="32149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249056"/>
            <a:ext cx="3657600" cy="520547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769603"/>
            <a:ext cx="3657600" cy="32149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053-F15A-45FE-8B54-CA2F4B20A6BD}" type="datetimeFigureOut">
              <a:rPr lang="en-IN" smtClean="0"/>
              <a:t>27-11-2015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6F0-BA06-40A0-9778-EDE2735C24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053-F15A-45FE-8B54-CA2F4B20A6BD}" type="datetimeFigureOut">
              <a:rPr lang="en-IN" smtClean="0"/>
              <a:t>27-11-2015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6F0-BA06-40A0-9778-EDE2735C24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053-F15A-45FE-8B54-CA2F4B20A6BD}" type="datetimeFigureOut">
              <a:rPr lang="en-IN" smtClean="0"/>
              <a:t>27-11-2015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6F0-BA06-40A0-9778-EDE2735C248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471491"/>
            <a:ext cx="7772400" cy="483605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960056"/>
            <a:ext cx="7772401" cy="49600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053-F15A-45FE-8B54-CA2F4B20A6BD}" type="datetimeFigureOut">
              <a:rPr lang="en-IN" smtClean="0"/>
              <a:t>27-11-2015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D6F0-BA06-40A0-9778-EDE2735C2486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10003"/>
            <a:ext cx="7772400" cy="4021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471274"/>
            <a:ext cx="7772400" cy="483822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464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960056"/>
            <a:ext cx="7772400" cy="498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053-F15A-45FE-8B54-CA2F4B20A6BD}" type="datetimeFigureOut">
              <a:rPr lang="en-IN" smtClean="0"/>
              <a:t>27-11-2015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2D6F0-BA06-40A0-9778-EDE2735C2486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3461"/>
            <a:ext cx="7620000" cy="930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2015"/>
            <a:ext cx="7620000" cy="390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580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464051"/>
            <a:ext cx="685800" cy="55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596318"/>
            <a:ext cx="548640" cy="322404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1A2D6F0-BA06-40A0-9778-EDE2735C2486}" type="slidenum">
              <a:rPr lang="en-IN" smtClean="0"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07473" y="3260226"/>
            <a:ext cx="192615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778540" y="1305137"/>
            <a:ext cx="198402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72D5053-F15A-45FE-8B54-CA2F4B20A6BD}" type="datetimeFigureOut">
              <a:rPr lang="en-IN" smtClean="0"/>
              <a:t>27-11-2015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-100" baseline="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Genitourinary TB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November 2015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53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11" t="29171" r="3339" b="48890"/>
          <a:stretch/>
        </p:blipFill>
        <p:spPr bwMode="auto">
          <a:xfrm>
            <a:off x="107505" y="773807"/>
            <a:ext cx="27820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5" t="46373" r="76292" b="29616"/>
          <a:stretch/>
        </p:blipFill>
        <p:spPr bwMode="auto">
          <a:xfrm>
            <a:off x="2987824" y="876760"/>
            <a:ext cx="2958542" cy="28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3" t="47353" r="51855" b="29616"/>
          <a:stretch/>
        </p:blipFill>
        <p:spPr bwMode="auto">
          <a:xfrm>
            <a:off x="5890406" y="917823"/>
            <a:ext cx="24973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Merchant S, et al. Indian Journal of Radiology and Imaging. 2013; 23 (1): 46-63.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626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i="1" dirty="0"/>
              <a:t>Diagrammatic representation: Varied effects of tuberculosis of urinary </a:t>
            </a:r>
            <a:r>
              <a:rPr lang="en-IN" b="1" i="1" dirty="0" smtClean="0"/>
              <a:t>tract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11778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" t="72017" r="77883" b="5760"/>
          <a:stretch/>
        </p:blipFill>
        <p:spPr bwMode="auto">
          <a:xfrm>
            <a:off x="179512" y="701799"/>
            <a:ext cx="341702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95" t="71818" r="55606" b="7256"/>
          <a:stretch/>
        </p:blipFill>
        <p:spPr bwMode="auto">
          <a:xfrm>
            <a:off x="4355976" y="785068"/>
            <a:ext cx="2664296" cy="32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Merchant S, et al. Indian Journal of Radiology and Imaging. 2013; 23 (1): 46-63.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626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i="1" dirty="0"/>
              <a:t>Diagrammatic representation: Varied effects of tuberculosis of urinary </a:t>
            </a:r>
            <a:r>
              <a:rPr lang="en-IN" b="1" i="1" dirty="0" smtClean="0"/>
              <a:t>tract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39095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GUTB: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Difficult&gt;&gt; Symptoms </a:t>
            </a:r>
            <a:r>
              <a:rPr lang="en-IN" dirty="0" smtClean="0"/>
              <a:t>are non-specific</a:t>
            </a:r>
          </a:p>
          <a:p>
            <a:endParaRPr lang="en-IN" dirty="0"/>
          </a:p>
          <a:p>
            <a:r>
              <a:rPr lang="en-IN" dirty="0" smtClean="0"/>
              <a:t>Most important step: Patient history</a:t>
            </a:r>
          </a:p>
          <a:p>
            <a:endParaRPr lang="en-IN" dirty="0"/>
          </a:p>
          <a:p>
            <a:r>
              <a:rPr lang="en-IN" dirty="0" smtClean="0"/>
              <a:t>Knowledge of TB infection </a:t>
            </a:r>
            <a:r>
              <a:rPr lang="en-IN" dirty="0"/>
              <a:t>early in life either as </a:t>
            </a:r>
            <a:r>
              <a:rPr lang="en-IN" dirty="0" smtClean="0"/>
              <a:t>primary pulmonary </a:t>
            </a:r>
            <a:r>
              <a:rPr lang="en-IN" dirty="0"/>
              <a:t>manifestation or as </a:t>
            </a:r>
            <a:r>
              <a:rPr lang="en-IN" dirty="0" smtClean="0"/>
              <a:t>extra-pulmonary </a:t>
            </a:r>
            <a:r>
              <a:rPr lang="en-IN" dirty="0" smtClean="0"/>
              <a:t>manifestation </a:t>
            </a:r>
            <a:r>
              <a:rPr lang="en-IN" dirty="0"/>
              <a:t>gives </a:t>
            </a:r>
            <a:r>
              <a:rPr lang="en-IN" dirty="0" smtClean="0"/>
              <a:t>important </a:t>
            </a:r>
            <a:r>
              <a:rPr lang="en-IN" dirty="0"/>
              <a:t>clue </a:t>
            </a:r>
            <a:r>
              <a:rPr lang="en-IN" dirty="0" smtClean="0"/>
              <a:t>in </a:t>
            </a:r>
            <a:r>
              <a:rPr lang="en-IN" dirty="0"/>
              <a:t>large </a:t>
            </a:r>
            <a:r>
              <a:rPr lang="en-IN" dirty="0" smtClean="0"/>
              <a:t>number of cases</a:t>
            </a:r>
          </a:p>
          <a:p>
            <a:endParaRPr lang="en-IN" dirty="0"/>
          </a:p>
          <a:p>
            <a:r>
              <a:rPr lang="en-IN" dirty="0" smtClean="0"/>
              <a:t>Latency </a:t>
            </a:r>
            <a:r>
              <a:rPr lang="en-IN" dirty="0" smtClean="0"/>
              <a:t>between pulmonary manifestation &amp; </a:t>
            </a:r>
            <a:r>
              <a:rPr lang="en-IN" dirty="0" smtClean="0"/>
              <a:t>GUTB: Enormous (some cases: &gt; </a:t>
            </a:r>
            <a:r>
              <a:rPr lang="en-IN" dirty="0"/>
              <a:t>30 </a:t>
            </a:r>
            <a:r>
              <a:rPr lang="en-IN" dirty="0" err="1" smtClean="0"/>
              <a:t>yrs</a:t>
            </a:r>
            <a:r>
              <a:rPr lang="en-IN" dirty="0" smtClean="0"/>
              <a:t> before GUTB </a:t>
            </a:r>
            <a:r>
              <a:rPr lang="en-IN" dirty="0"/>
              <a:t>becomes </a:t>
            </a:r>
            <a:r>
              <a:rPr lang="en-IN" dirty="0" smtClean="0"/>
              <a:t>evident)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GUTB: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Urinary TB: </a:t>
            </a:r>
            <a:r>
              <a:rPr lang="en-IN" dirty="0"/>
              <a:t>voiding </a:t>
            </a:r>
            <a:r>
              <a:rPr lang="en-IN" dirty="0" smtClean="0"/>
              <a:t>problems &amp; chronic </a:t>
            </a:r>
            <a:r>
              <a:rPr lang="en-IN" dirty="0"/>
              <a:t>urgency non-responding to </a:t>
            </a:r>
            <a:r>
              <a:rPr lang="en-IN" dirty="0" smtClean="0"/>
              <a:t>antibacterial drug </a:t>
            </a:r>
            <a:r>
              <a:rPr lang="en-IN" dirty="0" smtClean="0"/>
              <a:t>regimens </a:t>
            </a:r>
            <a:r>
              <a:rPr lang="en-IN" dirty="0"/>
              <a:t>are indicative of </a:t>
            </a:r>
            <a:r>
              <a:rPr lang="en-IN" dirty="0" smtClean="0"/>
              <a:t>GUTB</a:t>
            </a:r>
          </a:p>
          <a:p>
            <a:endParaRPr lang="en-IN" dirty="0"/>
          </a:p>
          <a:p>
            <a:r>
              <a:rPr lang="en-IN" dirty="0" smtClean="0"/>
              <a:t>In </a:t>
            </a:r>
            <a:r>
              <a:rPr lang="en-IN" dirty="0" smtClean="0"/>
              <a:t>men: Chronic </a:t>
            </a:r>
            <a:r>
              <a:rPr lang="en-IN" dirty="0"/>
              <a:t>epididymitis </a:t>
            </a:r>
            <a:r>
              <a:rPr lang="en-IN" dirty="0" smtClean="0"/>
              <a:t>is </a:t>
            </a:r>
            <a:r>
              <a:rPr lang="en-IN" dirty="0"/>
              <a:t>typical manifestation </a:t>
            </a:r>
            <a:r>
              <a:rPr lang="en-IN" dirty="0" smtClean="0"/>
              <a:t>of TB of male </a:t>
            </a:r>
            <a:r>
              <a:rPr lang="en-IN" dirty="0"/>
              <a:t>genital tract, mostly </a:t>
            </a:r>
            <a:r>
              <a:rPr lang="en-IN" dirty="0" smtClean="0"/>
              <a:t>combined with </a:t>
            </a:r>
            <a:r>
              <a:rPr lang="en-IN" dirty="0"/>
              <a:t>scrotal </a:t>
            </a:r>
            <a:r>
              <a:rPr lang="en-IN" dirty="0" smtClean="0"/>
              <a:t>fistulas</a:t>
            </a:r>
          </a:p>
          <a:p>
            <a:endParaRPr lang="en-IN" dirty="0"/>
          </a:p>
          <a:p>
            <a:r>
              <a:rPr lang="en-IN" dirty="0"/>
              <a:t>Other </a:t>
            </a:r>
            <a:r>
              <a:rPr lang="en-IN" dirty="0" smtClean="0"/>
              <a:t>symptoms: </a:t>
            </a:r>
            <a:r>
              <a:rPr lang="en-IN" dirty="0" smtClean="0"/>
              <a:t>back</a:t>
            </a:r>
            <a:r>
              <a:rPr lang="en-IN" dirty="0" smtClean="0"/>
              <a:t>, </a:t>
            </a:r>
            <a:r>
              <a:rPr lang="en-IN" dirty="0" smtClean="0"/>
              <a:t>flank &amp; suprapubic </a:t>
            </a:r>
            <a:r>
              <a:rPr lang="en-IN" dirty="0"/>
              <a:t>pain, </a:t>
            </a:r>
            <a:r>
              <a:rPr lang="en-IN" dirty="0" err="1"/>
              <a:t>hematuria</a:t>
            </a:r>
            <a:r>
              <a:rPr lang="en-IN" dirty="0"/>
              <a:t>, </a:t>
            </a:r>
            <a:r>
              <a:rPr lang="en-IN" dirty="0" smtClean="0"/>
              <a:t>frequency &amp; </a:t>
            </a:r>
            <a:r>
              <a:rPr lang="en-IN" dirty="0" err="1"/>
              <a:t>nocturia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GUTB: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Renal </a:t>
            </a:r>
            <a:r>
              <a:rPr lang="en-IN" dirty="0" smtClean="0"/>
              <a:t>colic: Uncommon</a:t>
            </a:r>
            <a:r>
              <a:rPr lang="en-IN" dirty="0"/>
              <a:t> </a:t>
            </a:r>
            <a:r>
              <a:rPr lang="en-IN" dirty="0" smtClean="0"/>
              <a:t>(occurring </a:t>
            </a:r>
            <a:r>
              <a:rPr lang="en-IN" dirty="0"/>
              <a:t>in </a:t>
            </a:r>
            <a:r>
              <a:rPr lang="en-IN" dirty="0" smtClean="0"/>
              <a:t>fewer than </a:t>
            </a:r>
            <a:r>
              <a:rPr lang="en-IN" dirty="0"/>
              <a:t>10% of </a:t>
            </a:r>
            <a:r>
              <a:rPr lang="en-IN" dirty="0" smtClean="0"/>
              <a:t>pts)</a:t>
            </a:r>
          </a:p>
          <a:p>
            <a:endParaRPr lang="en-IN" dirty="0"/>
          </a:p>
          <a:p>
            <a:r>
              <a:rPr lang="en-IN" dirty="0" smtClean="0"/>
              <a:t>Constitutional symptoms: Fever</a:t>
            </a:r>
            <a:r>
              <a:rPr lang="en-IN" dirty="0"/>
              <a:t>, weight </a:t>
            </a:r>
            <a:r>
              <a:rPr lang="en-IN" dirty="0" smtClean="0"/>
              <a:t>loss &amp; night </a:t>
            </a:r>
            <a:r>
              <a:rPr lang="en-IN" dirty="0"/>
              <a:t>sweats are </a:t>
            </a:r>
            <a:r>
              <a:rPr lang="en-IN" dirty="0" smtClean="0"/>
              <a:t>unusual</a:t>
            </a:r>
          </a:p>
          <a:p>
            <a:endParaRPr lang="en-IN" dirty="0"/>
          </a:p>
          <a:p>
            <a:r>
              <a:rPr lang="en-IN" dirty="0" smtClean="0"/>
              <a:t>Commonly: Symptoms </a:t>
            </a:r>
            <a:r>
              <a:rPr lang="en-IN" dirty="0"/>
              <a:t>are intermittent </a:t>
            </a:r>
            <a:r>
              <a:rPr lang="en-IN" dirty="0" smtClean="0"/>
              <a:t>&amp; have </a:t>
            </a:r>
            <a:r>
              <a:rPr lang="en-IN" dirty="0"/>
              <a:t>been present for some time before </a:t>
            </a:r>
            <a:r>
              <a:rPr lang="en-IN" dirty="0" smtClean="0"/>
              <a:t>patient seeks </a:t>
            </a:r>
            <a:r>
              <a:rPr lang="en-IN" dirty="0"/>
              <a:t>medical advice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10311"/>
            <a:ext cx="8460432" cy="269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Microbiologic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Usually </a:t>
            </a:r>
            <a:r>
              <a:rPr lang="en-IN" dirty="0" smtClean="0"/>
              <a:t>made: Isolation </a:t>
            </a:r>
            <a:r>
              <a:rPr lang="en-IN" dirty="0" smtClean="0"/>
              <a:t>of </a:t>
            </a:r>
            <a:r>
              <a:rPr lang="en-IN" dirty="0"/>
              <a:t>causative organism from </a:t>
            </a:r>
            <a:r>
              <a:rPr lang="en-IN" dirty="0" smtClean="0"/>
              <a:t>urine or </a:t>
            </a:r>
            <a:r>
              <a:rPr lang="en-IN" dirty="0"/>
              <a:t>biopsy material on conventional solid media or by </a:t>
            </a:r>
            <a:r>
              <a:rPr lang="en-IN" dirty="0" smtClean="0"/>
              <a:t>automated </a:t>
            </a:r>
            <a:r>
              <a:rPr lang="en-IN" dirty="0"/>
              <a:t>system such as radiometry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Positive </a:t>
            </a:r>
            <a:r>
              <a:rPr lang="en-IN" dirty="0"/>
              <a:t>culture or histological analysis of </a:t>
            </a:r>
            <a:r>
              <a:rPr lang="en-IN" dirty="0" smtClean="0"/>
              <a:t>biopsy specimens </a:t>
            </a:r>
            <a:r>
              <a:rPr lang="en-IN" dirty="0"/>
              <a:t>possibly combined with PCR is </a:t>
            </a:r>
            <a:r>
              <a:rPr lang="en-IN" dirty="0" smtClean="0"/>
              <a:t>still required </a:t>
            </a:r>
            <a:r>
              <a:rPr lang="en-IN" dirty="0"/>
              <a:t>in most patients for </a:t>
            </a:r>
            <a:r>
              <a:rPr lang="en-IN" dirty="0" smtClean="0"/>
              <a:t>definite diagnosis</a:t>
            </a:r>
          </a:p>
          <a:p>
            <a:endParaRPr lang="en-IN" dirty="0"/>
          </a:p>
          <a:p>
            <a:r>
              <a:rPr lang="en-IN" dirty="0" smtClean="0"/>
              <a:t>25–30</a:t>
            </a:r>
            <a:r>
              <a:rPr lang="en-IN" dirty="0" smtClean="0"/>
              <a:t>% </a:t>
            </a:r>
            <a:r>
              <a:rPr lang="en-IN" dirty="0"/>
              <a:t>diagnosis of GUTB is established on </a:t>
            </a:r>
            <a:r>
              <a:rPr lang="en-IN" dirty="0" smtClean="0"/>
              <a:t>basis of histological </a:t>
            </a:r>
            <a:r>
              <a:rPr lang="en-IN" dirty="0"/>
              <a:t>pattern and/or by detection </a:t>
            </a:r>
            <a:r>
              <a:rPr lang="en-IN" dirty="0" smtClean="0"/>
              <a:t>of Mycobacterium </a:t>
            </a:r>
            <a:r>
              <a:rPr lang="en-IN" dirty="0"/>
              <a:t>tuberculosis complex by </a:t>
            </a:r>
            <a:r>
              <a:rPr lang="en-IN" dirty="0" smtClean="0"/>
              <a:t>PCR</a:t>
            </a:r>
          </a:p>
          <a:p>
            <a:endParaRPr lang="en-IN" dirty="0"/>
          </a:p>
          <a:p>
            <a:r>
              <a:rPr lang="en-IN" dirty="0"/>
              <a:t>Detection of acid-fast bacilli from urine samples </a:t>
            </a:r>
            <a:r>
              <a:rPr lang="en-IN" dirty="0" smtClean="0"/>
              <a:t>by microscopy </a:t>
            </a:r>
            <a:r>
              <a:rPr lang="en-IN" dirty="0"/>
              <a:t>(</a:t>
            </a:r>
            <a:r>
              <a:rPr lang="en-IN" dirty="0" err="1"/>
              <a:t>Ziehl-Neelsen</a:t>
            </a:r>
            <a:r>
              <a:rPr lang="en-IN" dirty="0"/>
              <a:t> acid fast stain) is not </a:t>
            </a:r>
            <a:r>
              <a:rPr lang="en-IN" dirty="0" smtClean="0"/>
              <a:t>reliable because </a:t>
            </a:r>
            <a:r>
              <a:rPr lang="en-IN" dirty="0"/>
              <a:t>of </a:t>
            </a:r>
            <a:r>
              <a:rPr lang="en-IN" dirty="0" smtClean="0"/>
              <a:t>possible </a:t>
            </a:r>
            <a:r>
              <a:rPr lang="en-IN" dirty="0"/>
              <a:t>presence of M. </a:t>
            </a:r>
            <a:r>
              <a:rPr lang="en-IN" dirty="0" err="1" smtClean="0"/>
              <a:t>smegmatis</a:t>
            </a:r>
            <a:r>
              <a:rPr lang="en-IN" dirty="0" smtClean="0"/>
              <a:t>, which </a:t>
            </a:r>
            <a:r>
              <a:rPr lang="en-IN" dirty="0"/>
              <a:t>are acid- fast bacilli </a:t>
            </a:r>
            <a:r>
              <a:rPr lang="en-IN" dirty="0" smtClean="0"/>
              <a:t>too</a:t>
            </a:r>
          </a:p>
          <a:p>
            <a:endParaRPr lang="en-IN" dirty="0"/>
          </a:p>
          <a:p>
            <a:r>
              <a:rPr lang="en-IN" dirty="0" smtClean="0"/>
              <a:t>Biological </a:t>
            </a:r>
            <a:r>
              <a:rPr lang="en-IN" dirty="0" smtClean="0"/>
              <a:t>activity </a:t>
            </a:r>
            <a:r>
              <a:rPr lang="en-IN" dirty="0"/>
              <a:t>of </a:t>
            </a:r>
            <a:r>
              <a:rPr lang="en-IN" dirty="0" smtClean="0"/>
              <a:t>TB </a:t>
            </a:r>
            <a:r>
              <a:rPr lang="en-IN" dirty="0"/>
              <a:t>can only be assessed by </a:t>
            </a:r>
            <a:r>
              <a:rPr lang="en-IN" dirty="0" smtClean="0"/>
              <a:t>cultivating mycobacteria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133847"/>
            <a:ext cx="7776864" cy="309634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i="1" dirty="0"/>
              <a:t>Bacillary load, extent of </a:t>
            </a:r>
            <a:r>
              <a:rPr lang="en-IN" sz="2400" b="1" i="1" dirty="0" smtClean="0"/>
              <a:t>disease &amp; </a:t>
            </a:r>
            <a:r>
              <a:rPr lang="en-IN" sz="2400" b="1" i="1" dirty="0"/>
              <a:t>anatomical </a:t>
            </a:r>
            <a:r>
              <a:rPr lang="en-IN" sz="2400" b="1" i="1" dirty="0" smtClean="0"/>
              <a:t>site are </a:t>
            </a:r>
            <a:r>
              <a:rPr lang="en-IN" sz="2400" b="1" i="1" dirty="0"/>
              <a:t>considerations in </a:t>
            </a:r>
            <a:r>
              <a:rPr lang="en-IN" sz="2400" b="1" i="1" dirty="0" smtClean="0"/>
              <a:t>determining </a:t>
            </a:r>
            <a:r>
              <a:rPr lang="en-IN" sz="2400" b="1" i="1" dirty="0"/>
              <a:t>disease </a:t>
            </a:r>
            <a:r>
              <a:rPr lang="en-IN" sz="2400" b="1" i="1" dirty="0" smtClean="0"/>
              <a:t>severity &amp; therefore </a:t>
            </a:r>
            <a:r>
              <a:rPr lang="en-IN" sz="2400" b="1" i="1" dirty="0"/>
              <a:t>appropriate </a:t>
            </a:r>
            <a:r>
              <a:rPr lang="en-IN" sz="2400" b="1" i="1" dirty="0" smtClean="0"/>
              <a:t>treatment</a:t>
            </a:r>
          </a:p>
          <a:p>
            <a:pPr algn="ctr"/>
            <a:endParaRPr lang="en-IN" sz="2400" b="1" i="1" dirty="0"/>
          </a:p>
          <a:p>
            <a:pPr algn="ctr"/>
            <a:r>
              <a:rPr lang="en-IN" sz="2400" b="1" i="1" dirty="0" smtClean="0"/>
              <a:t>Genitourinary TB</a:t>
            </a:r>
            <a:r>
              <a:rPr lang="en-IN" sz="2400" b="1" i="1" dirty="0"/>
              <a:t>, together with some other forms of </a:t>
            </a:r>
            <a:r>
              <a:rPr lang="en-IN" sz="2400" b="1" i="1" dirty="0" smtClean="0"/>
              <a:t>EPTB (extra-pulmonary TB) is classified </a:t>
            </a:r>
            <a:r>
              <a:rPr lang="en-IN" sz="2400" b="1" i="1" dirty="0"/>
              <a:t>as severe TB</a:t>
            </a:r>
          </a:p>
        </p:txBody>
      </p:sp>
    </p:spTree>
    <p:extLst>
      <p:ext uri="{BB962C8B-B14F-4D97-AF65-F5344CB8AC3E}">
        <p14:creationId xmlns:p14="http://schemas.microsoft.com/office/powerpoint/2010/main" val="40157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GUTB is a form of secondary </a:t>
            </a:r>
            <a:r>
              <a:rPr lang="en-IN" dirty="0" smtClean="0"/>
              <a:t>TB with vague </a:t>
            </a:r>
            <a:r>
              <a:rPr lang="en-IN" dirty="0"/>
              <a:t>symptoms. </a:t>
            </a:r>
            <a:r>
              <a:rPr lang="en-IN" b="1" u="sng" dirty="0">
                <a:solidFill>
                  <a:srgbClr val="FF0000"/>
                </a:solidFill>
              </a:rPr>
              <a:t>Therefore, urologists should </a:t>
            </a:r>
            <a:r>
              <a:rPr lang="en-IN" b="1" u="sng" dirty="0" smtClean="0">
                <a:solidFill>
                  <a:srgbClr val="FF0000"/>
                </a:solidFill>
              </a:rPr>
              <a:t>always consider </a:t>
            </a:r>
            <a:r>
              <a:rPr lang="en-IN" b="1" u="sng" dirty="0">
                <a:solidFill>
                  <a:srgbClr val="FF0000"/>
                </a:solidFill>
              </a:rPr>
              <a:t>diagnosis of genitourinary TB </a:t>
            </a:r>
            <a:r>
              <a:rPr lang="en-IN" b="1" u="sng" dirty="0" smtClean="0">
                <a:solidFill>
                  <a:srgbClr val="FF0000"/>
                </a:solidFill>
              </a:rPr>
              <a:t>in patient presenting </a:t>
            </a:r>
            <a:r>
              <a:rPr lang="en-IN" b="1" u="sng" dirty="0">
                <a:solidFill>
                  <a:srgbClr val="FF0000"/>
                </a:solidFill>
              </a:rPr>
              <a:t>with vague, long-standing urinary </a:t>
            </a:r>
            <a:r>
              <a:rPr lang="en-IN" b="1" u="sng" dirty="0" smtClean="0">
                <a:solidFill>
                  <a:srgbClr val="FF0000"/>
                </a:solidFill>
              </a:rPr>
              <a:t>symptoms for </a:t>
            </a:r>
            <a:r>
              <a:rPr lang="en-IN" b="1" u="sng" dirty="0">
                <a:solidFill>
                  <a:srgbClr val="FF0000"/>
                </a:solidFill>
              </a:rPr>
              <a:t>which there are no obvious </a:t>
            </a:r>
            <a:r>
              <a:rPr lang="en-IN" b="1" u="sng" dirty="0" smtClean="0">
                <a:solidFill>
                  <a:srgbClr val="FF0000"/>
                </a:solidFill>
              </a:rPr>
              <a:t>cause</a:t>
            </a:r>
          </a:p>
          <a:p>
            <a:endParaRPr lang="en-IN" dirty="0"/>
          </a:p>
          <a:p>
            <a:r>
              <a:rPr lang="en-IN" dirty="0" smtClean="0"/>
              <a:t>There is often </a:t>
            </a:r>
            <a:r>
              <a:rPr lang="en-IN" dirty="0"/>
              <a:t>latent period of 20 years or more </a:t>
            </a:r>
            <a:r>
              <a:rPr lang="en-IN" dirty="0" smtClean="0"/>
              <a:t>between infection </a:t>
            </a:r>
            <a:r>
              <a:rPr lang="en-IN" dirty="0"/>
              <a:t>with </a:t>
            </a:r>
            <a:r>
              <a:rPr lang="en-IN" dirty="0" smtClean="0"/>
              <a:t>tubercle </a:t>
            </a:r>
            <a:r>
              <a:rPr lang="en-IN" dirty="0"/>
              <a:t>bacillus &amp;</a:t>
            </a:r>
            <a:r>
              <a:rPr lang="en-IN" dirty="0" smtClean="0"/>
              <a:t> expression of GUTB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Most </a:t>
            </a:r>
            <a:r>
              <a:rPr lang="en-IN" dirty="0"/>
              <a:t>common laboratory </a:t>
            </a:r>
            <a:r>
              <a:rPr lang="en-IN" dirty="0" smtClean="0"/>
              <a:t>abnormalities: Pyuria</a:t>
            </a:r>
            <a:r>
              <a:rPr lang="en-IN" dirty="0"/>
              <a:t>, </a:t>
            </a:r>
            <a:r>
              <a:rPr lang="en-IN" dirty="0" smtClean="0"/>
              <a:t>albuminuria &amp; </a:t>
            </a:r>
            <a:r>
              <a:rPr lang="en-IN" dirty="0" err="1" smtClean="0"/>
              <a:t>hematuria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75% </a:t>
            </a:r>
            <a:r>
              <a:rPr lang="en-IN" dirty="0"/>
              <a:t>of patients </a:t>
            </a:r>
            <a:r>
              <a:rPr lang="en-IN" dirty="0" smtClean="0"/>
              <a:t>has </a:t>
            </a:r>
            <a:r>
              <a:rPr lang="en-IN" dirty="0"/>
              <a:t>abnormal chest </a:t>
            </a:r>
            <a:r>
              <a:rPr lang="en-IN" dirty="0" smtClean="0"/>
              <a:t>X-ray</a:t>
            </a:r>
          </a:p>
          <a:p>
            <a:endParaRPr lang="en-IN" dirty="0"/>
          </a:p>
          <a:p>
            <a:r>
              <a:rPr lang="en-IN" dirty="0" smtClean="0"/>
              <a:t>88% </a:t>
            </a:r>
            <a:r>
              <a:rPr lang="en-IN" dirty="0"/>
              <a:t>of </a:t>
            </a:r>
            <a:r>
              <a:rPr lang="en-IN" dirty="0" smtClean="0"/>
              <a:t>patients tested </a:t>
            </a:r>
            <a:r>
              <a:rPr lang="en-IN" dirty="0"/>
              <a:t>have positive skin </a:t>
            </a:r>
            <a:r>
              <a:rPr lang="en-IN" dirty="0" smtClean="0"/>
              <a:t>tests &amp; </a:t>
            </a:r>
            <a:r>
              <a:rPr lang="en-IN" dirty="0"/>
              <a:t>63% tested </a:t>
            </a:r>
            <a:r>
              <a:rPr lang="en-IN" dirty="0" smtClean="0"/>
              <a:t>have abnormal </a:t>
            </a:r>
            <a:r>
              <a:rPr lang="en-IN" dirty="0"/>
              <a:t>excretory </a:t>
            </a:r>
            <a:r>
              <a:rPr lang="en-IN" dirty="0" smtClean="0"/>
              <a:t>urography</a:t>
            </a:r>
          </a:p>
          <a:p>
            <a:endParaRPr lang="en-IN" dirty="0"/>
          </a:p>
          <a:p>
            <a:r>
              <a:rPr lang="en-IN" dirty="0" smtClean="0"/>
              <a:t>16% show renal calcification</a:t>
            </a:r>
          </a:p>
          <a:p>
            <a:endParaRPr lang="en-IN" dirty="0"/>
          </a:p>
          <a:p>
            <a:r>
              <a:rPr lang="en-IN" dirty="0" smtClean="0"/>
              <a:t>Renal TB </a:t>
            </a:r>
            <a:r>
              <a:rPr lang="en-IN" dirty="0"/>
              <a:t>is </a:t>
            </a:r>
            <a:r>
              <a:rPr lang="en-IN" dirty="0" smtClean="0"/>
              <a:t>accompanied by </a:t>
            </a:r>
            <a:r>
              <a:rPr lang="en-IN" dirty="0"/>
              <a:t>manifestations </a:t>
            </a:r>
            <a:r>
              <a:rPr lang="en-IN" dirty="0" smtClean="0"/>
              <a:t>of </a:t>
            </a:r>
            <a:r>
              <a:rPr lang="en-IN" dirty="0"/>
              <a:t>urinary syndrome </a:t>
            </a:r>
            <a:r>
              <a:rPr lang="en-IN" dirty="0" smtClean="0"/>
              <a:t>in 70.4</a:t>
            </a:r>
            <a:r>
              <a:rPr lang="en-IN" dirty="0"/>
              <a:t>% of cases &amp;</a:t>
            </a:r>
            <a:r>
              <a:rPr lang="en-IN" dirty="0" smtClean="0"/>
              <a:t> by </a:t>
            </a:r>
            <a:r>
              <a:rPr lang="en-IN" dirty="0"/>
              <a:t>presence of </a:t>
            </a:r>
            <a:r>
              <a:rPr lang="en-IN" dirty="0" smtClean="0"/>
              <a:t>Mycobacteria tuberculosis </a:t>
            </a:r>
            <a:r>
              <a:rPr lang="en-IN" dirty="0"/>
              <a:t>in 100%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Genitourinary TB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Genitourinary </a:t>
            </a:r>
            <a:r>
              <a:rPr lang="en-IN" dirty="0" smtClean="0"/>
              <a:t>tuberculosis (GUTB): Not </a:t>
            </a:r>
            <a:r>
              <a:rPr lang="en-IN" dirty="0"/>
              <a:t>very </a:t>
            </a:r>
            <a:r>
              <a:rPr lang="en-IN" dirty="0" smtClean="0"/>
              <a:t>common</a:t>
            </a:r>
            <a:r>
              <a:rPr lang="en-IN" baseline="30000" dirty="0" smtClean="0">
                <a:solidFill>
                  <a:srgbClr val="FF0000"/>
                </a:solidFill>
              </a:rPr>
              <a:t>1</a:t>
            </a:r>
            <a:endParaRPr lang="en-IN" baseline="30000" dirty="0" smtClean="0">
              <a:solidFill>
                <a:srgbClr val="FF0000"/>
              </a:solidFill>
            </a:endParaRPr>
          </a:p>
          <a:p>
            <a:endParaRPr lang="en-IN" dirty="0"/>
          </a:p>
          <a:p>
            <a:r>
              <a:rPr lang="en-IN" dirty="0" smtClean="0"/>
              <a:t>Considered: Severe </a:t>
            </a:r>
            <a:r>
              <a:rPr lang="en-IN" dirty="0"/>
              <a:t>form of extra-pulmonary </a:t>
            </a:r>
            <a:r>
              <a:rPr lang="en-IN" dirty="0" smtClean="0"/>
              <a:t>tuberculosis</a:t>
            </a:r>
            <a:r>
              <a:rPr lang="en-IN" baseline="30000" dirty="0" smtClean="0">
                <a:solidFill>
                  <a:srgbClr val="FF0000"/>
                </a:solidFill>
              </a:rPr>
              <a:t>1</a:t>
            </a:r>
          </a:p>
          <a:p>
            <a:endParaRPr lang="en-IN" dirty="0"/>
          </a:p>
          <a:p>
            <a:r>
              <a:rPr lang="en-IN" dirty="0"/>
              <a:t>GUTB: Infectious disease of kidneys, urinary tract &amp; male </a:t>
            </a:r>
            <a:r>
              <a:rPr lang="en-IN" dirty="0" smtClean="0"/>
              <a:t>genitals </a:t>
            </a:r>
            <a:r>
              <a:rPr lang="en-IN" dirty="0"/>
              <a:t>caused by </a:t>
            </a:r>
            <a:r>
              <a:rPr lang="en-IN" dirty="0" smtClean="0"/>
              <a:t>mycobacterium tuberculosis (MTB)</a:t>
            </a:r>
            <a:r>
              <a:rPr lang="en-IN" baseline="30000" dirty="0" smtClean="0">
                <a:solidFill>
                  <a:srgbClr val="FF0000"/>
                </a:solidFill>
              </a:rPr>
              <a:t>2</a:t>
            </a:r>
            <a:endParaRPr lang="en-IN" baseline="30000" dirty="0">
              <a:solidFill>
                <a:srgbClr val="FF0000"/>
              </a:solidFill>
            </a:endParaRPr>
          </a:p>
          <a:p>
            <a:endParaRPr lang="en-IN" dirty="0"/>
          </a:p>
          <a:p>
            <a:r>
              <a:rPr lang="en-IN" dirty="0" smtClean="0"/>
              <a:t>Clear </a:t>
            </a:r>
            <a:r>
              <a:rPr lang="en-IN" dirty="0"/>
              <a:t>definition &amp; </a:t>
            </a:r>
            <a:r>
              <a:rPr lang="en-IN" dirty="0" smtClean="0"/>
              <a:t>classification </a:t>
            </a:r>
            <a:r>
              <a:rPr lang="en-IN" dirty="0"/>
              <a:t>necessary for correct </a:t>
            </a:r>
            <a:r>
              <a:rPr lang="en-IN" dirty="0" smtClean="0"/>
              <a:t>therapy</a:t>
            </a:r>
            <a:r>
              <a:rPr lang="en-IN" baseline="30000" dirty="0" smtClean="0">
                <a:solidFill>
                  <a:srgbClr val="FF0000"/>
                </a:solidFill>
              </a:rPr>
              <a:t>2</a:t>
            </a:r>
            <a:endParaRPr lang="en-IN" baseline="30000" dirty="0">
              <a:solidFill>
                <a:srgbClr val="FF0000"/>
              </a:solidFill>
            </a:endParaRPr>
          </a:p>
          <a:p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094287"/>
            <a:ext cx="8460432" cy="48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353-362/ 2</a:t>
            </a:r>
            <a:r>
              <a:rPr lang="en-IN" sz="1400" b="1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IN" sz="1400" b="1" i="1" dirty="0" err="1">
                <a:solidFill>
                  <a:schemeClr val="tx2">
                    <a:lumMod val="50000"/>
                  </a:schemeClr>
                </a:solidFill>
              </a:rPr>
              <a:t>Kulchavenya</a:t>
            </a:r>
            <a:r>
              <a:rPr lang="en-IN" sz="1400" b="1" i="1" dirty="0">
                <a:solidFill>
                  <a:schemeClr val="tx2">
                    <a:lumMod val="50000"/>
                  </a:schemeClr>
                </a:solidFill>
              </a:rPr>
              <a:t> E. </a:t>
            </a:r>
            <a:r>
              <a:rPr lang="en-IN" sz="1400" b="1" i="1" dirty="0" err="1">
                <a:solidFill>
                  <a:schemeClr val="tx2">
                    <a:lumMod val="50000"/>
                  </a:schemeClr>
                </a:solidFill>
              </a:rPr>
              <a:t>Ther</a:t>
            </a:r>
            <a:r>
              <a:rPr lang="en-IN" sz="1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i="1" dirty="0" err="1">
                <a:solidFill>
                  <a:schemeClr val="tx2">
                    <a:lumMod val="50000"/>
                  </a:schemeClr>
                </a:solidFill>
              </a:rPr>
              <a:t>Adv</a:t>
            </a:r>
            <a:r>
              <a:rPr lang="en-IN" sz="1400" b="1" i="1" dirty="0">
                <a:solidFill>
                  <a:schemeClr val="tx2">
                    <a:lumMod val="50000"/>
                  </a:schemeClr>
                </a:solidFill>
              </a:rPr>
              <a:t> Urol. 2013; 5(3): 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143-151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GUTB in Children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Genitourinary TB is very uncommon in </a:t>
            </a:r>
            <a:r>
              <a:rPr lang="en-IN" dirty="0" smtClean="0"/>
              <a:t>children because symptoms </a:t>
            </a:r>
            <a:r>
              <a:rPr lang="en-IN" dirty="0"/>
              <a:t>of renal TB do not appear for </a:t>
            </a:r>
            <a:r>
              <a:rPr lang="en-IN" dirty="0" smtClean="0"/>
              <a:t>3 to </a:t>
            </a:r>
            <a:r>
              <a:rPr lang="en-IN" dirty="0"/>
              <a:t>10 or more years after </a:t>
            </a:r>
            <a:r>
              <a:rPr lang="en-IN" dirty="0" smtClean="0"/>
              <a:t>primary </a:t>
            </a:r>
            <a:r>
              <a:rPr lang="en-IN" dirty="0"/>
              <a:t>infection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Patient </a:t>
            </a:r>
            <a:r>
              <a:rPr lang="en-IN" dirty="0"/>
              <a:t>usually complains of frequent </a:t>
            </a:r>
            <a:r>
              <a:rPr lang="en-IN" dirty="0" smtClean="0"/>
              <a:t>painless micturition</a:t>
            </a:r>
            <a:r>
              <a:rPr lang="en-IN" dirty="0"/>
              <a:t>, at </a:t>
            </a:r>
            <a:r>
              <a:rPr lang="en-IN" dirty="0" smtClean="0"/>
              <a:t>1</a:t>
            </a:r>
            <a:r>
              <a:rPr lang="en-IN" baseline="30000" dirty="0" smtClean="0"/>
              <a:t>st</a:t>
            </a:r>
            <a:r>
              <a:rPr lang="en-IN" dirty="0" smtClean="0"/>
              <a:t> only </a:t>
            </a:r>
            <a:r>
              <a:rPr lang="en-IN" dirty="0"/>
              <a:t>at night but later </a:t>
            </a:r>
            <a:r>
              <a:rPr lang="en-IN" dirty="0" smtClean="0"/>
              <a:t>during day as well</a:t>
            </a:r>
          </a:p>
          <a:p>
            <a:endParaRPr lang="en-IN" dirty="0"/>
          </a:p>
          <a:p>
            <a:r>
              <a:rPr lang="en-IN" dirty="0" smtClean="0"/>
              <a:t>Urgency </a:t>
            </a:r>
            <a:r>
              <a:rPr lang="en-IN" dirty="0"/>
              <a:t>is uncommon unless there is </a:t>
            </a:r>
            <a:r>
              <a:rPr lang="en-IN" dirty="0" smtClean="0"/>
              <a:t>extensive bladder involvement</a:t>
            </a:r>
          </a:p>
          <a:p>
            <a:endParaRPr lang="en-IN" dirty="0"/>
          </a:p>
          <a:p>
            <a:r>
              <a:rPr lang="en-IN" dirty="0" smtClean="0"/>
              <a:t>Urine </a:t>
            </a:r>
            <a:r>
              <a:rPr lang="en-IN" dirty="0"/>
              <a:t>is normally </a:t>
            </a:r>
            <a:r>
              <a:rPr lang="en-IN" dirty="0" smtClean="0"/>
              <a:t>sterile</a:t>
            </a:r>
            <a:r>
              <a:rPr lang="en-IN" dirty="0"/>
              <a:t> </a:t>
            </a:r>
            <a:r>
              <a:rPr lang="en-IN" dirty="0" smtClean="0"/>
              <a:t>&amp; in </a:t>
            </a:r>
            <a:r>
              <a:rPr lang="en-IN" dirty="0"/>
              <a:t>high proportion of patients, it contains </a:t>
            </a:r>
            <a:r>
              <a:rPr lang="en-IN" dirty="0" smtClean="0"/>
              <a:t>leukocytes</a:t>
            </a:r>
          </a:p>
          <a:p>
            <a:endParaRPr lang="en-IN" dirty="0"/>
          </a:p>
          <a:p>
            <a:r>
              <a:rPr lang="en-IN" dirty="0" smtClean="0"/>
              <a:t>Up </a:t>
            </a:r>
            <a:r>
              <a:rPr lang="en-IN" dirty="0"/>
              <a:t>to 20% of patients may not have </a:t>
            </a:r>
            <a:r>
              <a:rPr lang="en-IN" dirty="0" smtClean="0"/>
              <a:t>any leukocytes in urine</a:t>
            </a:r>
          </a:p>
          <a:p>
            <a:endParaRPr lang="en-IN" dirty="0"/>
          </a:p>
          <a:p>
            <a:r>
              <a:rPr lang="en-IN" dirty="0"/>
              <a:t>Overt </a:t>
            </a:r>
            <a:r>
              <a:rPr lang="en-IN" dirty="0" err="1"/>
              <a:t>hematuria</a:t>
            </a:r>
            <a:r>
              <a:rPr lang="en-IN" dirty="0"/>
              <a:t> is present in only 10% of </a:t>
            </a:r>
            <a:r>
              <a:rPr lang="en-IN" dirty="0" smtClean="0"/>
              <a:t>patients, but </a:t>
            </a:r>
            <a:r>
              <a:rPr lang="en-IN" dirty="0"/>
              <a:t>microscopic </a:t>
            </a:r>
            <a:r>
              <a:rPr lang="en-IN" dirty="0" err="1"/>
              <a:t>hematuria</a:t>
            </a:r>
            <a:r>
              <a:rPr lang="en-IN" dirty="0"/>
              <a:t> is present in up to 50</a:t>
            </a:r>
            <a:r>
              <a:rPr lang="en-IN" dirty="0" smtClean="0"/>
              <a:t>%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Renal &amp;</a:t>
            </a:r>
            <a:r>
              <a:rPr lang="en-IN" dirty="0" smtClean="0"/>
              <a:t> </a:t>
            </a:r>
            <a:r>
              <a:rPr lang="en-IN" dirty="0"/>
              <a:t>suprapubic pain is </a:t>
            </a:r>
            <a:r>
              <a:rPr lang="en-IN" dirty="0" smtClean="0"/>
              <a:t>rare </a:t>
            </a:r>
            <a:r>
              <a:rPr lang="en-IN" dirty="0"/>
              <a:t>presenting </a:t>
            </a:r>
            <a:r>
              <a:rPr lang="en-IN" dirty="0" smtClean="0"/>
              <a:t>symptom and </a:t>
            </a:r>
            <a:r>
              <a:rPr lang="en-IN" dirty="0"/>
              <a:t>usually means extensive involvement of </a:t>
            </a:r>
            <a:r>
              <a:rPr lang="en-IN" dirty="0" smtClean="0"/>
              <a:t>kidney &amp; bladder</a:t>
            </a:r>
          </a:p>
          <a:p>
            <a:endParaRPr lang="en-IN" dirty="0"/>
          </a:p>
          <a:p>
            <a:r>
              <a:rPr lang="en-IN" dirty="0" smtClean="0"/>
              <a:t>Suprapubic </a:t>
            </a:r>
            <a:r>
              <a:rPr lang="en-IN" dirty="0"/>
              <a:t>pain is always </a:t>
            </a:r>
            <a:r>
              <a:rPr lang="en-IN" dirty="0" err="1" smtClean="0"/>
              <a:t>accompanie</a:t>
            </a:r>
            <a:r>
              <a:rPr lang="en-IN" dirty="0" smtClean="0"/>
              <a:t> by </a:t>
            </a:r>
            <a:r>
              <a:rPr lang="en-IN" dirty="0"/>
              <a:t>very frequent </a:t>
            </a:r>
            <a:r>
              <a:rPr lang="en-IN" dirty="0" smtClean="0"/>
              <a:t>micturition</a:t>
            </a:r>
          </a:p>
          <a:p>
            <a:endParaRPr lang="en-IN" dirty="0"/>
          </a:p>
          <a:p>
            <a:r>
              <a:rPr lang="en-IN" dirty="0"/>
              <a:t>Although </a:t>
            </a:r>
            <a:r>
              <a:rPr lang="en-IN" dirty="0" err="1"/>
              <a:t>hematospermia</a:t>
            </a:r>
            <a:r>
              <a:rPr lang="en-IN" dirty="0"/>
              <a:t> is a rare presenting </a:t>
            </a:r>
            <a:r>
              <a:rPr lang="en-IN" dirty="0" smtClean="0"/>
              <a:t>symptom, TB </a:t>
            </a:r>
            <a:r>
              <a:rPr lang="en-IN" dirty="0"/>
              <a:t>should always be considered in patients </a:t>
            </a:r>
            <a:r>
              <a:rPr lang="en-IN" dirty="0" smtClean="0"/>
              <a:t>who are </a:t>
            </a:r>
            <a:r>
              <a:rPr lang="en-IN" dirty="0"/>
              <a:t>seen with repeated attacks of </a:t>
            </a:r>
            <a:r>
              <a:rPr lang="en-IN" dirty="0" err="1"/>
              <a:t>hematospermia</a:t>
            </a:r>
            <a:r>
              <a:rPr lang="en-IN" dirty="0"/>
              <a:t> as </a:t>
            </a:r>
            <a:r>
              <a:rPr lang="en-IN" dirty="0" smtClean="0"/>
              <a:t>only </a:t>
            </a:r>
            <a:r>
              <a:rPr lang="en-IN" dirty="0"/>
              <a:t>presenting symptom, even if there is no </a:t>
            </a:r>
            <a:r>
              <a:rPr lang="en-IN" dirty="0" smtClean="0"/>
              <a:t>other evidence </a:t>
            </a:r>
            <a:r>
              <a:rPr lang="en-IN" dirty="0"/>
              <a:t>of </a:t>
            </a:r>
            <a:r>
              <a:rPr lang="en-IN" dirty="0" smtClean="0"/>
              <a:t>GUTB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Recurrent cystitis </a:t>
            </a:r>
            <a:r>
              <a:rPr lang="en-IN" dirty="0" smtClean="0"/>
              <a:t>is also </a:t>
            </a:r>
            <a:r>
              <a:rPr lang="en-IN" dirty="0"/>
              <a:t>a warning sign. It may be necessary to repeat </a:t>
            </a:r>
            <a:r>
              <a:rPr lang="en-IN" dirty="0" smtClean="0"/>
              <a:t>investigations</a:t>
            </a:r>
            <a:r>
              <a:rPr lang="en-IN" dirty="0"/>
              <a:t>, because M. tuberculosis may be </a:t>
            </a:r>
            <a:r>
              <a:rPr lang="en-IN" dirty="0" smtClean="0"/>
              <a:t>difficult to </a:t>
            </a:r>
            <a:r>
              <a:rPr lang="en-IN" dirty="0"/>
              <a:t>isolate from </a:t>
            </a:r>
            <a:r>
              <a:rPr lang="en-IN" dirty="0" smtClean="0"/>
              <a:t>urine</a:t>
            </a:r>
          </a:p>
          <a:p>
            <a:endParaRPr lang="en-IN" dirty="0"/>
          </a:p>
          <a:p>
            <a:r>
              <a:rPr lang="en-IN" dirty="0" smtClean="0"/>
              <a:t>Only presenting symptom </a:t>
            </a:r>
            <a:r>
              <a:rPr lang="en-IN" dirty="0"/>
              <a:t>may be a painful testicular </a:t>
            </a:r>
            <a:r>
              <a:rPr lang="en-IN" dirty="0" smtClean="0"/>
              <a:t>swelling</a:t>
            </a:r>
          </a:p>
          <a:p>
            <a:endParaRPr lang="en-IN" dirty="0"/>
          </a:p>
          <a:p>
            <a:r>
              <a:rPr lang="en-IN" dirty="0" smtClean="0"/>
              <a:t>Early morning </a:t>
            </a:r>
            <a:r>
              <a:rPr lang="en-IN" dirty="0"/>
              <a:t>specimens of urine should be examined if it </a:t>
            </a:r>
            <a:r>
              <a:rPr lang="en-IN" dirty="0" smtClean="0"/>
              <a:t>is difficult </a:t>
            </a:r>
            <a:r>
              <a:rPr lang="en-IN" dirty="0"/>
              <a:t>to differentiate between TB &amp;</a:t>
            </a:r>
            <a:r>
              <a:rPr lang="en-IN" dirty="0" smtClean="0"/>
              <a:t> nonspecific </a:t>
            </a:r>
            <a:r>
              <a:rPr lang="en-IN" dirty="0" err="1" smtClean="0"/>
              <a:t>epididiymoorchitis</a:t>
            </a:r>
            <a:endParaRPr lang="en-IN" dirty="0"/>
          </a:p>
          <a:p>
            <a:endParaRPr lang="en-IN" dirty="0" smtClean="0"/>
          </a:p>
          <a:p>
            <a:r>
              <a:rPr lang="en-IN" dirty="0" smtClean="0"/>
              <a:t>Rarely, </a:t>
            </a:r>
            <a:r>
              <a:rPr lang="en-IN" dirty="0"/>
              <a:t>diagnosis </a:t>
            </a:r>
            <a:r>
              <a:rPr lang="en-IN" dirty="0" smtClean="0"/>
              <a:t>is incidental </a:t>
            </a:r>
            <a:r>
              <a:rPr lang="en-IN" dirty="0"/>
              <a:t>finding that is made after </a:t>
            </a:r>
            <a:r>
              <a:rPr lang="en-IN" dirty="0" smtClean="0"/>
              <a:t>transurethral resection of </a:t>
            </a:r>
            <a:r>
              <a:rPr lang="en-IN" dirty="0"/>
              <a:t>prostate </a:t>
            </a:r>
            <a:r>
              <a:rPr lang="en-IN" dirty="0" smtClean="0"/>
              <a:t>when </a:t>
            </a:r>
            <a:r>
              <a:rPr lang="en-IN" dirty="0"/>
              <a:t>pathologist </a:t>
            </a:r>
            <a:r>
              <a:rPr lang="en-IN" dirty="0" smtClean="0"/>
              <a:t>reports foci </a:t>
            </a:r>
            <a:r>
              <a:rPr lang="en-IN" dirty="0"/>
              <a:t>of TB. These patients should be given </a:t>
            </a:r>
            <a:r>
              <a:rPr lang="en-IN" dirty="0" err="1" smtClean="0"/>
              <a:t>antituberculous</a:t>
            </a:r>
            <a:r>
              <a:rPr lang="en-IN" dirty="0" smtClean="0"/>
              <a:t> chemotherapy </a:t>
            </a:r>
            <a:r>
              <a:rPr lang="en-IN" dirty="0"/>
              <a:t>(Level 4)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Tuberculin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 person’s </a:t>
            </a:r>
            <a:r>
              <a:rPr lang="en-IN" dirty="0"/>
              <a:t>ability to respond </a:t>
            </a:r>
            <a:r>
              <a:rPr lang="en-IN" dirty="0" smtClean="0"/>
              <a:t>to </a:t>
            </a:r>
            <a:r>
              <a:rPr lang="en-IN" dirty="0"/>
              <a:t>local concentration </a:t>
            </a:r>
            <a:r>
              <a:rPr lang="en-IN" dirty="0" smtClean="0"/>
              <a:t>of </a:t>
            </a:r>
            <a:r>
              <a:rPr lang="en-IN" dirty="0"/>
              <a:t>injection may be decreased by malignancy, </a:t>
            </a:r>
            <a:r>
              <a:rPr lang="en-IN" dirty="0" smtClean="0"/>
              <a:t>nutritional deficiencies</a:t>
            </a:r>
            <a:r>
              <a:rPr lang="en-IN" dirty="0"/>
              <a:t>, steroid therapy, </a:t>
            </a:r>
            <a:r>
              <a:rPr lang="en-IN" dirty="0" smtClean="0"/>
              <a:t>irradiation</a:t>
            </a:r>
            <a:r>
              <a:rPr lang="en-IN" dirty="0"/>
              <a:t> </a:t>
            </a:r>
            <a:r>
              <a:rPr lang="en-IN" dirty="0" smtClean="0"/>
              <a:t>&amp; AIDS</a:t>
            </a:r>
          </a:p>
          <a:p>
            <a:endParaRPr lang="en-IN" dirty="0"/>
          </a:p>
          <a:p>
            <a:r>
              <a:rPr lang="en-IN" dirty="0" smtClean="0"/>
              <a:t>A </a:t>
            </a:r>
            <a:r>
              <a:rPr lang="en-IN" dirty="0"/>
              <a:t>positive skin test supports </a:t>
            </a:r>
            <a:r>
              <a:rPr lang="en-IN" dirty="0" smtClean="0"/>
              <a:t>diagnosis </a:t>
            </a:r>
            <a:r>
              <a:rPr lang="en-IN" dirty="0"/>
              <a:t>of </a:t>
            </a:r>
            <a:r>
              <a:rPr lang="en-IN" dirty="0" smtClean="0"/>
              <a:t>TB, but </a:t>
            </a:r>
            <a:r>
              <a:rPr lang="en-IN" dirty="0"/>
              <a:t>a negative skin test does not </a:t>
            </a:r>
            <a:r>
              <a:rPr lang="en-IN" dirty="0" smtClean="0"/>
              <a:t>necessarily exclude </a:t>
            </a:r>
            <a:r>
              <a:rPr lang="en-IN" dirty="0"/>
              <a:t>extra-pulmonary manifestation. This </a:t>
            </a:r>
            <a:r>
              <a:rPr lang="en-IN" dirty="0" smtClean="0"/>
              <a:t>is especially </a:t>
            </a:r>
            <a:r>
              <a:rPr lang="en-IN" dirty="0"/>
              <a:t>true in cases of GUTB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9751"/>
            <a:ext cx="2514261" cy="1543805"/>
          </a:xfrm>
        </p:spPr>
        <p:txBody>
          <a:bodyPr/>
          <a:lstStyle/>
          <a:p>
            <a:r>
              <a:rPr lang="en-IN" i="1" dirty="0" smtClean="0">
                <a:solidFill>
                  <a:srgbClr val="FF0000"/>
                </a:solidFill>
              </a:rPr>
              <a:t>Tuberculin test</a:t>
            </a:r>
            <a:endParaRPr lang="en-IN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81" y="0"/>
            <a:ext cx="5694651" cy="536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65781" y="364999"/>
            <a:ext cx="245429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2765781" y="2249399"/>
            <a:ext cx="259830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771800" y="5022279"/>
            <a:ext cx="259830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9512" y="1937266"/>
            <a:ext cx="2376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CDC has recommended </a:t>
            </a:r>
            <a:r>
              <a:rPr lang="en-IN" b="1" dirty="0" smtClean="0"/>
              <a:t>3 </a:t>
            </a:r>
            <a:r>
              <a:rPr lang="en-IN" b="1" dirty="0"/>
              <a:t>cut points for </a:t>
            </a:r>
            <a:r>
              <a:rPr lang="en-IN" b="1" dirty="0" smtClean="0"/>
              <a:t>defining </a:t>
            </a:r>
            <a:r>
              <a:rPr lang="en-IN" b="1" dirty="0"/>
              <a:t>positive tuberculin reaction: induration of 5 mm or greater, 10 mm or greater, and 15 mm or greater</a:t>
            </a:r>
          </a:p>
        </p:txBody>
      </p:sp>
    </p:spTree>
    <p:extLst>
      <p:ext uri="{BB962C8B-B14F-4D97-AF65-F5344CB8AC3E}">
        <p14:creationId xmlns:p14="http://schemas.microsoft.com/office/powerpoint/2010/main" val="5571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Urine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Urine </a:t>
            </a:r>
            <a:r>
              <a:rPr lang="en-IN" dirty="0"/>
              <a:t>is examined for </a:t>
            </a:r>
            <a:r>
              <a:rPr lang="en-IN" dirty="0" smtClean="0"/>
              <a:t>RBCs &amp; leukocytes and </a:t>
            </a:r>
            <a:r>
              <a:rPr lang="en-IN" dirty="0"/>
              <a:t>pH and concentration are </a:t>
            </a:r>
            <a:r>
              <a:rPr lang="en-IN" dirty="0" smtClean="0"/>
              <a:t>noted</a:t>
            </a:r>
          </a:p>
          <a:p>
            <a:endParaRPr lang="en-IN" dirty="0"/>
          </a:p>
          <a:p>
            <a:r>
              <a:rPr lang="en-IN" dirty="0" smtClean="0"/>
              <a:t>Urine </a:t>
            </a:r>
            <a:r>
              <a:rPr lang="en-IN" dirty="0"/>
              <a:t>is also cultured for other potential </a:t>
            </a:r>
            <a:r>
              <a:rPr lang="en-IN" dirty="0" err="1" smtClean="0"/>
              <a:t>uropathogens</a:t>
            </a:r>
            <a:r>
              <a:rPr lang="en-IN" dirty="0" smtClean="0"/>
              <a:t> since </a:t>
            </a:r>
            <a:r>
              <a:rPr lang="en-IN" dirty="0"/>
              <a:t>secondary bacterial infections may </a:t>
            </a:r>
            <a:r>
              <a:rPr lang="en-IN" dirty="0" smtClean="0"/>
              <a:t>be detected </a:t>
            </a:r>
            <a:r>
              <a:rPr lang="en-IN" dirty="0"/>
              <a:t>in about 20% of </a:t>
            </a:r>
            <a:r>
              <a:rPr lang="en-IN" dirty="0" smtClean="0"/>
              <a:t>cases</a:t>
            </a:r>
          </a:p>
          <a:p>
            <a:endParaRPr lang="en-IN" dirty="0"/>
          </a:p>
          <a:p>
            <a:r>
              <a:rPr lang="en-IN" dirty="0"/>
              <a:t>‘‘Sterile pyuria’’ is </a:t>
            </a:r>
            <a:r>
              <a:rPr lang="en-IN" dirty="0" smtClean="0"/>
              <a:t>classic </a:t>
            </a:r>
            <a:r>
              <a:rPr lang="en-IN" dirty="0"/>
              <a:t>urinary finding on routine </a:t>
            </a:r>
            <a:r>
              <a:rPr lang="en-IN" dirty="0" smtClean="0"/>
              <a:t>urinalysis </a:t>
            </a:r>
            <a:br>
              <a:rPr lang="en-IN" dirty="0" smtClean="0"/>
            </a:br>
            <a:r>
              <a:rPr lang="en-IN" dirty="0" smtClean="0"/>
              <a:t>&amp; culture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1493887"/>
            <a:ext cx="7848872" cy="230425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i="1" dirty="0" smtClean="0"/>
              <a:t>Diagnosis </a:t>
            </a:r>
            <a:r>
              <a:rPr lang="en-IN" sz="2400" b="1" i="1" dirty="0"/>
              <a:t>of genitourinary tuberculosis is </a:t>
            </a:r>
            <a:r>
              <a:rPr lang="en-IN" sz="2400" b="1" i="1" dirty="0" smtClean="0"/>
              <a:t>made based </a:t>
            </a:r>
            <a:r>
              <a:rPr lang="en-IN" sz="2400" b="1" i="1" dirty="0"/>
              <a:t>on culture </a:t>
            </a:r>
            <a:r>
              <a:rPr lang="en-IN" sz="2400" b="1" i="1" dirty="0" smtClean="0"/>
              <a:t>studies</a:t>
            </a:r>
          </a:p>
          <a:p>
            <a:pPr algn="ctr"/>
            <a:endParaRPr lang="en-IN" sz="2400" b="1" i="1" dirty="0"/>
          </a:p>
          <a:p>
            <a:pPr algn="ctr"/>
            <a:r>
              <a:rPr lang="en-IN" sz="2400" b="1" i="1" dirty="0" smtClean="0"/>
              <a:t>At </a:t>
            </a:r>
            <a:r>
              <a:rPr lang="en-IN" sz="2400" b="1" i="1" dirty="0"/>
              <a:t>least 3</a:t>
            </a:r>
            <a:r>
              <a:rPr lang="en-IN" sz="2400" b="1" i="1" dirty="0" smtClean="0"/>
              <a:t>, </a:t>
            </a:r>
            <a:r>
              <a:rPr lang="en-IN" sz="2400" b="1" i="1" dirty="0"/>
              <a:t>but </a:t>
            </a:r>
            <a:r>
              <a:rPr lang="en-IN" sz="2400" b="1" i="1" dirty="0" smtClean="0"/>
              <a:t>preferably 5, </a:t>
            </a:r>
            <a:r>
              <a:rPr lang="en-IN" sz="2400" b="1" i="1" dirty="0"/>
              <a:t>consecutive early morning specimens of </a:t>
            </a:r>
            <a:r>
              <a:rPr lang="en-IN" sz="2400" b="1" i="1" dirty="0" smtClean="0"/>
              <a:t>urine should </a:t>
            </a:r>
            <a:r>
              <a:rPr lang="en-IN" sz="2400" b="1" i="1" dirty="0"/>
              <a:t>be cultured, each onto </a:t>
            </a:r>
            <a:r>
              <a:rPr lang="en-IN" sz="2400" b="1" i="1" dirty="0" smtClean="0"/>
              <a:t>2 slants</a:t>
            </a:r>
            <a:endParaRPr lang="en-IN" sz="2400" b="1" i="1" dirty="0"/>
          </a:p>
        </p:txBody>
      </p:sp>
    </p:spTree>
    <p:extLst>
      <p:ext uri="{BB962C8B-B14F-4D97-AF65-F5344CB8AC3E}">
        <p14:creationId xmlns:p14="http://schemas.microsoft.com/office/powerpoint/2010/main" val="40010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061839"/>
            <a:ext cx="7848872" cy="2880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i="1" dirty="0">
                <a:solidFill>
                  <a:srgbClr val="002060"/>
                </a:solidFill>
              </a:rPr>
              <a:t>Plain X-ray films of </a:t>
            </a:r>
            <a:r>
              <a:rPr lang="en-IN" sz="2800" b="1" i="1" dirty="0" smtClean="0">
                <a:solidFill>
                  <a:srgbClr val="002060"/>
                </a:solidFill>
              </a:rPr>
              <a:t>urinary </a:t>
            </a:r>
            <a:r>
              <a:rPr lang="en-IN" sz="2800" b="1" i="1" dirty="0">
                <a:solidFill>
                  <a:srgbClr val="002060"/>
                </a:solidFill>
              </a:rPr>
              <a:t>tract are important</a:t>
            </a:r>
          </a:p>
          <a:p>
            <a:pPr algn="ctr"/>
            <a:r>
              <a:rPr lang="en-IN" sz="2800" b="1" i="1" dirty="0">
                <a:solidFill>
                  <a:srgbClr val="002060"/>
                </a:solidFill>
              </a:rPr>
              <a:t>because they may show calcification in </a:t>
            </a:r>
            <a:r>
              <a:rPr lang="en-IN" sz="2800" b="1" i="1" dirty="0" smtClean="0">
                <a:solidFill>
                  <a:srgbClr val="002060"/>
                </a:solidFill>
              </a:rPr>
              <a:t>renal areas &amp; in lower </a:t>
            </a:r>
            <a:r>
              <a:rPr lang="en-IN" sz="2800" b="1" i="1" dirty="0">
                <a:solidFill>
                  <a:srgbClr val="002060"/>
                </a:solidFill>
              </a:rPr>
              <a:t>genitourinary </a:t>
            </a:r>
            <a:r>
              <a:rPr lang="en-IN" sz="2800" b="1" i="1" dirty="0" smtClean="0">
                <a:solidFill>
                  <a:srgbClr val="002060"/>
                </a:solidFill>
              </a:rPr>
              <a:t>tract</a:t>
            </a:r>
          </a:p>
          <a:p>
            <a:pPr algn="ctr"/>
            <a:endParaRPr lang="en-IN" sz="2800" b="1" i="1" dirty="0">
              <a:solidFill>
                <a:srgbClr val="002060"/>
              </a:solidFill>
            </a:endParaRPr>
          </a:p>
          <a:p>
            <a:pPr algn="ctr"/>
            <a:r>
              <a:rPr lang="en-IN" sz="2800" b="1" i="1" dirty="0" smtClean="0">
                <a:solidFill>
                  <a:srgbClr val="002060"/>
                </a:solidFill>
              </a:rPr>
              <a:t>Renal calcification may </a:t>
            </a:r>
            <a:r>
              <a:rPr lang="en-IN" sz="2800" b="1" i="1" dirty="0">
                <a:solidFill>
                  <a:srgbClr val="002060"/>
                </a:solidFill>
              </a:rPr>
              <a:t>not represent inactive </a:t>
            </a:r>
            <a:r>
              <a:rPr lang="en-IN" sz="2800" b="1" i="1" dirty="0" smtClean="0">
                <a:solidFill>
                  <a:srgbClr val="002060"/>
                </a:solidFill>
              </a:rPr>
              <a:t>process which requires further </a:t>
            </a:r>
            <a:r>
              <a:rPr lang="en-IN" sz="2800" b="1" i="1" dirty="0">
                <a:solidFill>
                  <a:srgbClr val="002060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0212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radiopaedia.org/images/481640/0af9d051f6924773aefa3ff8dd51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4934"/>
            <a:ext cx="5067696" cy="506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000" dirty="0" smtClean="0"/>
              <a:t>I</a:t>
            </a:r>
            <a:r>
              <a:rPr lang="en-IN" sz="2000" dirty="0"/>
              <a:t>. KTB: </a:t>
            </a:r>
          </a:p>
          <a:p>
            <a:r>
              <a:rPr lang="en-IN" sz="2000" dirty="0"/>
              <a:t>Level </a:t>
            </a:r>
            <a:r>
              <a:rPr lang="en-IN" sz="2000" dirty="0" smtClean="0"/>
              <a:t>1: </a:t>
            </a:r>
            <a:r>
              <a:rPr lang="en-IN" sz="2000" dirty="0" err="1" smtClean="0"/>
              <a:t>Nondestructive</a:t>
            </a:r>
            <a:r>
              <a:rPr lang="en-IN" sz="2000" dirty="0" smtClean="0"/>
              <a:t> </a:t>
            </a:r>
            <a:r>
              <a:rPr lang="en-IN" sz="2000" dirty="0"/>
              <a:t>form, TB of </a:t>
            </a:r>
            <a:r>
              <a:rPr lang="en-IN" sz="2000" dirty="0" smtClean="0"/>
              <a:t>parenchyma</a:t>
            </a:r>
            <a:endParaRPr lang="en-IN" sz="2000" dirty="0"/>
          </a:p>
          <a:p>
            <a:r>
              <a:rPr lang="en-IN" sz="2000" dirty="0"/>
              <a:t>Level </a:t>
            </a:r>
            <a:r>
              <a:rPr lang="en-IN" sz="2000" dirty="0" smtClean="0"/>
              <a:t>2: Small </a:t>
            </a:r>
            <a:r>
              <a:rPr lang="en-IN" sz="2000" dirty="0"/>
              <a:t>destructive form, TB </a:t>
            </a:r>
            <a:r>
              <a:rPr lang="en-IN" sz="2000" dirty="0" err="1" smtClean="0"/>
              <a:t>papillitis</a:t>
            </a:r>
            <a:endParaRPr lang="en-IN" sz="2000" dirty="0"/>
          </a:p>
          <a:p>
            <a:r>
              <a:rPr lang="en-IN" sz="2000" dirty="0"/>
              <a:t>Level </a:t>
            </a:r>
            <a:r>
              <a:rPr lang="en-IN" sz="2000" dirty="0" smtClean="0"/>
              <a:t>3: Destructive </a:t>
            </a:r>
            <a:r>
              <a:rPr lang="en-IN" sz="2000" dirty="0"/>
              <a:t>form with </a:t>
            </a:r>
            <a:r>
              <a:rPr lang="en-IN" sz="2000" dirty="0" smtClean="0"/>
              <a:t>1 or 2 </a:t>
            </a:r>
            <a:r>
              <a:rPr lang="en-IN" sz="2000" dirty="0"/>
              <a:t>caverns (cavernous kidney TB</a:t>
            </a:r>
            <a:r>
              <a:rPr lang="en-IN" sz="2000" dirty="0" smtClean="0"/>
              <a:t>) </a:t>
            </a:r>
            <a:endParaRPr lang="en-IN" sz="2000" dirty="0"/>
          </a:p>
          <a:p>
            <a:r>
              <a:rPr lang="en-IN" sz="2000" dirty="0"/>
              <a:t>Level </a:t>
            </a:r>
            <a:r>
              <a:rPr lang="en-IN" sz="2000" dirty="0" smtClean="0"/>
              <a:t>4: Widespread </a:t>
            </a:r>
            <a:r>
              <a:rPr lang="en-IN" sz="2000" dirty="0"/>
              <a:t>destructive form with </a:t>
            </a:r>
            <a:r>
              <a:rPr lang="en-IN" sz="2000" dirty="0" smtClean="0"/>
              <a:t>&gt; 2 caverns </a:t>
            </a:r>
            <a:r>
              <a:rPr lang="en-IN" sz="2000" dirty="0"/>
              <a:t>(</a:t>
            </a:r>
            <a:r>
              <a:rPr lang="en-IN" sz="2000" dirty="0" err="1"/>
              <a:t>polycavernous</a:t>
            </a:r>
            <a:r>
              <a:rPr lang="en-IN" sz="2000" dirty="0"/>
              <a:t> kidney TB</a:t>
            </a:r>
            <a:r>
              <a:rPr lang="en-IN" sz="2000" dirty="0" smtClean="0"/>
              <a:t>)</a:t>
            </a:r>
          </a:p>
          <a:p>
            <a:endParaRPr lang="en-IN" sz="2000" dirty="0"/>
          </a:p>
          <a:p>
            <a:r>
              <a:rPr lang="en-IN" sz="2000" dirty="0"/>
              <a:t>Complications of </a:t>
            </a:r>
            <a:r>
              <a:rPr lang="en-IN" sz="2000" dirty="0" smtClean="0"/>
              <a:t>KTB:</a:t>
            </a:r>
          </a:p>
          <a:p>
            <a:pPr lvl="1"/>
            <a:r>
              <a:rPr lang="en-IN" sz="1800" dirty="0" smtClean="0"/>
              <a:t>TB </a:t>
            </a:r>
            <a:r>
              <a:rPr lang="en-IN" sz="1800" dirty="0"/>
              <a:t>of urinary tract (TB of ureter, bladder grades 1–4, urethra), strictures, fistula </a:t>
            </a:r>
            <a:r>
              <a:rPr lang="en-IN" sz="1800" dirty="0" smtClean="0"/>
              <a:t>&amp; </a:t>
            </a:r>
            <a:r>
              <a:rPr lang="en-IN" sz="1800" dirty="0"/>
              <a:t>renal </a:t>
            </a:r>
            <a:r>
              <a:rPr lang="en-IN" sz="1800" dirty="0" smtClean="0"/>
              <a:t>failure</a:t>
            </a:r>
            <a:endParaRPr lang="en-IN" sz="1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>
                <a:solidFill>
                  <a:schemeClr val="tx2">
                    <a:lumMod val="50000"/>
                  </a:schemeClr>
                </a:solidFill>
              </a:rPr>
              <a:t>Kulchavenya</a:t>
            </a:r>
            <a:r>
              <a:rPr lang="en-IN" sz="1400" b="1" i="1" dirty="0">
                <a:solidFill>
                  <a:schemeClr val="tx2">
                    <a:lumMod val="50000"/>
                  </a:schemeClr>
                </a:solidFill>
              </a:rPr>
              <a:t> E. </a:t>
            </a:r>
            <a:r>
              <a:rPr lang="en-IN" sz="1400" b="1" i="1" dirty="0" err="1">
                <a:solidFill>
                  <a:schemeClr val="tx2">
                    <a:lumMod val="50000"/>
                  </a:schemeClr>
                </a:solidFill>
              </a:rPr>
              <a:t>Ther</a:t>
            </a:r>
            <a:r>
              <a:rPr lang="en-IN" sz="1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i="1" dirty="0" err="1">
                <a:solidFill>
                  <a:schemeClr val="tx2">
                    <a:lumMod val="50000"/>
                  </a:schemeClr>
                </a:solidFill>
              </a:rPr>
              <a:t>Adv</a:t>
            </a:r>
            <a:r>
              <a:rPr lang="en-IN" sz="1400" b="1" i="1" dirty="0">
                <a:solidFill>
                  <a:schemeClr val="tx2">
                    <a:lumMod val="50000"/>
                  </a:schemeClr>
                </a:solidFill>
              </a:rPr>
              <a:t> Urol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. 2013; 5(3): 143-151.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Intravenous Urography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Radiological imaging can be helpful to </a:t>
            </a:r>
            <a:r>
              <a:rPr lang="en-IN" dirty="0" smtClean="0"/>
              <a:t>detect GUTB</a:t>
            </a:r>
          </a:p>
          <a:p>
            <a:endParaRPr lang="en-IN" dirty="0"/>
          </a:p>
          <a:p>
            <a:r>
              <a:rPr lang="en-IN" dirty="0" smtClean="0"/>
              <a:t>Characteristic </a:t>
            </a:r>
            <a:r>
              <a:rPr lang="en-IN" dirty="0"/>
              <a:t>signs on intravenous </a:t>
            </a:r>
            <a:r>
              <a:rPr lang="en-IN" dirty="0" smtClean="0"/>
              <a:t>pyelogram &amp; CT are </a:t>
            </a:r>
            <a:r>
              <a:rPr lang="en-IN" dirty="0"/>
              <a:t>useful in </a:t>
            </a:r>
            <a:r>
              <a:rPr lang="en-IN" dirty="0" smtClean="0"/>
              <a:t>depicting GUTB</a:t>
            </a:r>
          </a:p>
          <a:p>
            <a:endParaRPr lang="en-IN" dirty="0"/>
          </a:p>
          <a:p>
            <a:r>
              <a:rPr lang="en-IN" dirty="0" smtClean="0"/>
              <a:t>Radiologically </a:t>
            </a:r>
            <a:r>
              <a:rPr lang="en-IN" dirty="0"/>
              <a:t>detectable manifestations </a:t>
            </a:r>
            <a:r>
              <a:rPr lang="en-IN" dirty="0" smtClean="0"/>
              <a:t>of TB </a:t>
            </a:r>
            <a:r>
              <a:rPr lang="en-IN" dirty="0"/>
              <a:t>allow earlier diagnosis &amp;</a:t>
            </a:r>
            <a:r>
              <a:rPr lang="en-IN" dirty="0" smtClean="0"/>
              <a:t> timely initiation </a:t>
            </a:r>
            <a:r>
              <a:rPr lang="en-IN" dirty="0"/>
              <a:t>of appropriate </a:t>
            </a:r>
            <a:r>
              <a:rPr lang="en-IN" dirty="0" smtClean="0"/>
              <a:t>therapy&gt;&gt; reducing patient morbidity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994"/>
            <a:ext cx="3681330" cy="521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779912" y="1781919"/>
            <a:ext cx="4464496" cy="223224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Intravenous </a:t>
            </a:r>
            <a:r>
              <a:rPr lang="en-IN" b="1" dirty="0" err="1"/>
              <a:t>urographic</a:t>
            </a:r>
            <a:r>
              <a:rPr lang="en-IN" b="1" dirty="0"/>
              <a:t> imaging of </a:t>
            </a:r>
            <a:r>
              <a:rPr lang="en-IN" b="1" dirty="0" smtClean="0"/>
              <a:t>a patient </a:t>
            </a:r>
            <a:r>
              <a:rPr lang="en-IN" b="1" dirty="0"/>
              <a:t>with urological </a:t>
            </a:r>
            <a:r>
              <a:rPr lang="en-IN" b="1" dirty="0" smtClean="0"/>
              <a:t>TB. </a:t>
            </a:r>
            <a:r>
              <a:rPr lang="en-IN" b="1" dirty="0" err="1" smtClean="0"/>
              <a:t>Pelvicalyceal</a:t>
            </a:r>
            <a:r>
              <a:rPr lang="en-IN" b="1" dirty="0" smtClean="0"/>
              <a:t> dilatation &amp; ureteric </a:t>
            </a:r>
            <a:r>
              <a:rPr lang="en-IN" b="1" dirty="0"/>
              <a:t>stricture can </a:t>
            </a:r>
            <a:r>
              <a:rPr lang="en-IN" b="1" dirty="0" smtClean="0"/>
              <a:t>be observed</a:t>
            </a:r>
            <a:r>
              <a:rPr lang="en-IN" b="1" dirty="0"/>
              <a:t>. This feature is characteristic </a:t>
            </a:r>
            <a:r>
              <a:rPr lang="en-IN" b="1" dirty="0" smtClean="0"/>
              <a:t>of TB, </a:t>
            </a:r>
            <a:r>
              <a:rPr lang="en-IN" b="1" dirty="0"/>
              <a:t>particularly if multiple strictures exist with dilatation </a:t>
            </a:r>
            <a:r>
              <a:rPr lang="en-IN" b="1" dirty="0" smtClean="0"/>
              <a:t>of </a:t>
            </a:r>
            <a:r>
              <a:rPr lang="en-IN" b="1" dirty="0"/>
              <a:t>collecting </a:t>
            </a:r>
            <a:r>
              <a:rPr lang="en-IN" b="1" dirty="0" smtClean="0"/>
              <a:t>system</a:t>
            </a:r>
            <a:endParaRPr lang="en-IN" b="1" dirty="0"/>
          </a:p>
        </p:txBody>
      </p:sp>
      <p:sp>
        <p:nvSpPr>
          <p:cNvPr id="6" name="Rectangle 5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Abbara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A, et al. Nat Rev Urol. 2011; 8: 678-688.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Intravenous Urography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In </a:t>
            </a:r>
            <a:r>
              <a:rPr lang="en-IN" dirty="0" smtClean="0"/>
              <a:t>early </a:t>
            </a:r>
            <a:r>
              <a:rPr lang="en-IN" dirty="0"/>
              <a:t>course of disease, it is often possible </a:t>
            </a:r>
            <a:r>
              <a:rPr lang="en-IN" dirty="0" smtClean="0"/>
              <a:t>on intravenous </a:t>
            </a:r>
            <a:r>
              <a:rPr lang="en-IN" dirty="0"/>
              <a:t>urography to detect changes in </a:t>
            </a:r>
            <a:r>
              <a:rPr lang="en-IN" dirty="0" smtClean="0"/>
              <a:t>single calyx </a:t>
            </a:r>
            <a:r>
              <a:rPr lang="en-IN" dirty="0"/>
              <a:t>with evidence of parenchymal </a:t>
            </a:r>
            <a:r>
              <a:rPr lang="en-IN" dirty="0" smtClean="0"/>
              <a:t>necrosis</a:t>
            </a:r>
          </a:p>
          <a:p>
            <a:endParaRPr lang="en-IN" dirty="0"/>
          </a:p>
          <a:p>
            <a:r>
              <a:rPr lang="en-IN" dirty="0" smtClean="0"/>
              <a:t>Renal lesion </a:t>
            </a:r>
            <a:r>
              <a:rPr lang="en-IN" dirty="0"/>
              <a:t>may appear </a:t>
            </a:r>
            <a:r>
              <a:rPr lang="en-IN" dirty="0" smtClean="0"/>
              <a:t>as </a:t>
            </a:r>
            <a:r>
              <a:rPr lang="en-IN" dirty="0"/>
              <a:t>distortion </a:t>
            </a:r>
            <a:r>
              <a:rPr lang="en-IN" dirty="0" smtClean="0"/>
              <a:t>of </a:t>
            </a:r>
            <a:r>
              <a:rPr lang="en-IN" dirty="0"/>
              <a:t>calyx, </a:t>
            </a:r>
            <a:r>
              <a:rPr lang="en-IN" dirty="0" smtClean="0"/>
              <a:t>as a calyx that </a:t>
            </a:r>
            <a:r>
              <a:rPr lang="en-IN" dirty="0"/>
              <a:t>is </a:t>
            </a:r>
            <a:r>
              <a:rPr lang="en-IN" dirty="0" err="1" smtClean="0"/>
              <a:t>fibrosed</a:t>
            </a:r>
            <a:r>
              <a:rPr lang="en-IN" dirty="0" smtClean="0"/>
              <a:t> &amp; </a:t>
            </a:r>
            <a:r>
              <a:rPr lang="en-IN" dirty="0"/>
              <a:t>completely occluded (lost calyx </a:t>
            </a:r>
            <a:r>
              <a:rPr lang="en-IN" dirty="0" smtClean="0"/>
              <a:t>from infundibular </a:t>
            </a:r>
            <a:r>
              <a:rPr lang="en-IN" dirty="0"/>
              <a:t>stenosis), as multiple small </a:t>
            </a:r>
            <a:r>
              <a:rPr lang="en-IN" dirty="0" err="1"/>
              <a:t>calyceal</a:t>
            </a:r>
            <a:r>
              <a:rPr lang="en-IN" dirty="0"/>
              <a:t> </a:t>
            </a:r>
            <a:r>
              <a:rPr lang="en-IN" dirty="0" smtClean="0"/>
              <a:t>deformities, or </a:t>
            </a:r>
            <a:r>
              <a:rPr lang="en-IN" dirty="0"/>
              <a:t>as severe </a:t>
            </a:r>
            <a:r>
              <a:rPr lang="en-IN" dirty="0" err="1"/>
              <a:t>calyceal</a:t>
            </a:r>
            <a:r>
              <a:rPr lang="en-IN" dirty="0"/>
              <a:t> </a:t>
            </a:r>
            <a:r>
              <a:rPr lang="en-IN" dirty="0" smtClean="0"/>
              <a:t>&amp; parenchymal destruction</a:t>
            </a:r>
          </a:p>
          <a:p>
            <a:endParaRPr lang="en-IN" dirty="0"/>
          </a:p>
          <a:p>
            <a:r>
              <a:rPr lang="en-IN" dirty="0"/>
              <a:t>In more advanced disease, urography will </a:t>
            </a:r>
            <a:r>
              <a:rPr lang="en-IN" dirty="0" smtClean="0"/>
              <a:t>show </a:t>
            </a:r>
            <a:r>
              <a:rPr lang="en-IN" dirty="0" err="1" smtClean="0"/>
              <a:t>calyceal</a:t>
            </a:r>
            <a:r>
              <a:rPr lang="en-IN" dirty="0" smtClean="0"/>
              <a:t> </a:t>
            </a:r>
            <a:r>
              <a:rPr lang="en-IN" dirty="0"/>
              <a:t>distortion, ureteric </a:t>
            </a:r>
            <a:r>
              <a:rPr lang="en-IN" dirty="0" smtClean="0"/>
              <a:t>strictures</a:t>
            </a:r>
            <a:r>
              <a:rPr lang="en-IN" dirty="0"/>
              <a:t> </a:t>
            </a:r>
            <a:r>
              <a:rPr lang="en-IN" dirty="0" smtClean="0"/>
              <a:t>&amp; </a:t>
            </a:r>
            <a:r>
              <a:rPr lang="en-IN" dirty="0"/>
              <a:t>bladder fibrosis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Intravenous Urography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Introduction of </a:t>
            </a:r>
            <a:r>
              <a:rPr lang="en-IN" dirty="0"/>
              <a:t>high-dose intravenous </a:t>
            </a:r>
            <a:r>
              <a:rPr lang="en-IN" dirty="0" err="1" smtClean="0"/>
              <a:t>urogram</a:t>
            </a:r>
            <a:r>
              <a:rPr lang="en-IN" dirty="0" smtClean="0"/>
              <a:t> is </a:t>
            </a:r>
            <a:r>
              <a:rPr lang="en-IN" dirty="0"/>
              <a:t>now accepted as standard </a:t>
            </a:r>
            <a:r>
              <a:rPr lang="en-IN" dirty="0" smtClean="0"/>
              <a:t>practice</a:t>
            </a:r>
          </a:p>
          <a:p>
            <a:endParaRPr lang="en-IN" dirty="0"/>
          </a:p>
          <a:p>
            <a:r>
              <a:rPr lang="en-IN" dirty="0" smtClean="0"/>
              <a:t>A dynamic study of </a:t>
            </a:r>
            <a:r>
              <a:rPr lang="en-IN" dirty="0"/>
              <a:t>diseased ureter can be performed </a:t>
            </a:r>
            <a:r>
              <a:rPr lang="en-IN" dirty="0" smtClean="0"/>
              <a:t>by utilizing </a:t>
            </a:r>
            <a:r>
              <a:rPr lang="en-IN" dirty="0"/>
              <a:t>image-intensified </a:t>
            </a:r>
            <a:r>
              <a:rPr lang="en-IN" dirty="0" smtClean="0"/>
              <a:t>endoscopy. This functional information </a:t>
            </a:r>
            <a:r>
              <a:rPr lang="en-IN" dirty="0"/>
              <a:t>about ureteral peristalsis provides </a:t>
            </a:r>
            <a:r>
              <a:rPr lang="en-IN" dirty="0" smtClean="0"/>
              <a:t>further information about </a:t>
            </a:r>
            <a:r>
              <a:rPr lang="en-IN" dirty="0"/>
              <a:t>extent </a:t>
            </a:r>
            <a:r>
              <a:rPr lang="en-IN" dirty="0" smtClean="0"/>
              <a:t>of </a:t>
            </a:r>
            <a:r>
              <a:rPr lang="en-IN" dirty="0"/>
              <a:t>disease</a:t>
            </a:r>
            <a:r>
              <a:rPr lang="en-IN" dirty="0" smtClean="0"/>
              <a:t>, peristaltic activity, </a:t>
            </a:r>
            <a:r>
              <a:rPr lang="en-IN" dirty="0"/>
              <a:t>amount of fibrosis that is </a:t>
            </a:r>
            <a:r>
              <a:rPr lang="en-IN" dirty="0" smtClean="0"/>
              <a:t>present &amp; length of </a:t>
            </a:r>
            <a:r>
              <a:rPr lang="en-IN" dirty="0"/>
              <a:t>stricture, particularly </a:t>
            </a:r>
            <a:r>
              <a:rPr lang="en-IN" dirty="0" smtClean="0"/>
              <a:t>at </a:t>
            </a:r>
            <a:r>
              <a:rPr lang="en-IN" dirty="0" err="1" smtClean="0"/>
              <a:t>ureterovesical</a:t>
            </a:r>
            <a:r>
              <a:rPr lang="en-IN" dirty="0" smtClean="0"/>
              <a:t> junction</a:t>
            </a:r>
          </a:p>
          <a:p>
            <a:endParaRPr lang="en-IN" dirty="0"/>
          </a:p>
          <a:p>
            <a:r>
              <a:rPr lang="en-IN" dirty="0" smtClean="0"/>
              <a:t>A </a:t>
            </a:r>
            <a:r>
              <a:rPr lang="en-IN" dirty="0" err="1"/>
              <a:t>nonfunctioning</a:t>
            </a:r>
            <a:r>
              <a:rPr lang="en-IN" dirty="0"/>
              <a:t> or </a:t>
            </a:r>
            <a:r>
              <a:rPr lang="en-IN" dirty="0" smtClean="0"/>
              <a:t>extensively diseased </a:t>
            </a:r>
            <a:r>
              <a:rPr lang="en-IN" dirty="0"/>
              <a:t>kidney indicates irreversible tuberculous disease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Retrograde pyelography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Retrograde pyelography is now rarely necessary, </a:t>
            </a:r>
            <a:r>
              <a:rPr lang="en-IN" dirty="0" smtClean="0"/>
              <a:t>but there are 2 </a:t>
            </a:r>
            <a:r>
              <a:rPr lang="en-IN" dirty="0"/>
              <a:t>indications for its </a:t>
            </a:r>
            <a:r>
              <a:rPr lang="en-IN" dirty="0" smtClean="0"/>
              <a:t>use:</a:t>
            </a:r>
          </a:p>
          <a:p>
            <a:endParaRPr lang="en-IN" dirty="0" smtClean="0"/>
          </a:p>
          <a:p>
            <a:pPr marL="571500" indent="-457200">
              <a:buFont typeface="+mj-lt"/>
              <a:buAutoNum type="arabicPeriod"/>
            </a:pPr>
            <a:r>
              <a:rPr lang="en-IN" dirty="0" smtClean="0"/>
              <a:t>Stricture at </a:t>
            </a:r>
            <a:r>
              <a:rPr lang="en-IN" dirty="0"/>
              <a:t>lower end </a:t>
            </a:r>
            <a:r>
              <a:rPr lang="en-IN" dirty="0" smtClean="0"/>
              <a:t>of </a:t>
            </a:r>
            <a:r>
              <a:rPr lang="en-IN" dirty="0"/>
              <a:t>ureter, when it </a:t>
            </a:r>
            <a:r>
              <a:rPr lang="en-IN" dirty="0" smtClean="0"/>
              <a:t>is necessary </a:t>
            </a:r>
            <a:r>
              <a:rPr lang="en-IN" dirty="0"/>
              <a:t>to try to </a:t>
            </a:r>
            <a:r>
              <a:rPr lang="en-IN" dirty="0" smtClean="0"/>
              <a:t>delineate </a:t>
            </a:r>
            <a:r>
              <a:rPr lang="en-IN" dirty="0"/>
              <a:t>length </a:t>
            </a:r>
            <a:r>
              <a:rPr lang="en-IN" dirty="0" smtClean="0"/>
              <a:t>of stricture &amp; </a:t>
            </a:r>
            <a:r>
              <a:rPr lang="en-IN" dirty="0"/>
              <a:t>amount of obstruction and </a:t>
            </a:r>
            <a:r>
              <a:rPr lang="en-IN" dirty="0" smtClean="0"/>
              <a:t>dilatation above stricture</a:t>
            </a:r>
          </a:p>
          <a:p>
            <a:pPr marL="571500" indent="-457200">
              <a:buFont typeface="+mj-lt"/>
              <a:buAutoNum type="arabicPeriod"/>
            </a:pPr>
            <a:endParaRPr lang="en-IN" dirty="0"/>
          </a:p>
          <a:p>
            <a:pPr marL="571500" indent="-457200">
              <a:buFont typeface="+mj-lt"/>
              <a:buAutoNum type="arabicPeriod"/>
            </a:pPr>
            <a:r>
              <a:rPr lang="en-IN" dirty="0" smtClean="0"/>
              <a:t>Ureteral </a:t>
            </a:r>
            <a:r>
              <a:rPr lang="en-IN" dirty="0"/>
              <a:t>catheterization, which may be required </a:t>
            </a:r>
            <a:r>
              <a:rPr lang="en-IN" dirty="0" smtClean="0"/>
              <a:t>to obtain </a:t>
            </a:r>
            <a:r>
              <a:rPr lang="en-IN" dirty="0"/>
              <a:t>urine samples for culture from each kidney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Ultrasonography </a:t>
            </a:r>
            <a:r>
              <a:rPr lang="en-IN" dirty="0" smtClean="0"/>
              <a:t>&amp; </a:t>
            </a:r>
            <a:r>
              <a:rPr lang="en-IN" dirty="0"/>
              <a:t>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Ultrasound examination </a:t>
            </a:r>
            <a:r>
              <a:rPr lang="en-IN" dirty="0" smtClean="0"/>
              <a:t>of </a:t>
            </a:r>
            <a:r>
              <a:rPr lang="en-IN" dirty="0"/>
              <a:t>urinary tract </a:t>
            </a:r>
            <a:r>
              <a:rPr lang="en-IN" dirty="0" smtClean="0"/>
              <a:t>may reveal </a:t>
            </a:r>
            <a:r>
              <a:rPr lang="en-IN" dirty="0"/>
              <a:t>renal </a:t>
            </a:r>
            <a:r>
              <a:rPr lang="en-IN" dirty="0" err="1"/>
              <a:t>calyceal</a:t>
            </a:r>
            <a:r>
              <a:rPr lang="en-IN" dirty="0"/>
              <a:t> dilation &amp;</a:t>
            </a:r>
            <a:r>
              <a:rPr lang="en-IN" dirty="0" smtClean="0"/>
              <a:t> </a:t>
            </a:r>
            <a:r>
              <a:rPr lang="en-IN" dirty="0"/>
              <a:t>more overt </a:t>
            </a:r>
            <a:r>
              <a:rPr lang="en-IN" dirty="0" smtClean="0"/>
              <a:t>evidence of obstruction</a:t>
            </a:r>
          </a:p>
          <a:p>
            <a:endParaRPr lang="en-IN" dirty="0"/>
          </a:p>
          <a:p>
            <a:r>
              <a:rPr lang="en-IN" dirty="0" smtClean="0"/>
              <a:t>CT &amp; nuclear </a:t>
            </a:r>
            <a:r>
              <a:rPr lang="en-IN" dirty="0"/>
              <a:t>magnetic imaging are important for </a:t>
            </a:r>
            <a:r>
              <a:rPr lang="en-IN" dirty="0" smtClean="0"/>
              <a:t>differential diagnosis </a:t>
            </a:r>
            <a:r>
              <a:rPr lang="en-IN" dirty="0"/>
              <a:t>(renal parenchymal masses, scarring, </a:t>
            </a:r>
            <a:r>
              <a:rPr lang="en-IN" dirty="0" err="1"/>
              <a:t>autonephrectomy</a:t>
            </a:r>
            <a:r>
              <a:rPr lang="en-IN" dirty="0"/>
              <a:t>)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Cystoscopy </a:t>
            </a:r>
            <a:r>
              <a:rPr lang="en-IN" dirty="0" smtClean="0"/>
              <a:t>&amp; </a:t>
            </a:r>
            <a:r>
              <a:rPr lang="en-IN" dirty="0" err="1"/>
              <a:t>ureteroscopy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Endoscopy must always be performed with </a:t>
            </a:r>
            <a:r>
              <a:rPr lang="en-IN" dirty="0" smtClean="0"/>
              <a:t>patient under GA with </a:t>
            </a:r>
            <a:r>
              <a:rPr lang="en-IN" dirty="0"/>
              <a:t>muscle </a:t>
            </a:r>
            <a:r>
              <a:rPr lang="en-IN" dirty="0" smtClean="0"/>
              <a:t>relaxant to reduce </a:t>
            </a:r>
            <a:r>
              <a:rPr lang="en-IN" dirty="0"/>
              <a:t>risk of </a:t>
            </a:r>
            <a:r>
              <a:rPr lang="en-IN" dirty="0" err="1" smtClean="0"/>
              <a:t>hemorrhage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Phase </a:t>
            </a:r>
            <a:r>
              <a:rPr lang="en-IN" dirty="0"/>
              <a:t>of </a:t>
            </a:r>
            <a:r>
              <a:rPr lang="en-IN" dirty="0" smtClean="0"/>
              <a:t>bladder filling </a:t>
            </a:r>
            <a:r>
              <a:rPr lang="en-IN" dirty="0"/>
              <a:t>should be performed under direct </a:t>
            </a:r>
            <a:r>
              <a:rPr lang="en-IN" dirty="0" smtClean="0"/>
              <a:t>vision</a:t>
            </a:r>
          </a:p>
          <a:p>
            <a:endParaRPr lang="en-IN" dirty="0"/>
          </a:p>
          <a:p>
            <a:r>
              <a:rPr lang="en-IN" dirty="0" smtClean="0"/>
              <a:t>Indications for </a:t>
            </a:r>
            <a:r>
              <a:rPr lang="en-IN" dirty="0" err="1"/>
              <a:t>ureteroscopy</a:t>
            </a:r>
            <a:r>
              <a:rPr lang="en-IN" dirty="0"/>
              <a:t> are </a:t>
            </a:r>
            <a:r>
              <a:rPr lang="en-IN" dirty="0" smtClean="0"/>
              <a:t>rare</a:t>
            </a:r>
          </a:p>
          <a:p>
            <a:endParaRPr lang="en-IN" dirty="0"/>
          </a:p>
          <a:p>
            <a:r>
              <a:rPr lang="en-IN" dirty="0" smtClean="0"/>
              <a:t>Renal TB should </a:t>
            </a:r>
            <a:r>
              <a:rPr lang="en-IN" dirty="0"/>
              <a:t>be included </a:t>
            </a:r>
            <a:r>
              <a:rPr lang="en-IN" dirty="0" smtClean="0"/>
              <a:t>in </a:t>
            </a:r>
            <a:r>
              <a:rPr lang="en-IN" dirty="0"/>
              <a:t>differential diagnosis </a:t>
            </a:r>
            <a:r>
              <a:rPr lang="en-IN" dirty="0" smtClean="0"/>
              <a:t>of lateralizing </a:t>
            </a:r>
            <a:r>
              <a:rPr lang="en-IN" dirty="0" err="1"/>
              <a:t>hematuria</a:t>
            </a:r>
            <a:r>
              <a:rPr lang="en-IN" dirty="0"/>
              <a:t>, especially </a:t>
            </a:r>
            <a:r>
              <a:rPr lang="en-IN" dirty="0" smtClean="0"/>
              <a:t>in </a:t>
            </a:r>
            <a:r>
              <a:rPr lang="en-IN" dirty="0"/>
              <a:t>absence </a:t>
            </a:r>
            <a:r>
              <a:rPr lang="en-IN" dirty="0" smtClean="0"/>
              <a:t>of obvious </a:t>
            </a:r>
            <a:r>
              <a:rPr lang="en-IN" dirty="0"/>
              <a:t>cause </a:t>
            </a:r>
            <a:r>
              <a:rPr lang="en-IN" dirty="0" smtClean="0"/>
              <a:t>for </a:t>
            </a:r>
            <a:r>
              <a:rPr lang="en-IN" dirty="0"/>
              <a:t>bleeding. Direct culture </a:t>
            </a:r>
            <a:r>
              <a:rPr lang="en-IN" dirty="0" smtClean="0"/>
              <a:t>of urine </a:t>
            </a:r>
            <a:r>
              <a:rPr lang="en-IN" dirty="0"/>
              <a:t>from </a:t>
            </a:r>
            <a:r>
              <a:rPr lang="en-IN" dirty="0" smtClean="0"/>
              <a:t>renal </a:t>
            </a:r>
            <a:r>
              <a:rPr lang="en-IN" dirty="0"/>
              <a:t>pelvis may have more </a:t>
            </a:r>
            <a:r>
              <a:rPr lang="en-IN" dirty="0" smtClean="0"/>
              <a:t>sensitivity than </a:t>
            </a:r>
            <a:r>
              <a:rPr lang="en-IN" dirty="0"/>
              <a:t>culture of voided urine in this circumstance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Bladder biopsy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Bladder biopsy is contraindicated </a:t>
            </a:r>
            <a:r>
              <a:rPr lang="en-IN" dirty="0" smtClean="0"/>
              <a:t>in </a:t>
            </a:r>
            <a:r>
              <a:rPr lang="en-IN" dirty="0"/>
              <a:t>presence </a:t>
            </a:r>
            <a:r>
              <a:rPr lang="en-IN" dirty="0" smtClean="0"/>
              <a:t>of acute </a:t>
            </a:r>
            <a:r>
              <a:rPr lang="en-IN" dirty="0"/>
              <a:t>tuberculous </a:t>
            </a:r>
            <a:r>
              <a:rPr lang="en-IN" dirty="0" smtClean="0"/>
              <a:t>cystitis</a:t>
            </a:r>
          </a:p>
          <a:p>
            <a:endParaRPr lang="en-IN" dirty="0"/>
          </a:p>
          <a:p>
            <a:r>
              <a:rPr lang="en-IN" dirty="0" smtClean="0"/>
              <a:t>It </a:t>
            </a:r>
            <a:r>
              <a:rPr lang="en-IN" dirty="0"/>
              <a:t>is acceptable only </a:t>
            </a:r>
            <a:r>
              <a:rPr lang="en-IN" dirty="0" smtClean="0"/>
              <a:t>in patients </a:t>
            </a:r>
            <a:r>
              <a:rPr lang="en-IN" dirty="0"/>
              <a:t>with tubercles or with ulcers some </a:t>
            </a:r>
            <a:r>
              <a:rPr lang="en-IN" dirty="0" smtClean="0"/>
              <a:t>distance from </a:t>
            </a:r>
            <a:r>
              <a:rPr lang="en-IN" dirty="0"/>
              <a:t>a normal ureteral orifice, because a diagnosis </a:t>
            </a:r>
            <a:r>
              <a:rPr lang="en-IN" dirty="0" smtClean="0"/>
              <a:t>of carcinoma must </a:t>
            </a:r>
            <a:r>
              <a:rPr lang="en-IN" dirty="0"/>
              <a:t>be excluded if such lesions are seen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nicalimagingscience.org/articles/2014/4/1/images/JClinImagingSci_2014_4_1_26_133259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41759"/>
            <a:ext cx="809767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19" y="3222079"/>
            <a:ext cx="8097677" cy="165618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34-yr-old </a:t>
            </a:r>
            <a:r>
              <a:rPr lang="en-IN" sz="2000" b="1" dirty="0"/>
              <a:t>woman with intermittent right flank pain diagnosed with </a:t>
            </a:r>
            <a:r>
              <a:rPr lang="en-IN" sz="2000" b="1" dirty="0" smtClean="0"/>
              <a:t>GUTB:</a:t>
            </a:r>
            <a:endParaRPr lang="en-IN" sz="2000" b="1" dirty="0"/>
          </a:p>
          <a:p>
            <a:pPr marL="342900" indent="-342900" algn="ctr">
              <a:buAutoNum type="alphaLcParenBoth"/>
            </a:pPr>
            <a:r>
              <a:rPr lang="en-IN" sz="2000" b="1" dirty="0" smtClean="0"/>
              <a:t>CT: Heterogeneous </a:t>
            </a:r>
            <a:r>
              <a:rPr lang="en-IN" sz="2000" b="1" dirty="0"/>
              <a:t>enhancing mass </a:t>
            </a:r>
            <a:r>
              <a:rPr lang="en-IN" sz="2000" b="1" dirty="0" smtClean="0"/>
              <a:t>involving </a:t>
            </a:r>
            <a:r>
              <a:rPr lang="en-IN" sz="2000" b="1" dirty="0"/>
              <a:t>upper &amp;</a:t>
            </a:r>
            <a:r>
              <a:rPr lang="en-IN" sz="2000" b="1" dirty="0" smtClean="0"/>
              <a:t> </a:t>
            </a:r>
            <a:r>
              <a:rPr lang="en-IN" sz="2000" b="1" dirty="0"/>
              <a:t>mid pole </a:t>
            </a:r>
            <a:r>
              <a:rPr lang="en-IN" sz="2000" b="1" dirty="0" smtClean="0"/>
              <a:t>of </a:t>
            </a:r>
            <a:r>
              <a:rPr lang="en-IN" sz="2000" b="1" dirty="0"/>
              <a:t>right kidney with </a:t>
            </a:r>
            <a:r>
              <a:rPr lang="en-IN" sz="2000" b="1" dirty="0" err="1"/>
              <a:t>aortocaval</a:t>
            </a:r>
            <a:r>
              <a:rPr lang="en-IN" sz="2000" b="1" dirty="0"/>
              <a:t> and </a:t>
            </a:r>
            <a:r>
              <a:rPr lang="en-IN" sz="2000" b="1" dirty="0" err="1"/>
              <a:t>paracaval</a:t>
            </a:r>
            <a:r>
              <a:rPr lang="en-IN" sz="2000" b="1" dirty="0"/>
              <a:t> lymphadenopathy(arrow</a:t>
            </a:r>
            <a:r>
              <a:rPr lang="en-IN" sz="2000" b="1" dirty="0" smtClean="0"/>
              <a:t>)</a:t>
            </a:r>
          </a:p>
          <a:p>
            <a:pPr marL="342900" indent="-342900" algn="ctr">
              <a:buAutoNum type="alphaLcParenBoth"/>
            </a:pPr>
            <a:r>
              <a:rPr lang="en-IN" sz="2000" b="1" dirty="0" smtClean="0"/>
              <a:t>Contrast </a:t>
            </a:r>
            <a:r>
              <a:rPr lang="en-IN" sz="2000" b="1" dirty="0"/>
              <a:t>enhanced CT scan </a:t>
            </a:r>
            <a:r>
              <a:rPr lang="en-IN" sz="2000" b="1" dirty="0" smtClean="0"/>
              <a:t>of abdomen: Presence </a:t>
            </a:r>
            <a:r>
              <a:rPr lang="en-IN" sz="2000" b="1" dirty="0"/>
              <a:t>of rim enhancement with central necrosis in lymph nodes (arrow</a:t>
            </a:r>
            <a:r>
              <a:rPr lang="en-IN" sz="2000" b="1" dirty="0" smtClean="0"/>
              <a:t>)</a:t>
            </a:r>
            <a:endParaRPr lang="en-IN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Kumar S, et al. Journal of Clinical Imaging Science. 2014; 4 (2): 1-3.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Abbara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A, et al. Nature Reviews Urology. 2011; 8: 678-688.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19" y="3942159"/>
            <a:ext cx="8097677" cy="8640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Post-mortem specimen: Caseation in </a:t>
            </a:r>
            <a:r>
              <a:rPr lang="en-IN" sz="2000" b="1" dirty="0"/>
              <a:t>renal cortices </a:t>
            </a:r>
            <a:r>
              <a:rPr lang="en-IN" sz="2000" b="1" dirty="0" smtClean="0"/>
              <a:t>of </a:t>
            </a:r>
            <a:r>
              <a:rPr lang="en-IN" sz="2000" b="1" dirty="0"/>
              <a:t>patient affected by tuberculosis</a:t>
            </a:r>
          </a:p>
        </p:txBody>
      </p:sp>
      <p:pic>
        <p:nvPicPr>
          <p:cNvPr id="5122" name="Picture 2" descr="http://www.nature.com/nrurol/journal/v8/n12/images/nrurol.2011.172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99" y="197743"/>
            <a:ext cx="47467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000" dirty="0"/>
              <a:t>II. MGTB:</a:t>
            </a:r>
          </a:p>
          <a:p>
            <a:r>
              <a:rPr lang="en-IN" sz="2000" dirty="0" err="1" smtClean="0"/>
              <a:t>Orchiepididymitis</a:t>
            </a:r>
            <a:r>
              <a:rPr lang="en-IN" sz="2000" dirty="0" smtClean="0"/>
              <a:t> </a:t>
            </a:r>
            <a:r>
              <a:rPr lang="en-IN" sz="2000" dirty="0"/>
              <a:t>(</a:t>
            </a:r>
            <a:r>
              <a:rPr lang="en-IN" sz="2000" dirty="0" err="1"/>
              <a:t>monolateral</a:t>
            </a:r>
            <a:r>
              <a:rPr lang="en-IN" sz="2000" dirty="0"/>
              <a:t> and bilateral</a:t>
            </a:r>
            <a:r>
              <a:rPr lang="en-IN" sz="2000" dirty="0" smtClean="0"/>
              <a:t>)</a:t>
            </a:r>
            <a:endParaRPr lang="en-IN" sz="2000" dirty="0"/>
          </a:p>
          <a:p>
            <a:r>
              <a:rPr lang="en-IN" sz="2000" dirty="0" smtClean="0"/>
              <a:t>Prostate </a:t>
            </a:r>
            <a:r>
              <a:rPr lang="en-IN" sz="2000" dirty="0"/>
              <a:t>TB (infiltrative or cavernous forms</a:t>
            </a:r>
            <a:r>
              <a:rPr lang="en-IN" sz="2000" dirty="0" smtClean="0"/>
              <a:t>)</a:t>
            </a:r>
            <a:endParaRPr lang="en-IN" sz="2000" dirty="0"/>
          </a:p>
          <a:p>
            <a:r>
              <a:rPr lang="en-IN" sz="2000" dirty="0" smtClean="0"/>
              <a:t>TB </a:t>
            </a:r>
            <a:r>
              <a:rPr lang="en-IN" sz="2000" dirty="0"/>
              <a:t>of seminal </a:t>
            </a:r>
            <a:r>
              <a:rPr lang="en-IN" sz="2000" dirty="0" smtClean="0"/>
              <a:t>vesicles</a:t>
            </a:r>
            <a:endParaRPr lang="en-IN" sz="2000" dirty="0"/>
          </a:p>
          <a:p>
            <a:r>
              <a:rPr lang="en-IN" sz="2000" dirty="0" smtClean="0"/>
              <a:t>TB </a:t>
            </a:r>
            <a:r>
              <a:rPr lang="en-IN" sz="2000" dirty="0"/>
              <a:t>of </a:t>
            </a:r>
            <a:r>
              <a:rPr lang="en-IN" sz="2000" dirty="0" smtClean="0"/>
              <a:t>penis</a:t>
            </a:r>
          </a:p>
          <a:p>
            <a:endParaRPr lang="en-IN" sz="2000" dirty="0"/>
          </a:p>
          <a:p>
            <a:r>
              <a:rPr lang="en-IN" sz="2000" dirty="0"/>
              <a:t>Complications of </a:t>
            </a:r>
            <a:r>
              <a:rPr lang="en-IN" sz="2000" dirty="0" smtClean="0"/>
              <a:t>MGTB:</a:t>
            </a:r>
          </a:p>
          <a:p>
            <a:pPr lvl="1"/>
            <a:r>
              <a:rPr lang="en-IN" sz="1800" dirty="0"/>
              <a:t>S</a:t>
            </a:r>
            <a:r>
              <a:rPr lang="en-IN" sz="1800" dirty="0" smtClean="0"/>
              <a:t>trictures</a:t>
            </a:r>
            <a:r>
              <a:rPr lang="en-IN" sz="1800" dirty="0"/>
              <a:t>, </a:t>
            </a:r>
            <a:r>
              <a:rPr lang="en-IN" sz="1800" dirty="0" smtClean="0"/>
              <a:t>fistula, infertility</a:t>
            </a:r>
            <a:r>
              <a:rPr lang="en-IN" sz="1800" dirty="0"/>
              <a:t>, sexual </a:t>
            </a:r>
            <a:r>
              <a:rPr lang="en-IN" sz="1800" dirty="0" smtClean="0"/>
              <a:t>dysfunction</a:t>
            </a:r>
            <a:endParaRPr lang="en-IN" sz="16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>
                <a:solidFill>
                  <a:schemeClr val="tx2">
                    <a:lumMod val="50000"/>
                  </a:schemeClr>
                </a:solidFill>
              </a:rPr>
              <a:t>Kulchavenya</a:t>
            </a:r>
            <a:r>
              <a:rPr lang="en-IN" sz="1400" b="1" i="1" dirty="0">
                <a:solidFill>
                  <a:schemeClr val="tx2">
                    <a:lumMod val="50000"/>
                  </a:schemeClr>
                </a:solidFill>
              </a:rPr>
              <a:t> E. </a:t>
            </a:r>
            <a:r>
              <a:rPr lang="en-IN" sz="1400" b="1" i="1" dirty="0" err="1">
                <a:solidFill>
                  <a:schemeClr val="tx2">
                    <a:lumMod val="50000"/>
                  </a:schemeClr>
                </a:solidFill>
              </a:rPr>
              <a:t>Ther</a:t>
            </a:r>
            <a:r>
              <a:rPr lang="en-IN" sz="1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i="1" dirty="0" err="1">
                <a:solidFill>
                  <a:schemeClr val="tx2">
                    <a:lumMod val="50000"/>
                  </a:schemeClr>
                </a:solidFill>
              </a:rPr>
              <a:t>Adv</a:t>
            </a:r>
            <a:r>
              <a:rPr lang="en-IN" sz="1400" b="1" i="1" dirty="0">
                <a:solidFill>
                  <a:schemeClr val="tx2">
                    <a:lumMod val="50000"/>
                  </a:schemeClr>
                </a:solidFill>
              </a:rPr>
              <a:t> Urol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. 2013; 5(3): 143-151.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10311"/>
            <a:ext cx="8460432" cy="269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Kumar S, et al. Journal of Clinical Imaging Science. 2014; 4 (2): 1-3.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clinicalimagingscience.org/articles/2014/4/1/images/JClinImagingSci_2014_4_1_26_133259_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5734"/>
            <a:ext cx="5328592" cy="373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19" y="3942159"/>
            <a:ext cx="8097677" cy="122413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34-yr-old </a:t>
            </a:r>
            <a:r>
              <a:rPr lang="en-IN" sz="2000" b="1" dirty="0"/>
              <a:t>woman with intermittent right flank pain diagnosed with </a:t>
            </a:r>
            <a:r>
              <a:rPr lang="en-IN" sz="2000" b="1" dirty="0" smtClean="0"/>
              <a:t>GUTB:</a:t>
            </a:r>
          </a:p>
          <a:p>
            <a:pPr algn="ctr"/>
            <a:r>
              <a:rPr lang="en-IN" sz="2000" b="1" dirty="0"/>
              <a:t>Section removed during right side </a:t>
            </a:r>
            <a:r>
              <a:rPr lang="en-IN" sz="2000" b="1" dirty="0" smtClean="0"/>
              <a:t>nephrectomy shows </a:t>
            </a:r>
            <a:r>
              <a:rPr lang="en-IN" sz="2000" b="1" dirty="0"/>
              <a:t>normal looking kidney (thin arrow </a:t>
            </a:r>
            <a:r>
              <a:rPr lang="en-IN" sz="2000" b="1" dirty="0" smtClean="0"/>
              <a:t>&amp; renal </a:t>
            </a:r>
            <a:r>
              <a:rPr lang="en-IN" sz="2000" b="1" dirty="0"/>
              <a:t>mass with pus around </a:t>
            </a:r>
            <a:r>
              <a:rPr lang="en-IN" sz="2000" b="1" dirty="0" smtClean="0"/>
              <a:t>it (thick </a:t>
            </a:r>
            <a:r>
              <a:rPr lang="en-IN" sz="2000" b="1" dirty="0"/>
              <a:t>arrow</a:t>
            </a:r>
            <a:r>
              <a:rPr lang="en-IN" sz="2000" b="1" dirty="0" smtClean="0"/>
              <a:t>)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1733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Kumar S, et al. Journal of Clinical Imaging Science. 2014; 4 (2): 1-3.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19" y="3330091"/>
            <a:ext cx="8097677" cy="147616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34-yr-old </a:t>
            </a:r>
            <a:r>
              <a:rPr lang="en-IN" sz="2000" b="1" dirty="0"/>
              <a:t>woman with intermittent right flank pain diagnosed with </a:t>
            </a:r>
            <a:r>
              <a:rPr lang="en-IN" sz="2000" b="1" dirty="0" smtClean="0"/>
              <a:t>GUTB:</a:t>
            </a:r>
          </a:p>
          <a:p>
            <a:pPr algn="ctr"/>
            <a:r>
              <a:rPr lang="en-IN" sz="2000" b="1" dirty="0"/>
              <a:t>Histopathology slides (a) stained with </a:t>
            </a:r>
            <a:r>
              <a:rPr lang="en-IN" sz="2000" b="1" dirty="0" err="1"/>
              <a:t>hematoxylin</a:t>
            </a:r>
            <a:r>
              <a:rPr lang="en-IN" sz="2000" b="1" dirty="0"/>
              <a:t> and eosin (×100) shows presence of multiple granulomas (thick arrow) and (b) stained with </a:t>
            </a:r>
            <a:r>
              <a:rPr lang="en-IN" sz="2000" b="1" dirty="0" err="1"/>
              <a:t>Ziehl-Neelsen</a:t>
            </a:r>
            <a:r>
              <a:rPr lang="en-IN" sz="2000" b="1" dirty="0"/>
              <a:t> stain (×100) shows presence of acid-fast bacilli (thin arrow</a:t>
            </a:r>
            <a:r>
              <a:rPr lang="en-IN" sz="2000" b="1" dirty="0" smtClean="0"/>
              <a:t>)</a:t>
            </a:r>
            <a:endParaRPr lang="en-IN" sz="2000" b="1" dirty="0"/>
          </a:p>
        </p:txBody>
      </p:sp>
      <p:pic>
        <p:nvPicPr>
          <p:cNvPr id="4098" name="Picture 2" descr="Figure 3: 34-year-old woman with intermittent right flank pain diagnosed with genitourinary tuberculosis. Histopathology slides (a) stained with hematoxylin and eosin (×100) shows presence of multiple granulomas (thick arrow) and (b) stained with Ziehl-Neelsen stain (×100) shows presence of acid-fast bacilli (thin arrow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25735"/>
            <a:ext cx="811054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735"/>
            <a:ext cx="6896100" cy="504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8560" y="1925935"/>
            <a:ext cx="7632848" cy="216024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i="1" dirty="0"/>
              <a:t>Modern short-course anti-tuberculous drug </a:t>
            </a:r>
            <a:r>
              <a:rPr lang="en-IN" sz="3200" b="1" i="1" dirty="0" smtClean="0"/>
              <a:t>regimens are </a:t>
            </a:r>
            <a:r>
              <a:rPr lang="en-IN" sz="3200" b="1" i="1" dirty="0"/>
              <a:t>effective in all forms of tuberculosis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3648" y="1421879"/>
            <a:ext cx="5832648" cy="47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i="1" dirty="0">
                <a:solidFill>
                  <a:srgbClr val="002060"/>
                </a:solidFill>
              </a:rPr>
              <a:t>Medical treatment</a:t>
            </a:r>
          </a:p>
        </p:txBody>
      </p:sp>
    </p:spTree>
    <p:extLst>
      <p:ext uri="{BB962C8B-B14F-4D97-AF65-F5344CB8AC3E}">
        <p14:creationId xmlns:p14="http://schemas.microsoft.com/office/powerpoint/2010/main" val="39186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Drug treatments for </a:t>
            </a:r>
            <a:r>
              <a:rPr lang="en-IN" dirty="0" smtClean="0"/>
              <a:t>TB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First-line* (oral administration</a:t>
            </a:r>
            <a:r>
              <a:rPr lang="en-IN" dirty="0" smtClean="0"/>
              <a:t>):</a:t>
            </a:r>
            <a:endParaRPr lang="en-IN" dirty="0"/>
          </a:p>
          <a:p>
            <a:r>
              <a:rPr lang="en-IN" dirty="0"/>
              <a:t>Rifampicin</a:t>
            </a:r>
          </a:p>
          <a:p>
            <a:r>
              <a:rPr lang="en-IN" dirty="0"/>
              <a:t>Isoniazid</a:t>
            </a:r>
          </a:p>
          <a:p>
            <a:r>
              <a:rPr lang="en-IN" dirty="0"/>
              <a:t>Pyrazinamide</a:t>
            </a:r>
          </a:p>
          <a:p>
            <a:r>
              <a:rPr lang="en-IN" dirty="0" smtClean="0"/>
              <a:t>Ethambutol</a:t>
            </a:r>
          </a:p>
          <a:p>
            <a:endParaRPr lang="en-IN" dirty="0"/>
          </a:p>
          <a:p>
            <a:r>
              <a:rPr lang="en-IN" dirty="0" smtClean="0"/>
              <a:t>Second-line:</a:t>
            </a:r>
            <a:endParaRPr lang="en-IN" dirty="0"/>
          </a:p>
          <a:p>
            <a:r>
              <a:rPr lang="en-IN" dirty="0"/>
              <a:t>Aminoglycosides (intravenous administration)</a:t>
            </a:r>
          </a:p>
          <a:p>
            <a:r>
              <a:rPr lang="en-IN" dirty="0" smtClean="0"/>
              <a:t>Kanamycin</a:t>
            </a:r>
            <a:endParaRPr lang="en-IN" dirty="0"/>
          </a:p>
          <a:p>
            <a:r>
              <a:rPr lang="en-IN" dirty="0" smtClean="0"/>
              <a:t>Amikacin</a:t>
            </a:r>
            <a:endParaRPr lang="en-IN" dirty="0"/>
          </a:p>
          <a:p>
            <a:r>
              <a:rPr lang="en-IN" dirty="0" smtClean="0"/>
              <a:t>Streptomycin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Abbara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A, et al. Nat Rev Urol. 2011; 8: 678-688.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1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Drug treatments for </a:t>
            </a:r>
            <a:r>
              <a:rPr lang="en-IN" dirty="0" smtClean="0"/>
              <a:t>TB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Second-line</a:t>
            </a:r>
          </a:p>
          <a:p>
            <a:r>
              <a:rPr lang="en-IN" dirty="0" smtClean="0"/>
              <a:t>Fluoroquinolones</a:t>
            </a:r>
            <a:endParaRPr lang="en-IN" dirty="0"/>
          </a:p>
          <a:p>
            <a:r>
              <a:rPr lang="en-IN" dirty="0" err="1" smtClean="0"/>
              <a:t>Moxifloxacin</a:t>
            </a:r>
            <a:endParaRPr lang="en-IN" dirty="0"/>
          </a:p>
          <a:p>
            <a:r>
              <a:rPr lang="en-IN" dirty="0" smtClean="0"/>
              <a:t>Levofloxacin</a:t>
            </a:r>
            <a:endParaRPr lang="en-IN" dirty="0"/>
          </a:p>
          <a:p>
            <a:r>
              <a:rPr lang="en-IN" dirty="0" err="1" smtClean="0"/>
              <a:t>Ofloxacin</a:t>
            </a:r>
            <a:endParaRPr lang="en-IN" dirty="0"/>
          </a:p>
          <a:p>
            <a:r>
              <a:rPr lang="en-IN" dirty="0" smtClean="0"/>
              <a:t>Ciprofloxacin</a:t>
            </a:r>
            <a:endParaRPr lang="en-IN" dirty="0"/>
          </a:p>
          <a:p>
            <a:endParaRPr lang="en-IN" dirty="0" smtClean="0"/>
          </a:p>
          <a:p>
            <a:r>
              <a:rPr lang="en-IN" dirty="0" err="1" smtClean="0"/>
              <a:t>Thioamides</a:t>
            </a:r>
            <a:r>
              <a:rPr lang="en-IN" dirty="0" smtClean="0"/>
              <a:t> </a:t>
            </a:r>
            <a:r>
              <a:rPr lang="en-IN" dirty="0"/>
              <a:t>(oral administration)</a:t>
            </a:r>
          </a:p>
          <a:p>
            <a:r>
              <a:rPr lang="en-IN" dirty="0" err="1" smtClean="0"/>
              <a:t>Ethionamide</a:t>
            </a:r>
            <a:endParaRPr lang="en-IN" dirty="0"/>
          </a:p>
          <a:p>
            <a:r>
              <a:rPr lang="en-IN" dirty="0" err="1" smtClean="0"/>
              <a:t>Protionamide</a:t>
            </a:r>
            <a:endParaRPr lang="en-IN" dirty="0"/>
          </a:p>
          <a:p>
            <a:endParaRPr lang="en-IN" dirty="0" smtClean="0"/>
          </a:p>
          <a:p>
            <a:r>
              <a:rPr lang="en-IN" dirty="0" err="1" smtClean="0"/>
              <a:t>Cyscloserine</a:t>
            </a:r>
            <a:endParaRPr lang="en-IN" dirty="0"/>
          </a:p>
          <a:p>
            <a:r>
              <a:rPr lang="en-IN" dirty="0"/>
              <a:t>p-</a:t>
            </a:r>
            <a:r>
              <a:rPr lang="en-IN" dirty="0" err="1"/>
              <a:t>aminosalicylic</a:t>
            </a:r>
            <a:r>
              <a:rPr lang="en-IN" dirty="0"/>
              <a:t> acid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Abbara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A, et al. Nat Rev Urol. 2011; 8: 678-688.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5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Drug treatments for </a:t>
            </a:r>
            <a:r>
              <a:rPr lang="en-IN" dirty="0" smtClean="0"/>
              <a:t>TB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Third-line‡</a:t>
            </a:r>
          </a:p>
          <a:p>
            <a:r>
              <a:rPr lang="en-IN" dirty="0"/>
              <a:t>Linezolid</a:t>
            </a:r>
          </a:p>
          <a:p>
            <a:r>
              <a:rPr lang="en-IN" dirty="0" err="1"/>
              <a:t>Thioacetazone</a:t>
            </a:r>
            <a:endParaRPr lang="en-IN" dirty="0"/>
          </a:p>
          <a:p>
            <a:r>
              <a:rPr lang="en-IN" dirty="0"/>
              <a:t>Clarithromycin</a:t>
            </a:r>
          </a:p>
          <a:p>
            <a:r>
              <a:rPr lang="en-IN" dirty="0" err="1"/>
              <a:t>Imipenem</a:t>
            </a:r>
            <a:endParaRPr lang="en-IN" dirty="0"/>
          </a:p>
          <a:p>
            <a:endParaRPr lang="en-IN" dirty="0" smtClean="0"/>
          </a:p>
          <a:p>
            <a:r>
              <a:rPr lang="en-IN" dirty="0" smtClean="0"/>
              <a:t>Other</a:t>
            </a:r>
            <a:endParaRPr lang="en-IN" dirty="0"/>
          </a:p>
          <a:p>
            <a:r>
              <a:rPr lang="en-IN" dirty="0"/>
              <a:t>TMC207# (also called </a:t>
            </a:r>
            <a:r>
              <a:rPr lang="en-IN" dirty="0" smtClean="0"/>
              <a:t>R207910: </a:t>
            </a:r>
            <a:r>
              <a:rPr lang="en-IN" dirty="0" err="1" smtClean="0"/>
              <a:t>diarylquinoline</a:t>
            </a:r>
            <a:r>
              <a:rPr lang="en-IN" dirty="0"/>
              <a:t>, which is in late-stage clinical </a:t>
            </a:r>
            <a:r>
              <a:rPr lang="en-IN" dirty="0" smtClean="0"/>
              <a:t>trials)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Abbara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A, et al. Nat Rev Urol. 2011; 8: 678-688.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611"/>
            <a:ext cx="7219950" cy="52197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9054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61839"/>
            <a:ext cx="7972991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Duration </a:t>
            </a:r>
            <a:r>
              <a:rPr lang="en-IN" dirty="0"/>
              <a:t>of medical therapy has been reduced to </a:t>
            </a:r>
            <a:r>
              <a:rPr lang="en-IN" dirty="0" smtClean="0"/>
              <a:t>6 months </a:t>
            </a:r>
            <a:r>
              <a:rPr lang="en-IN" dirty="0"/>
              <a:t>in uncomplicated </a:t>
            </a:r>
            <a:r>
              <a:rPr lang="en-IN" dirty="0" smtClean="0"/>
              <a:t>cases</a:t>
            </a:r>
          </a:p>
          <a:p>
            <a:endParaRPr lang="en-IN" dirty="0"/>
          </a:p>
          <a:p>
            <a:r>
              <a:rPr lang="en-IN" dirty="0" smtClean="0"/>
              <a:t>Only </a:t>
            </a:r>
            <a:r>
              <a:rPr lang="en-IN" dirty="0"/>
              <a:t>in </a:t>
            </a:r>
            <a:r>
              <a:rPr lang="en-IN" dirty="0" smtClean="0"/>
              <a:t>complicated cases </a:t>
            </a:r>
            <a:r>
              <a:rPr lang="en-IN" dirty="0"/>
              <a:t>(recurrences of </a:t>
            </a:r>
            <a:r>
              <a:rPr lang="en-IN" dirty="0" smtClean="0"/>
              <a:t>TB, immunosuppression &amp; HIV/Aids</a:t>
            </a:r>
            <a:r>
              <a:rPr lang="en-IN" dirty="0"/>
              <a:t>) a 9 to 12 month therapy is </a:t>
            </a:r>
            <a:r>
              <a:rPr lang="en-IN" dirty="0" smtClean="0"/>
              <a:t>necessary (Grade </a:t>
            </a:r>
            <a:r>
              <a:rPr lang="en-IN" dirty="0"/>
              <a:t>B</a:t>
            </a:r>
            <a:r>
              <a:rPr lang="en-IN" dirty="0" smtClean="0"/>
              <a:t>)</a:t>
            </a:r>
          </a:p>
          <a:p>
            <a:endParaRPr lang="en-IN" dirty="0"/>
          </a:p>
          <a:p>
            <a:r>
              <a:rPr lang="en-IN" dirty="0"/>
              <a:t>Early ureteral stenting or percutaneous </a:t>
            </a:r>
            <a:r>
              <a:rPr lang="en-IN" dirty="0" smtClean="0"/>
              <a:t>nephrostomy (PCN</a:t>
            </a:r>
            <a:r>
              <a:rPr lang="en-IN" dirty="0"/>
              <a:t>) in patients with tuberculous ureteral </a:t>
            </a:r>
            <a:r>
              <a:rPr lang="en-IN" dirty="0" smtClean="0"/>
              <a:t>strictures may increase opportunity </a:t>
            </a:r>
            <a:r>
              <a:rPr lang="en-IN" dirty="0"/>
              <a:t>for later </a:t>
            </a:r>
            <a:r>
              <a:rPr lang="en-IN" dirty="0" smtClean="0"/>
              <a:t>reconstructive surgery &amp; decrease </a:t>
            </a:r>
            <a:r>
              <a:rPr lang="en-IN" dirty="0"/>
              <a:t>likelihood of renal loss (</a:t>
            </a:r>
            <a:r>
              <a:rPr lang="en-IN" dirty="0" smtClean="0"/>
              <a:t>Level 2a)</a:t>
            </a:r>
          </a:p>
          <a:p>
            <a:endParaRPr lang="en-IN" dirty="0"/>
          </a:p>
          <a:p>
            <a:r>
              <a:rPr lang="en-IN" dirty="0" smtClean="0"/>
              <a:t>In </a:t>
            </a:r>
            <a:r>
              <a:rPr lang="en-IN" dirty="0"/>
              <a:t>all other situations, patients should have at </a:t>
            </a:r>
            <a:r>
              <a:rPr lang="en-IN" dirty="0" smtClean="0"/>
              <a:t>least 4 </a:t>
            </a:r>
            <a:r>
              <a:rPr lang="en-IN" dirty="0"/>
              <a:t>weeks of extensive chemotherapy before </a:t>
            </a:r>
            <a:r>
              <a:rPr lang="en-IN" dirty="0" smtClean="0"/>
              <a:t>surgery (Level </a:t>
            </a:r>
            <a:r>
              <a:rPr lang="en-IN" dirty="0"/>
              <a:t>4</a:t>
            </a:r>
            <a:r>
              <a:rPr lang="en-IN" dirty="0" smtClean="0"/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Prevalence </a:t>
            </a:r>
            <a:r>
              <a:rPr lang="en-IN" dirty="0"/>
              <a:t>of TB, EPTB &amp;</a:t>
            </a:r>
            <a:r>
              <a:rPr lang="en-IN" dirty="0" smtClean="0"/>
              <a:t> </a:t>
            </a:r>
            <a:r>
              <a:rPr lang="en-IN" dirty="0"/>
              <a:t>GUTB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9871"/>
            <a:ext cx="770485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Abbara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A, et al. Nat Rev Urol. 2011; 8: 678-688.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4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Double J ureteral catheters may be used in all </a:t>
            </a:r>
            <a:r>
              <a:rPr lang="en-IN" dirty="0" smtClean="0"/>
              <a:t>types of </a:t>
            </a:r>
            <a:r>
              <a:rPr lang="en-IN" dirty="0"/>
              <a:t>ureteral strictures for several purposes like </a:t>
            </a:r>
            <a:r>
              <a:rPr lang="en-IN" dirty="0" smtClean="0"/>
              <a:t>stenting after </a:t>
            </a:r>
            <a:r>
              <a:rPr lang="en-IN" dirty="0"/>
              <a:t>dilatation, maintaining adequate drainage </a:t>
            </a:r>
            <a:r>
              <a:rPr lang="en-IN" dirty="0" smtClean="0"/>
              <a:t>during </a:t>
            </a:r>
            <a:r>
              <a:rPr lang="en-IN" dirty="0"/>
              <a:t>healing process of either medical therapy or </a:t>
            </a:r>
            <a:r>
              <a:rPr lang="en-IN" dirty="0" smtClean="0"/>
              <a:t>surgery &amp; to assess </a:t>
            </a:r>
            <a:r>
              <a:rPr lang="en-IN" dirty="0"/>
              <a:t>efficacy of therapy (Grade B</a:t>
            </a:r>
            <a:r>
              <a:rPr lang="en-IN" dirty="0" smtClean="0"/>
              <a:t>)</a:t>
            </a:r>
          </a:p>
          <a:p>
            <a:endParaRPr lang="en-IN" dirty="0"/>
          </a:p>
          <a:p>
            <a:r>
              <a:rPr lang="en-IN" dirty="0"/>
              <a:t>Despite sterile urine after chemotherapy, 50% </a:t>
            </a:r>
            <a:r>
              <a:rPr lang="en-IN" dirty="0" smtClean="0"/>
              <a:t>of histologic </a:t>
            </a:r>
            <a:r>
              <a:rPr lang="en-IN" dirty="0"/>
              <a:t>preparations of nephrectomy tissues </a:t>
            </a:r>
            <a:r>
              <a:rPr lang="en-IN" dirty="0" smtClean="0"/>
              <a:t>show active </a:t>
            </a:r>
            <a:r>
              <a:rPr lang="en-IN" dirty="0"/>
              <a:t>TB (Level 3</a:t>
            </a:r>
            <a:r>
              <a:rPr lang="en-IN" dirty="0" smtClean="0"/>
              <a:t>)</a:t>
            </a:r>
          </a:p>
          <a:p>
            <a:endParaRPr lang="en-IN" dirty="0"/>
          </a:p>
          <a:p>
            <a:r>
              <a:rPr lang="en-IN" dirty="0"/>
              <a:t>Nephrectomy may be recommended in </a:t>
            </a:r>
            <a:r>
              <a:rPr lang="en-IN" dirty="0" smtClean="0"/>
              <a:t>those patients </a:t>
            </a:r>
            <a:r>
              <a:rPr lang="en-IN" dirty="0"/>
              <a:t>in whom hypertension is a complication </a:t>
            </a:r>
            <a:r>
              <a:rPr lang="en-IN" dirty="0" smtClean="0"/>
              <a:t>of tuberculous </a:t>
            </a:r>
            <a:r>
              <a:rPr lang="en-IN" dirty="0"/>
              <a:t>nephropathy (Grade B)</a:t>
            </a: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A high proportion (50–75%) of men with </a:t>
            </a:r>
            <a:r>
              <a:rPr lang="en-IN" dirty="0" smtClean="0"/>
              <a:t>genital TB </a:t>
            </a:r>
            <a:r>
              <a:rPr lang="en-IN" dirty="0"/>
              <a:t>have radiologic abnormalities in </a:t>
            </a:r>
            <a:r>
              <a:rPr lang="en-IN" dirty="0" smtClean="0"/>
              <a:t>urinary tract </a:t>
            </a:r>
            <a:r>
              <a:rPr lang="en-IN" dirty="0"/>
              <a:t>(Level 4). </a:t>
            </a:r>
            <a:r>
              <a:rPr lang="en-IN" dirty="0" smtClean="0"/>
              <a:t>Urinary </a:t>
            </a:r>
            <a:r>
              <a:rPr lang="en-IN" dirty="0"/>
              <a:t>tract of all such </a:t>
            </a:r>
            <a:r>
              <a:rPr lang="en-IN" dirty="0" smtClean="0"/>
              <a:t>patients with </a:t>
            </a:r>
            <a:r>
              <a:rPr lang="en-IN" dirty="0"/>
              <a:t>primary location of tuberculous infection on </a:t>
            </a:r>
            <a:r>
              <a:rPr lang="en-IN" dirty="0" smtClean="0"/>
              <a:t>epididymis </a:t>
            </a:r>
            <a:r>
              <a:rPr lang="en-IN" dirty="0"/>
              <a:t>should be investigated (Grade B</a:t>
            </a:r>
            <a:r>
              <a:rPr lang="en-IN" dirty="0" smtClean="0"/>
              <a:t>)</a:t>
            </a:r>
          </a:p>
          <a:p>
            <a:endParaRPr lang="en-IN" dirty="0"/>
          </a:p>
          <a:p>
            <a:r>
              <a:rPr lang="en-IN" dirty="0"/>
              <a:t>Early exploration is suggested if a rapid response </a:t>
            </a:r>
            <a:r>
              <a:rPr lang="en-IN" dirty="0" smtClean="0"/>
              <a:t>to </a:t>
            </a:r>
            <a:r>
              <a:rPr lang="en-IN" dirty="0" err="1" smtClean="0"/>
              <a:t>antituberculous</a:t>
            </a:r>
            <a:r>
              <a:rPr lang="en-IN" dirty="0" smtClean="0"/>
              <a:t> </a:t>
            </a:r>
            <a:r>
              <a:rPr lang="en-IN" dirty="0"/>
              <a:t>chemotherapy does not occur in </a:t>
            </a:r>
            <a:r>
              <a:rPr lang="en-IN" dirty="0" smtClean="0"/>
              <a:t>cases of </a:t>
            </a:r>
            <a:r>
              <a:rPr lang="en-IN" dirty="0"/>
              <a:t>suspected tuberculous epididymitis &amp;</a:t>
            </a:r>
            <a:r>
              <a:rPr lang="en-IN" dirty="0" smtClean="0"/>
              <a:t> </a:t>
            </a:r>
            <a:r>
              <a:rPr lang="en-IN" dirty="0" err="1" smtClean="0"/>
              <a:t>orchitis</a:t>
            </a:r>
            <a:r>
              <a:rPr lang="en-IN" dirty="0" smtClean="0"/>
              <a:t> (Grade </a:t>
            </a:r>
            <a:r>
              <a:rPr lang="en-IN" dirty="0"/>
              <a:t>3</a:t>
            </a:r>
            <a:r>
              <a:rPr lang="en-IN" dirty="0" smtClean="0"/>
              <a:t>)</a:t>
            </a:r>
          </a:p>
          <a:p>
            <a:endParaRPr lang="en-IN" dirty="0"/>
          </a:p>
          <a:p>
            <a:r>
              <a:rPr lang="en-IN" dirty="0"/>
              <a:t>Previous tuberculous epididymitis in patients </a:t>
            </a:r>
            <a:r>
              <a:rPr lang="en-IN" dirty="0" smtClean="0"/>
              <a:t>with obstructive </a:t>
            </a:r>
            <a:r>
              <a:rPr lang="en-IN" dirty="0"/>
              <a:t>azoospermia does not seem to affect </a:t>
            </a:r>
            <a:r>
              <a:rPr lang="en-IN" dirty="0" smtClean="0"/>
              <a:t>outcome </a:t>
            </a:r>
            <a:r>
              <a:rPr lang="en-IN" dirty="0"/>
              <a:t>of sperm retrieval &amp;</a:t>
            </a:r>
            <a:r>
              <a:rPr lang="en-IN" dirty="0" smtClean="0"/>
              <a:t> ICSI</a:t>
            </a:r>
          </a:p>
          <a:p>
            <a:endParaRPr lang="en-IN" dirty="0"/>
          </a:p>
          <a:p>
            <a:r>
              <a:rPr lang="en-IN" dirty="0" smtClean="0"/>
              <a:t>Outcome of sperm </a:t>
            </a:r>
            <a:r>
              <a:rPr lang="en-IN" dirty="0"/>
              <a:t>retrieval followed by </a:t>
            </a:r>
            <a:r>
              <a:rPr lang="en-IN" dirty="0" err="1"/>
              <a:t>intracytoplasmatic</a:t>
            </a:r>
            <a:r>
              <a:rPr lang="en-IN" dirty="0"/>
              <a:t> </a:t>
            </a:r>
            <a:r>
              <a:rPr lang="en-IN" dirty="0" smtClean="0"/>
              <a:t>sperm injection </a:t>
            </a:r>
            <a:r>
              <a:rPr lang="en-IN" dirty="0"/>
              <a:t>is not affected (Level 3</a:t>
            </a:r>
            <a:r>
              <a:rPr lang="en-IN" dirty="0" smtClean="0"/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Diagnosis </a:t>
            </a:r>
            <a:r>
              <a:rPr lang="en-IN" dirty="0"/>
              <a:t>of tuberculous prostatitis may </a:t>
            </a:r>
            <a:r>
              <a:rPr lang="en-IN" dirty="0" smtClean="0"/>
              <a:t>depend on </a:t>
            </a:r>
            <a:r>
              <a:rPr lang="en-IN" dirty="0"/>
              <a:t>an incidental finding that is made after </a:t>
            </a:r>
            <a:r>
              <a:rPr lang="en-IN" dirty="0" smtClean="0"/>
              <a:t>transurethral resection </a:t>
            </a:r>
            <a:r>
              <a:rPr lang="en-IN" dirty="0"/>
              <a:t>of the prostate when the pathologist </a:t>
            </a:r>
            <a:r>
              <a:rPr lang="en-IN" dirty="0" smtClean="0"/>
              <a:t>reports foci </a:t>
            </a:r>
            <a:r>
              <a:rPr lang="en-IN" dirty="0"/>
              <a:t>of TB (Level 3</a:t>
            </a:r>
            <a:r>
              <a:rPr lang="en-IN" dirty="0" smtClean="0"/>
              <a:t>)</a:t>
            </a:r>
          </a:p>
          <a:p>
            <a:endParaRPr lang="en-IN" dirty="0"/>
          </a:p>
          <a:p>
            <a:r>
              <a:rPr lang="en-IN" dirty="0" smtClean="0"/>
              <a:t>These </a:t>
            </a:r>
            <a:r>
              <a:rPr lang="en-IN" dirty="0"/>
              <a:t>patients should be </a:t>
            </a:r>
            <a:r>
              <a:rPr lang="en-IN" dirty="0" smtClean="0"/>
              <a:t>given </a:t>
            </a:r>
            <a:r>
              <a:rPr lang="en-IN" dirty="0" err="1" smtClean="0"/>
              <a:t>antituberculous</a:t>
            </a:r>
            <a:r>
              <a:rPr lang="en-IN" dirty="0" smtClean="0"/>
              <a:t> </a:t>
            </a:r>
            <a:r>
              <a:rPr lang="en-IN" dirty="0"/>
              <a:t>chemotherapy (Grade C</a:t>
            </a:r>
            <a:r>
              <a:rPr lang="en-IN" dirty="0" smtClean="0"/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Cek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M, et al. EAU Guidelines for the Management of Genitourinary Tuberculosis. </a:t>
            </a:r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Eur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Urol. 2005; 48: 353-362.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GUTB remains a cause of morbidity, particularly in developing countries, where </a:t>
            </a:r>
            <a:r>
              <a:rPr lang="en-IN" dirty="0" smtClean="0"/>
              <a:t>incidence </a:t>
            </a:r>
            <a:r>
              <a:rPr lang="en-IN" dirty="0"/>
              <a:t>of TB is very </a:t>
            </a:r>
            <a:r>
              <a:rPr lang="en-IN" dirty="0" smtClean="0"/>
              <a:t>high</a:t>
            </a:r>
          </a:p>
          <a:p>
            <a:endParaRPr lang="en-IN" dirty="0"/>
          </a:p>
          <a:p>
            <a:r>
              <a:rPr lang="en-IN" dirty="0" smtClean="0"/>
              <a:t>Sequelae: Structural </a:t>
            </a:r>
            <a:r>
              <a:rPr lang="en-IN" dirty="0"/>
              <a:t>damage, particularly renal </a:t>
            </a:r>
            <a:r>
              <a:rPr lang="en-IN" dirty="0" smtClean="0"/>
              <a:t>failure &amp; infertility</a:t>
            </a:r>
            <a:r>
              <a:rPr lang="en-IN" dirty="0"/>
              <a:t>, especially in </a:t>
            </a:r>
            <a:r>
              <a:rPr lang="en-IN" dirty="0" smtClean="0"/>
              <a:t>women</a:t>
            </a:r>
          </a:p>
          <a:p>
            <a:endParaRPr lang="en-IN" dirty="0"/>
          </a:p>
          <a:p>
            <a:r>
              <a:rPr lang="en-IN" dirty="0" smtClean="0"/>
              <a:t>Sequelae </a:t>
            </a:r>
            <a:r>
              <a:rPr lang="en-IN" dirty="0"/>
              <a:t>result in prolonged morbidity &amp;</a:t>
            </a:r>
            <a:r>
              <a:rPr lang="en-IN" dirty="0" smtClean="0"/>
              <a:t> </a:t>
            </a:r>
            <a:r>
              <a:rPr lang="en-IN" dirty="0"/>
              <a:t>socioeconomic </a:t>
            </a:r>
            <a:r>
              <a:rPr lang="en-IN" dirty="0" smtClean="0"/>
              <a:t>consequences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Abbara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A, et al. Nat Rev Urol. 2011; 8: 678-688.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Owing to </a:t>
            </a:r>
            <a:r>
              <a:rPr lang="en-IN" dirty="0" smtClean="0"/>
              <a:t>late </a:t>
            </a:r>
            <a:r>
              <a:rPr lang="en-IN" dirty="0"/>
              <a:t>onset </a:t>
            </a:r>
            <a:r>
              <a:rPr lang="en-IN" dirty="0" smtClean="0"/>
              <a:t>&amp; nonspecific </a:t>
            </a:r>
            <a:r>
              <a:rPr lang="en-IN" dirty="0"/>
              <a:t>nature of GUTB symptoms, diagnosis is often delayed, which can result in further </a:t>
            </a:r>
            <a:r>
              <a:rPr lang="en-IN" dirty="0" smtClean="0"/>
              <a:t>morbidity</a:t>
            </a:r>
          </a:p>
          <a:p>
            <a:endParaRPr lang="en-IN" dirty="0"/>
          </a:p>
          <a:p>
            <a:r>
              <a:rPr lang="en-IN" dirty="0" smtClean="0"/>
              <a:t>As </a:t>
            </a:r>
            <a:r>
              <a:rPr lang="en-IN" dirty="0"/>
              <a:t>a result, </a:t>
            </a:r>
            <a:r>
              <a:rPr lang="en-IN" dirty="0" smtClean="0"/>
              <a:t>high </a:t>
            </a:r>
            <a:r>
              <a:rPr lang="en-IN" dirty="0"/>
              <a:t>degree of suspicion must be exercised during </a:t>
            </a:r>
            <a:r>
              <a:rPr lang="en-IN" dirty="0" smtClean="0"/>
              <a:t>investigation</a:t>
            </a:r>
          </a:p>
          <a:p>
            <a:endParaRPr lang="en-IN" dirty="0"/>
          </a:p>
          <a:p>
            <a:r>
              <a:rPr lang="en-IN" dirty="0" smtClean="0"/>
              <a:t>A </a:t>
            </a:r>
            <a:r>
              <a:rPr lang="en-IN" dirty="0"/>
              <a:t>microbiological diagnosis should be sought, but culture yield can be </a:t>
            </a:r>
            <a:r>
              <a:rPr lang="en-IN" dirty="0" smtClean="0"/>
              <a:t>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Abbara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A, et al. Nat Rev Urol. 2011; 8: 678-688.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0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Nucleic </a:t>
            </a:r>
            <a:r>
              <a:rPr lang="en-IN" dirty="0"/>
              <a:t>acid amplification tests show promise in achieving </a:t>
            </a:r>
            <a:r>
              <a:rPr lang="en-IN" dirty="0" smtClean="0"/>
              <a:t>fast </a:t>
            </a:r>
            <a:r>
              <a:rPr lang="en-IN" dirty="0"/>
              <a:t>diagnosis </a:t>
            </a:r>
            <a:r>
              <a:rPr lang="en-IN" dirty="0" smtClean="0"/>
              <a:t>&amp; high </a:t>
            </a:r>
            <a:r>
              <a:rPr lang="en-IN" dirty="0"/>
              <a:t>sensitivity from </a:t>
            </a:r>
            <a:r>
              <a:rPr lang="en-IN" dirty="0" err="1"/>
              <a:t>extrapulmonary</a:t>
            </a:r>
            <a:r>
              <a:rPr lang="en-IN" dirty="0"/>
              <a:t> sites, but further evaluation is </a:t>
            </a:r>
            <a:r>
              <a:rPr lang="en-IN" dirty="0" smtClean="0"/>
              <a:t>required</a:t>
            </a:r>
          </a:p>
          <a:p>
            <a:endParaRPr lang="en-IN" dirty="0"/>
          </a:p>
          <a:p>
            <a:r>
              <a:rPr lang="en-IN" dirty="0"/>
              <a:t>As more patients with TB develop drug resistance </a:t>
            </a:r>
            <a:r>
              <a:rPr lang="en-IN" dirty="0" smtClean="0"/>
              <a:t>&amp; number </a:t>
            </a:r>
            <a:r>
              <a:rPr lang="en-IN" dirty="0"/>
              <a:t>of HIV–TB co-infected patients increases, </a:t>
            </a:r>
            <a:r>
              <a:rPr lang="en-IN" dirty="0" smtClean="0"/>
              <a:t>need </a:t>
            </a:r>
            <a:r>
              <a:rPr lang="en-IN" dirty="0"/>
              <a:t>for novel drugs with adequate penetration of </a:t>
            </a:r>
            <a:r>
              <a:rPr lang="en-IN" dirty="0" smtClean="0"/>
              <a:t>genitourinary </a:t>
            </a:r>
            <a:r>
              <a:rPr lang="en-IN" dirty="0"/>
              <a:t>tract becomes </a:t>
            </a:r>
            <a:r>
              <a:rPr lang="en-IN" dirty="0" smtClean="0"/>
              <a:t>urgent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Abbara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A, et al. Nat Rev Urol. 2011; 8: 678-688.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4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Abbara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A, et al. Nat Rev Urol. 2011; 8: 678-688.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23528" y="1853927"/>
            <a:ext cx="7920880" cy="237626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i="1" dirty="0">
                <a:solidFill>
                  <a:schemeClr val="bg1"/>
                </a:solidFill>
              </a:rPr>
              <a:t>New techniques with high sensitivities </a:t>
            </a:r>
            <a:r>
              <a:rPr lang="en-IN" sz="2800" b="1" i="1" dirty="0" smtClean="0">
                <a:solidFill>
                  <a:schemeClr val="bg1"/>
                </a:solidFill>
              </a:rPr>
              <a:t>&amp; specificities </a:t>
            </a:r>
            <a:r>
              <a:rPr lang="en-IN" sz="2800" b="1" i="1" dirty="0">
                <a:solidFill>
                  <a:schemeClr val="bg1"/>
                </a:solidFill>
              </a:rPr>
              <a:t>should be identified to </a:t>
            </a:r>
            <a:r>
              <a:rPr lang="en-IN" sz="2800" b="1" i="1" dirty="0" smtClean="0">
                <a:solidFill>
                  <a:schemeClr val="bg1"/>
                </a:solidFill>
              </a:rPr>
              <a:t>predict patterns </a:t>
            </a:r>
            <a:r>
              <a:rPr lang="en-IN" sz="2800" b="1" i="1" dirty="0">
                <a:solidFill>
                  <a:schemeClr val="bg1"/>
                </a:solidFill>
              </a:rPr>
              <a:t>for drug resistance; these </a:t>
            </a:r>
            <a:r>
              <a:rPr lang="en-IN" sz="2800" b="1" i="1" dirty="0" smtClean="0">
                <a:solidFill>
                  <a:schemeClr val="bg1"/>
                </a:solidFill>
              </a:rPr>
              <a:t>techniques will </a:t>
            </a:r>
            <a:r>
              <a:rPr lang="en-IN" sz="2800" b="1" i="1" dirty="0">
                <a:solidFill>
                  <a:schemeClr val="bg1"/>
                </a:solidFill>
              </a:rPr>
              <a:t>also enable faster diagnosis </a:t>
            </a:r>
            <a:r>
              <a:rPr lang="en-IN" sz="2800" b="1" i="1" dirty="0" smtClean="0">
                <a:solidFill>
                  <a:schemeClr val="bg1"/>
                </a:solidFill>
              </a:rPr>
              <a:t>&amp; improve prognosis</a:t>
            </a:r>
            <a:endParaRPr lang="en-IN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2328366"/>
            <a:ext cx="385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5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Symptoms </a:t>
            </a:r>
            <a:r>
              <a:rPr lang="en-IN" dirty="0"/>
              <a:t>of GUTB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Abbara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A, et al. Nat Rev Urol. 2011; 8: 678-688.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681"/>
            <a:ext cx="7992888" cy="416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2539070"/>
            <a:ext cx="7992888" cy="4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2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Affected </a:t>
            </a:r>
            <a:r>
              <a:rPr lang="en-IN" dirty="0"/>
              <a:t>organs </a:t>
            </a:r>
            <a:r>
              <a:rPr lang="en-IN" dirty="0" smtClean="0"/>
              <a:t>&amp; symptoms: Women </a:t>
            </a:r>
            <a:r>
              <a:rPr lang="en-IN" dirty="0"/>
              <a:t>with GUTB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err="1" smtClean="0">
                <a:solidFill>
                  <a:schemeClr val="tx2">
                    <a:lumMod val="50000"/>
                  </a:schemeClr>
                </a:solidFill>
              </a:rPr>
              <a:t>Abbara</a:t>
            </a:r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 A, et al. Nat Rev Urol. 2011; 8: 678-688.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5352" y="1181471"/>
            <a:ext cx="764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0" y="1349871"/>
            <a:ext cx="803866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3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irley.dsouza\Desktop\IndianJRadiolImaging_2013_23_1_46_113615_u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2166" r="52828" b="65622"/>
          <a:stretch/>
        </p:blipFill>
        <p:spPr bwMode="auto">
          <a:xfrm>
            <a:off x="513477" y="462642"/>
            <a:ext cx="7658923" cy="49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238303"/>
            <a:ext cx="8460432" cy="341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Merchant S, et al. Indian Journal of Radiology and Imaging. 2013; 23 (1): 46-63.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626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i="1" dirty="0"/>
              <a:t>Diagrammatic representation: Varied effects of tuberculosis of urinary </a:t>
            </a:r>
            <a:r>
              <a:rPr lang="en-IN" b="1" i="1" dirty="0" smtClean="0"/>
              <a:t>tract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14813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30" t="2405" r="29811" b="74599"/>
          <a:stretch/>
        </p:blipFill>
        <p:spPr bwMode="auto">
          <a:xfrm>
            <a:off x="179512" y="865631"/>
            <a:ext cx="2520280" cy="29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3" t="2870" r="3094" b="73072"/>
          <a:stretch/>
        </p:blipFill>
        <p:spPr bwMode="auto">
          <a:xfrm>
            <a:off x="2859482" y="619709"/>
            <a:ext cx="2728351" cy="325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37" t="29047" r="27645" b="46455"/>
          <a:stretch/>
        </p:blipFill>
        <p:spPr bwMode="auto">
          <a:xfrm>
            <a:off x="5577922" y="685658"/>
            <a:ext cx="2868038" cy="318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373179"/>
            <a:ext cx="8460432" cy="20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i="1" dirty="0" smtClean="0">
                <a:solidFill>
                  <a:schemeClr val="tx2">
                    <a:lumMod val="50000"/>
                  </a:schemeClr>
                </a:solidFill>
              </a:rPr>
              <a:t>Merchant S, et al. Indian Journal of Radiology and Imaging. 2013; 23 (1): 46-63.</a:t>
            </a:r>
            <a:endParaRPr lang="en-IN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626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i="1" dirty="0"/>
              <a:t>Diagrammatic representation: Varied effects of tuberculosis of urinary </a:t>
            </a:r>
            <a:r>
              <a:rPr lang="en-IN" b="1" i="1" dirty="0" smtClean="0"/>
              <a:t>tract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32765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451</TotalTime>
  <Words>3697</Words>
  <Application>Microsoft Office PowerPoint</Application>
  <PresentationFormat>Custom</PresentationFormat>
  <Paragraphs>323</Paragraphs>
  <Slides>57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Adjacency</vt:lpstr>
      <vt:lpstr>Genitourinary TB</vt:lpstr>
      <vt:lpstr>Genitourinary TB</vt:lpstr>
      <vt:lpstr>Classification</vt:lpstr>
      <vt:lpstr>Classification</vt:lpstr>
      <vt:lpstr>Prevalence of TB, EPTB &amp; GUTB</vt:lpstr>
      <vt:lpstr>Symptoms of GUTB</vt:lpstr>
      <vt:lpstr>Affected organs &amp; symptoms: Women with GUTB</vt:lpstr>
      <vt:lpstr>PowerPoint Presentation</vt:lpstr>
      <vt:lpstr>PowerPoint Presentation</vt:lpstr>
      <vt:lpstr>PowerPoint Presentation</vt:lpstr>
      <vt:lpstr>PowerPoint Presentation</vt:lpstr>
      <vt:lpstr>GUTB: Diagnosis</vt:lpstr>
      <vt:lpstr>GUTB: Diagnosis</vt:lpstr>
      <vt:lpstr>GUTB: Diagnosis</vt:lpstr>
      <vt:lpstr>Microbiologic Diagnosis</vt:lpstr>
      <vt:lpstr>Diagnosis</vt:lpstr>
      <vt:lpstr>PowerPoint Presentation</vt:lpstr>
      <vt:lpstr>Diagnosis</vt:lpstr>
      <vt:lpstr>Diagnosis</vt:lpstr>
      <vt:lpstr>GUTB in Children</vt:lpstr>
      <vt:lpstr>Diagnosis</vt:lpstr>
      <vt:lpstr>Diagnosis</vt:lpstr>
      <vt:lpstr>Diagnosis</vt:lpstr>
      <vt:lpstr>Tuberculin test</vt:lpstr>
      <vt:lpstr>Tuberculin test</vt:lpstr>
      <vt:lpstr>Urine examination</vt:lpstr>
      <vt:lpstr>PowerPoint Presentation</vt:lpstr>
      <vt:lpstr>PowerPoint Presentation</vt:lpstr>
      <vt:lpstr>PowerPoint Presentation</vt:lpstr>
      <vt:lpstr>Intravenous Urography</vt:lpstr>
      <vt:lpstr>PowerPoint Presentation</vt:lpstr>
      <vt:lpstr>Intravenous Urography</vt:lpstr>
      <vt:lpstr>Intravenous Urography</vt:lpstr>
      <vt:lpstr>Retrograde pyelography</vt:lpstr>
      <vt:lpstr>Ultrasonography &amp; CT</vt:lpstr>
      <vt:lpstr>Cystoscopy &amp; ureteroscopy</vt:lpstr>
      <vt:lpstr>Bladder biopsy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 treatments for TB</vt:lpstr>
      <vt:lpstr>Drug treatments for TB</vt:lpstr>
      <vt:lpstr>Drug treatments for TB</vt:lpstr>
      <vt:lpstr>PowerPoint Presentation</vt:lpstr>
      <vt:lpstr>PowerPoint Presentation</vt:lpstr>
      <vt:lpstr>Treatment </vt:lpstr>
      <vt:lpstr>Treatment </vt:lpstr>
      <vt:lpstr>Treatment </vt:lpstr>
      <vt:lpstr>Treatment </vt:lpstr>
      <vt:lpstr>Summary</vt:lpstr>
      <vt:lpstr>Summary</vt:lpstr>
      <vt:lpstr>Summary</vt:lpstr>
      <vt:lpstr>Summary</vt:lpstr>
      <vt:lpstr>PowerPoint Presentation</vt:lpstr>
    </vt:vector>
  </TitlesOfParts>
  <Company>SUN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Genitourinary TB</dc:title>
  <dc:creator>Shirley D’Souza</dc:creator>
  <cp:lastModifiedBy>Shirley D’Souza</cp:lastModifiedBy>
  <cp:revision>101</cp:revision>
  <dcterms:created xsi:type="dcterms:W3CDTF">2015-11-24T12:10:13Z</dcterms:created>
  <dcterms:modified xsi:type="dcterms:W3CDTF">2015-11-27T08:39:40Z</dcterms:modified>
</cp:coreProperties>
</file>