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64" r:id="rId4"/>
    <p:sldId id="265" r:id="rId5"/>
    <p:sldId id="342" r:id="rId6"/>
    <p:sldId id="269" r:id="rId7"/>
    <p:sldId id="273" r:id="rId8"/>
    <p:sldId id="274" r:id="rId9"/>
    <p:sldId id="275" r:id="rId10"/>
    <p:sldId id="331" r:id="rId11"/>
    <p:sldId id="328" r:id="rId12"/>
    <p:sldId id="329" r:id="rId13"/>
    <p:sldId id="330" r:id="rId14"/>
    <p:sldId id="293" r:id="rId15"/>
    <p:sldId id="288" r:id="rId16"/>
    <p:sldId id="291" r:id="rId17"/>
    <p:sldId id="307" r:id="rId18"/>
    <p:sldId id="296" r:id="rId19"/>
    <p:sldId id="308" r:id="rId20"/>
    <p:sldId id="327" r:id="rId21"/>
    <p:sldId id="297" r:id="rId22"/>
    <p:sldId id="338" r:id="rId23"/>
    <p:sldId id="340" r:id="rId24"/>
    <p:sldId id="339" r:id="rId25"/>
    <p:sldId id="298" r:id="rId26"/>
    <p:sldId id="301" r:id="rId27"/>
    <p:sldId id="303" r:id="rId28"/>
    <p:sldId id="313" r:id="rId29"/>
    <p:sldId id="368" r:id="rId30"/>
    <p:sldId id="369" r:id="rId31"/>
    <p:sldId id="323" r:id="rId32"/>
    <p:sldId id="343" r:id="rId33"/>
    <p:sldId id="344" r:id="rId34"/>
    <p:sldId id="357" r:id="rId35"/>
    <p:sldId id="358" r:id="rId36"/>
    <p:sldId id="360" r:id="rId37"/>
    <p:sldId id="361" r:id="rId38"/>
    <p:sldId id="359" r:id="rId39"/>
    <p:sldId id="362" r:id="rId40"/>
    <p:sldId id="354" r:id="rId41"/>
    <p:sldId id="355" r:id="rId42"/>
    <p:sldId id="356" r:id="rId43"/>
    <p:sldId id="345" r:id="rId44"/>
    <p:sldId id="350" r:id="rId45"/>
    <p:sldId id="351" r:id="rId46"/>
    <p:sldId id="352" r:id="rId47"/>
    <p:sldId id="366" r:id="rId48"/>
    <p:sldId id="367" r:id="rId49"/>
    <p:sldId id="353" r:id="rId50"/>
    <p:sldId id="346" r:id="rId51"/>
    <p:sldId id="347" r:id="rId52"/>
    <p:sldId id="363" r:id="rId53"/>
    <p:sldId id="364" r:id="rId54"/>
    <p:sldId id="348" r:id="rId55"/>
    <p:sldId id="349" r:id="rId56"/>
    <p:sldId id="365" r:id="rId57"/>
    <p:sldId id="324" r:id="rId58"/>
    <p:sldId id="325" r:id="rId59"/>
    <p:sldId id="326" r:id="rId60"/>
    <p:sldId id="319" r:id="rId61"/>
    <p:sldId id="317" r:id="rId62"/>
    <p:sldId id="318" r:id="rId63"/>
    <p:sldId id="321" r:id="rId64"/>
    <p:sldId id="322" r:id="rId65"/>
    <p:sldId id="260" r:id="rId66"/>
  </p:sldIdLst>
  <p:sldSz cx="9144000" cy="59404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90"/>
      </p:cViewPr>
      <p:guideLst>
        <p:guide orient="horz" pos="1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FB3E-68B6-440E-A85F-69EE431C4C82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73C1-2B2D-4C65-B323-2E72385A86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94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AE6844-FA71-40A0-86C6-FFE2F706D434}" type="slidenum">
              <a:rPr lang="en-GB"/>
              <a:pPr/>
              <a:t>3</a:t>
            </a:fld>
            <a:endParaRPr lang="en-GB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C584D3D2-A829-4BC1-89DA-2FCF37EA7B9C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3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90C24E-6790-4AE8-ADB8-9D6CB86AD19C}" type="slidenum">
              <a:rPr lang="en-GB"/>
              <a:pPr/>
              <a:t>4</a:t>
            </a:fld>
            <a:endParaRPr lang="en-GB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219590B0-31B6-489B-97FE-A6ED5FD7CCC2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4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67CE3-60EA-4413-BF1F-D3138B938096}" type="slidenum">
              <a:rPr lang="en-GB"/>
              <a:pPr/>
              <a:t>6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3AB8AC2C-F332-4044-884B-1267A676E1EF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6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74640E-5896-4564-B73B-D826BA89BF7A}" type="slidenum">
              <a:rPr lang="en-GB"/>
              <a:pPr/>
              <a:t>7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631BD03D-3056-42FC-B7BA-DC69E88BBE77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7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AB8813-2B66-4C96-951B-6E94A63D31B7}" type="slidenum">
              <a:rPr lang="en-GB"/>
              <a:pPr/>
              <a:t>8</a:t>
            </a:fld>
            <a:endParaRPr lang="en-GB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07E0E9A5-D827-43B1-9880-5676074CE25E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8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B413E-9526-4135-9E13-E91F03324573}" type="slidenum">
              <a:rPr lang="en-GB"/>
              <a:pPr/>
              <a:t>9</a:t>
            </a:fld>
            <a:endParaRPr lang="en-GB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6C95A57D-F3EC-46E2-8F4D-D7B412D8C3BB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9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444832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06848"/>
            <a:ext cx="8077200" cy="144946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84113"/>
            <a:ext cx="8077200" cy="1298973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442182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9404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37894"/>
            <a:ext cx="1905000" cy="506861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4019"/>
            <a:ext cx="6019800" cy="50686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5524179"/>
            <a:ext cx="3836404" cy="316273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50"/>
            <a:ext cx="8229600" cy="46536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2543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254312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02968"/>
            <a:ext cx="8013192" cy="1417781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84113"/>
            <a:ext cx="8022336" cy="594043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590"/>
            <a:ext cx="4038600" cy="4005167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6590"/>
            <a:ext cx="4038600" cy="40051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669"/>
            <a:ext cx="4040188" cy="61964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1777"/>
            <a:ext cx="404018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71669"/>
            <a:ext cx="4041775" cy="61964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1777"/>
            <a:ext cx="4041775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32009"/>
            <a:ext cx="2523744" cy="847501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509909"/>
            <a:ext cx="5920641" cy="3948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498548"/>
            <a:ext cx="2468880" cy="3960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2593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25937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34649"/>
            <a:ext cx="2525150" cy="847501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286146"/>
            <a:ext cx="6247397" cy="4654279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496987"/>
            <a:ext cx="2468880" cy="3960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013833"/>
            <a:ext cx="2523744" cy="174252"/>
          </a:xfrm>
        </p:spPr>
        <p:txBody>
          <a:bodyPr/>
          <a:lstStyle/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9404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013833"/>
            <a:ext cx="5193792" cy="17425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013833"/>
            <a:ext cx="733864" cy="174252"/>
          </a:xfrm>
        </p:spPr>
        <p:txBody>
          <a:bodyPr/>
          <a:lstStyle/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-2918" y="704961"/>
            <a:ext cx="9144000" cy="3960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9143999" cy="7247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009"/>
            <a:ext cx="8229600" cy="48894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4258"/>
            <a:ext cx="8229600" cy="457013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10401"/>
            <a:ext cx="2133600" cy="237617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A48C87-3A26-46D5-A0C9-CC1BAF4C13CB}" type="datetimeFigureOut">
              <a:rPr lang="en-IN" smtClean="0"/>
              <a:pPr/>
              <a:t>8/29/2015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5610401"/>
            <a:ext cx="5507719" cy="237617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5610401"/>
            <a:ext cx="733864" cy="237617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50C5FB-5087-4450-96D1-A1D308001D0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bg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4800" dirty="0" smtClean="0"/>
              <a:t>Benign Prostatic Hyperplasia Management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1600" dirty="0" smtClean="0"/>
              <a:t>29</a:t>
            </a:r>
            <a:r>
              <a:rPr lang="en-IN" sz="1600" baseline="30000" dirty="0" smtClean="0"/>
              <a:t>th</a:t>
            </a:r>
            <a:r>
              <a:rPr lang="en-IN" sz="1600" dirty="0" smtClean="0"/>
              <a:t> August 2015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38306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297" y="249819"/>
            <a:ext cx="6444152" cy="52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466156"/>
            <a:ext cx="28803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Pathophysiology &amp; medical therapy of LUTS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Hennenberg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M, et al. Indian J Urol. 2014; 30(2): 181-8.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4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Management of BPH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987824" y="809972"/>
            <a:ext cx="2736304" cy="457200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4355976" y="1267172"/>
            <a:ext cx="0" cy="478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64192" y="1770424"/>
            <a:ext cx="2736304" cy="457200"/>
          </a:xfrm>
          <a:prstGeom prst="rect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Physical Examination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483768" y="1999024"/>
            <a:ext cx="4804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5700496" y="1999024"/>
            <a:ext cx="383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1560" y="809972"/>
            <a:ext cx="1872208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American Urological Association (AUA) symptom assessment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1547664" y="2466156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71600" y="2790192"/>
            <a:ext cx="1296144" cy="6840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Moderate to severe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83568" y="246615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>
            <a:off x="1619672" y="34742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8432" y="3834308"/>
            <a:ext cx="1823408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 don’t interfere with daily life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834308"/>
            <a:ext cx="936104" cy="684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Mild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36096" y="47704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9572" y="4374368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3528" y="5130452"/>
            <a:ext cx="2736304" cy="331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Watchful waiting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20" idx="3"/>
          </p:cNvCxnSpPr>
          <p:nvPr/>
        </p:nvCxnSpPr>
        <p:spPr>
          <a:xfrm>
            <a:off x="2267744" y="313223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19872" y="2849624"/>
            <a:ext cx="2664296" cy="624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Symptoms interfere with daily life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4752020" y="34742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19872" y="3690292"/>
            <a:ext cx="2664296" cy="193867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Pharmacological treatment: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α-adrenergic blocker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 </a:t>
            </a: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-reductase inhibitor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Novel therapies</a:t>
            </a:r>
          </a:p>
          <a:p>
            <a:pPr algn="ctr"/>
            <a:r>
              <a:rPr lang="en-IN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Phytotherapy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1248" y="917984"/>
            <a:ext cx="2637216" cy="216024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BPH with obstructing symptoms causing: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Kidney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Bladder stone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Haematuria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Urinary retention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>
            <a:off x="7429856" y="3078224"/>
            <a:ext cx="0" cy="954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07696" y="4029246"/>
            <a:ext cx="2052736" cy="7411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Surgical treatment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jp-online.com/articles/2011/43/1/images/Indian%20J%20Pharmacol_2011_43_1_6_75657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455"/>
          <a:stretch/>
        </p:blipFill>
        <p:spPr bwMode="auto">
          <a:xfrm>
            <a:off x="3275856" y="0"/>
            <a:ext cx="5868144" cy="59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818084"/>
            <a:ext cx="252028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Milestones in understanding &amp; treatment of BPH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jp-online.com/articles/2011/43/1/images/Indian%20J%20Pharmacol_2011_43_1_6_75657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61"/>
          <a:stretch/>
        </p:blipFill>
        <p:spPr bwMode="auto">
          <a:xfrm>
            <a:off x="1212029" y="161900"/>
            <a:ext cx="7859321" cy="5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61900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9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Milestones in understanding &amp; treatment of BPH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Medical Management of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Pharmacologic options:</a:t>
            </a:r>
          </a:p>
          <a:p>
            <a:pPr lvl="1"/>
            <a:r>
              <a:rPr lang="en-IN" sz="1800" dirty="0" smtClean="0"/>
              <a:t>α-adrenergic-receptor </a:t>
            </a:r>
            <a:r>
              <a:rPr lang="en-IN" sz="1800" dirty="0"/>
              <a:t>blocker</a:t>
            </a:r>
            <a:r>
              <a:rPr lang="en-IN" sz="1800" dirty="0" smtClean="0"/>
              <a:t>, </a:t>
            </a:r>
            <a:r>
              <a:rPr lang="en-IN" sz="1800" dirty="0"/>
              <a:t>5α-reductase inhibitor (if there is </a:t>
            </a:r>
            <a:r>
              <a:rPr lang="en-IN" sz="1800" dirty="0" smtClean="0"/>
              <a:t>evidence of </a:t>
            </a:r>
            <a:r>
              <a:rPr lang="en-IN" sz="1800" dirty="0"/>
              <a:t>prostatic enlargement or </a:t>
            </a:r>
            <a:r>
              <a:rPr lang="en-IN" sz="1800" dirty="0" smtClean="0"/>
              <a:t>PSA </a:t>
            </a:r>
            <a:r>
              <a:rPr lang="en-IN" sz="1800" dirty="0"/>
              <a:t>level &gt;1.5 ng per </a:t>
            </a:r>
            <a:r>
              <a:rPr lang="en-IN" sz="1800" dirty="0" err="1"/>
              <a:t>milliliter</a:t>
            </a:r>
            <a:r>
              <a:rPr lang="en-IN" sz="1800" dirty="0"/>
              <a:t>), </a:t>
            </a:r>
            <a:r>
              <a:rPr lang="en-IN" sz="1800" dirty="0" smtClean="0"/>
              <a:t> </a:t>
            </a:r>
            <a:r>
              <a:rPr lang="en-IN" sz="1800" dirty="0"/>
              <a:t>phosphodiesterase-5 </a:t>
            </a:r>
            <a:r>
              <a:rPr lang="en-IN" sz="1800" dirty="0" smtClean="0"/>
              <a:t>inhibitor, or </a:t>
            </a:r>
            <a:r>
              <a:rPr lang="en-IN" sz="1800" dirty="0" err="1"/>
              <a:t>antimuscarinic</a:t>
            </a:r>
            <a:r>
              <a:rPr lang="en-IN" sz="1800" dirty="0"/>
              <a:t> </a:t>
            </a:r>
            <a:r>
              <a:rPr lang="en-IN" sz="1800" dirty="0" smtClean="0"/>
              <a:t>therapy</a:t>
            </a:r>
          </a:p>
          <a:p>
            <a:endParaRPr lang="en-IN" sz="2000" dirty="0"/>
          </a:p>
          <a:p>
            <a:r>
              <a:rPr lang="en-IN" sz="2000" dirty="0" smtClean="0"/>
              <a:t>Combination </a:t>
            </a:r>
            <a:r>
              <a:rPr lang="en-IN" sz="2000" dirty="0"/>
              <a:t>therapy with </a:t>
            </a:r>
            <a:r>
              <a:rPr lang="el-GR" sz="2000" dirty="0" smtClean="0"/>
              <a:t>α</a:t>
            </a:r>
            <a:r>
              <a:rPr lang="en-IN" sz="2000" dirty="0" smtClean="0"/>
              <a:t>-blocker &amp; 5α-reductase </a:t>
            </a:r>
            <a:r>
              <a:rPr lang="en-IN" sz="2000" dirty="0"/>
              <a:t>inhibitor is more effective than </a:t>
            </a:r>
            <a:r>
              <a:rPr lang="en-IN" sz="2000" dirty="0" smtClean="0"/>
              <a:t>monotherapy with </a:t>
            </a:r>
            <a:r>
              <a:rPr lang="en-IN" sz="2000" dirty="0"/>
              <a:t>either agent but has more side </a:t>
            </a:r>
            <a:r>
              <a:rPr lang="en-IN" sz="2000" dirty="0" smtClean="0"/>
              <a:t>effects</a:t>
            </a:r>
          </a:p>
          <a:p>
            <a:endParaRPr lang="en-IN" sz="2000" dirty="0"/>
          </a:p>
          <a:p>
            <a:r>
              <a:rPr lang="en-IN" sz="2000" dirty="0" smtClean="0"/>
              <a:t>Addition </a:t>
            </a:r>
            <a:r>
              <a:rPr lang="en-IN" sz="2000" dirty="0"/>
              <a:t>of </a:t>
            </a:r>
            <a:r>
              <a:rPr lang="en-IN" sz="2000" dirty="0" err="1"/>
              <a:t>antimuscarinic</a:t>
            </a:r>
            <a:r>
              <a:rPr lang="en-IN" sz="2000" dirty="0"/>
              <a:t> therapy may be useful in men with clinically significant storage </a:t>
            </a:r>
            <a:r>
              <a:rPr lang="en-IN" sz="2000" dirty="0" smtClean="0"/>
              <a:t>symptoms not </a:t>
            </a:r>
            <a:r>
              <a:rPr lang="en-IN" sz="2000" dirty="0"/>
              <a:t>controlled </a:t>
            </a:r>
            <a:r>
              <a:rPr lang="en-IN" sz="2000" dirty="0" smtClean="0"/>
              <a:t>with </a:t>
            </a:r>
            <a:r>
              <a:rPr lang="en-IN" sz="2000" dirty="0"/>
              <a:t>use of </a:t>
            </a:r>
            <a:r>
              <a:rPr lang="el-GR" sz="2000" dirty="0" smtClean="0"/>
              <a:t>α</a:t>
            </a:r>
            <a:r>
              <a:rPr lang="en-IN" sz="2000" dirty="0" smtClean="0"/>
              <a:t>-blocker alone</a:t>
            </a:r>
            <a:endParaRPr lang="en-IN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Med. 2012; 367: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37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Behavioural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Behavioural </a:t>
            </a:r>
            <a:r>
              <a:rPr lang="en-IN" sz="2000" dirty="0"/>
              <a:t>modifications may be helpful for all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/>
              <a:t>Patients may also benefit from voiding in sitting position (rather than standing)</a:t>
            </a:r>
          </a:p>
          <a:p>
            <a:endParaRPr lang="en-IN" sz="2000" dirty="0"/>
          </a:p>
          <a:p>
            <a:r>
              <a:rPr lang="en-IN" sz="2000" dirty="0" smtClean="0"/>
              <a:t>Avoid </a:t>
            </a:r>
            <a:r>
              <a:rPr lang="en-IN" sz="2000" dirty="0"/>
              <a:t>medications that can exacerbate symptoms or induce urinary </a:t>
            </a:r>
            <a:r>
              <a:rPr lang="en-IN" sz="2000" dirty="0" smtClean="0"/>
              <a:t>retention: diuretics</a:t>
            </a:r>
            <a:r>
              <a:rPr lang="en-IN" sz="2000" dirty="0"/>
              <a:t>, sedating antihistamines &amp; adrenergic agents such as decongestants</a:t>
            </a:r>
          </a:p>
          <a:p>
            <a:endParaRPr lang="en-IN" sz="2000" dirty="0"/>
          </a:p>
          <a:p>
            <a:r>
              <a:rPr lang="en-IN" sz="2000" dirty="0" smtClean="0"/>
              <a:t>Behavioural </a:t>
            </a:r>
            <a:r>
              <a:rPr lang="en-IN" sz="2000" dirty="0"/>
              <a:t>modifications include</a:t>
            </a:r>
            <a:r>
              <a:rPr lang="en-IN" sz="2000" dirty="0" smtClean="0"/>
              <a:t>:</a:t>
            </a:r>
          </a:p>
          <a:p>
            <a:pPr lvl="1"/>
            <a:r>
              <a:rPr lang="en-IN" sz="1800" dirty="0" smtClean="0"/>
              <a:t>Avoiding fluids prior to bedtime or before going out</a:t>
            </a:r>
          </a:p>
          <a:p>
            <a:pPr lvl="1"/>
            <a:r>
              <a:rPr lang="en-IN" sz="1800" dirty="0" smtClean="0"/>
              <a:t>Reducing consumption of mild diuretics such as caffeine &amp; alcohol</a:t>
            </a:r>
          </a:p>
          <a:p>
            <a:pPr lvl="1"/>
            <a:r>
              <a:rPr lang="en-IN" sz="1800" dirty="0" smtClean="0"/>
              <a:t>Double voiding to empty bladder more completely</a:t>
            </a:r>
            <a:endParaRPr lang="en-IN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Cunningham GR,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UpToDate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2015.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7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6377"/>
            <a:ext cx="89644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215"/>
          <a:stretch/>
        </p:blipFill>
        <p:spPr bwMode="auto">
          <a:xfrm>
            <a:off x="3960128" y="809972"/>
            <a:ext cx="1259240" cy="8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Nutrition and BPH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Espinosa G.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Urol. 2013; 23: 38–41.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233352"/>
            <a:ext cx="849694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Calibri" panose="020F0502020204030204" pitchFamily="34" charset="0"/>
              </a:rPr>
              <a:t>Nutritional practices may provide for </a:t>
            </a:r>
            <a:r>
              <a:rPr lang="en-IN" sz="2400" b="1" dirty="0" smtClean="0">
                <a:latin typeface="Calibri" panose="020F0502020204030204" pitchFamily="34" charset="0"/>
              </a:rPr>
              <a:t>prevention &amp; </a:t>
            </a:r>
            <a:r>
              <a:rPr lang="en-IN" sz="2400" b="1" dirty="0">
                <a:latin typeface="Calibri" panose="020F0502020204030204" pitchFamily="34" charset="0"/>
              </a:rPr>
              <a:t>treatment of BPH and LUTS</a:t>
            </a:r>
          </a:p>
        </p:txBody>
      </p:sp>
    </p:spTree>
    <p:extLst>
      <p:ext uri="{BB962C8B-B14F-4D97-AF65-F5344CB8AC3E}">
        <p14:creationId xmlns:p14="http://schemas.microsoft.com/office/powerpoint/2010/main" xmlns="" val="4390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ilyexcelsior.com/wp-content/uploads/2014/06/Mechanisms-of-Action-and-Targets-for-Intervention-in-Benign-Prostatic-Hyperplasia-and-Lower-Urinary-Tract-Symptoms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" t="2113" r="1518" b="3071"/>
          <a:stretch/>
        </p:blipFill>
        <p:spPr bwMode="auto">
          <a:xfrm>
            <a:off x="865631" y="809971"/>
            <a:ext cx="7506667" cy="47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Different Pharmacological Agents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Sarma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AV, et al.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Engl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J Med.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2012; 367(3): 248-57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12160" y="1386036"/>
            <a:ext cx="223224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5508104" y="2682180"/>
            <a:ext cx="27363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5508104" y="4194348"/>
            <a:ext cx="223224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971600" y="4753944"/>
            <a:ext cx="230425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05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Blockers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260475"/>
            <a:ext cx="8892480" cy="3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Blockers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Most commonly used </a:t>
            </a:r>
            <a:r>
              <a:rPr lang="en-IN" sz="2000" dirty="0"/>
              <a:t>pharmacotherapy for </a:t>
            </a:r>
            <a:r>
              <a:rPr lang="en-IN" sz="2000" dirty="0" smtClean="0"/>
              <a:t>BPH/LUTS</a:t>
            </a:r>
          </a:p>
          <a:p>
            <a:endParaRPr lang="en-IN" sz="2000" dirty="0"/>
          </a:p>
          <a:p>
            <a:r>
              <a:rPr lang="en-IN" sz="2000" dirty="0" smtClean="0"/>
              <a:t>EAU guidelines: </a:t>
            </a:r>
            <a:r>
              <a:rPr lang="en-IN" sz="2000" dirty="0" smtClean="0">
                <a:sym typeface="Symbol"/>
              </a:rPr>
              <a:t></a:t>
            </a:r>
            <a:r>
              <a:rPr lang="en-IN" sz="2000" dirty="0" smtClean="0"/>
              <a:t>-blockers </a:t>
            </a:r>
            <a:r>
              <a:rPr lang="en-IN" sz="2000" dirty="0"/>
              <a:t>should be </a:t>
            </a:r>
            <a:r>
              <a:rPr lang="en-IN" sz="2000" dirty="0" smtClean="0"/>
              <a:t>offered to </a:t>
            </a:r>
            <a:r>
              <a:rPr lang="en-IN" sz="2000" dirty="0"/>
              <a:t>men with moderate-to-severe </a:t>
            </a:r>
            <a:r>
              <a:rPr lang="en-IN" sz="2000" dirty="0" smtClean="0"/>
              <a:t>LUTS &amp; are </a:t>
            </a:r>
            <a:r>
              <a:rPr lang="en-IN" sz="2000" dirty="0"/>
              <a:t>considered </a:t>
            </a:r>
            <a:r>
              <a:rPr lang="en-IN" sz="2000" dirty="0" smtClean="0"/>
              <a:t>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-line drug </a:t>
            </a:r>
            <a:r>
              <a:rPr lang="en-IN" sz="2000" dirty="0"/>
              <a:t>treatment for these </a:t>
            </a:r>
            <a:r>
              <a:rPr lang="en-IN" sz="2000" dirty="0" smtClean="0"/>
              <a:t>patients</a:t>
            </a:r>
          </a:p>
          <a:p>
            <a:endParaRPr lang="en-IN" sz="2000" dirty="0"/>
          </a:p>
          <a:p>
            <a:r>
              <a:rPr lang="en-IN" sz="2000" dirty="0" smtClean="0">
                <a:sym typeface="Symbol"/>
              </a:rPr>
              <a:t></a:t>
            </a:r>
            <a:r>
              <a:rPr lang="en-IN" sz="2000" dirty="0" smtClean="0"/>
              <a:t>-</a:t>
            </a:r>
            <a:r>
              <a:rPr lang="en-IN" sz="2000" dirty="0"/>
              <a:t>blockers </a:t>
            </a:r>
            <a:r>
              <a:rPr lang="en-IN" sz="2000" dirty="0" smtClean="0"/>
              <a:t>rapidly relieve </a:t>
            </a:r>
            <a:r>
              <a:rPr lang="en-IN" sz="2000" dirty="0"/>
              <a:t>LUTS presumably by relaxing smooth </a:t>
            </a:r>
            <a:r>
              <a:rPr lang="en-IN" sz="2000" dirty="0" smtClean="0"/>
              <a:t>muscle tone </a:t>
            </a:r>
            <a:r>
              <a:rPr lang="en-IN" sz="2000" dirty="0"/>
              <a:t>in </a:t>
            </a:r>
            <a:r>
              <a:rPr lang="en-IN" sz="2000" dirty="0" smtClean="0"/>
              <a:t>prostate &amp; </a:t>
            </a:r>
            <a:r>
              <a:rPr lang="en-IN" sz="2000" dirty="0"/>
              <a:t>bladder </a:t>
            </a:r>
            <a:r>
              <a:rPr lang="en-IN" sz="2000" dirty="0" smtClean="0"/>
              <a:t>neck </a:t>
            </a:r>
          </a:p>
          <a:p>
            <a:endParaRPr lang="en-IN" sz="2000" dirty="0" smtClean="0"/>
          </a:p>
          <a:p>
            <a:r>
              <a:rPr lang="en-IN" sz="2000" dirty="0" smtClean="0"/>
              <a:t>However</a:t>
            </a:r>
            <a:r>
              <a:rPr lang="en-IN" sz="2000" dirty="0"/>
              <a:t>, it </a:t>
            </a:r>
            <a:r>
              <a:rPr lang="en-IN" sz="2000" dirty="0" smtClean="0"/>
              <a:t>is also </a:t>
            </a:r>
            <a:r>
              <a:rPr lang="en-IN" sz="2000" dirty="0"/>
              <a:t>probable </a:t>
            </a:r>
            <a:r>
              <a:rPr lang="en-IN" sz="2000" dirty="0" smtClean="0"/>
              <a:t>that </a:t>
            </a:r>
            <a:r>
              <a:rPr lang="en-IN" sz="2000" dirty="0"/>
              <a:t>blockade of </a:t>
            </a:r>
            <a:r>
              <a:rPr lang="el-GR" sz="2000" dirty="0" smtClean="0"/>
              <a:t>α</a:t>
            </a:r>
            <a:r>
              <a:rPr lang="en-IN" sz="2000" dirty="0" smtClean="0"/>
              <a:t>1-adrenoceptors outside prostate</a:t>
            </a:r>
            <a:r>
              <a:rPr lang="en-IN" sz="2000" dirty="0"/>
              <a:t>, in </a:t>
            </a:r>
            <a:r>
              <a:rPr lang="en-IN" sz="2000" dirty="0" smtClean="0"/>
              <a:t>bladder &amp; in spinal </a:t>
            </a:r>
            <a:r>
              <a:rPr lang="en-IN" sz="2000" dirty="0"/>
              <a:t>cord, plays a relevant role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Silva J,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Urol. 2014; 24: 21–28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3304" y="5632648"/>
            <a:ext cx="3010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N" sz="1400" b="1" dirty="0" smtClean="0">
                <a:solidFill>
                  <a:srgbClr val="FF0000"/>
                </a:solidFill>
                <a:latin typeface="Calibri" pitchFamily="34" charset="0"/>
              </a:rPr>
              <a:t>EAU: European Association of Urology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9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Benign Prostatic Hyperplasia: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258"/>
            <a:ext cx="3466728" cy="4570139"/>
          </a:xfrm>
        </p:spPr>
        <p:txBody>
          <a:bodyPr>
            <a:normAutofit/>
          </a:bodyPr>
          <a:lstStyle/>
          <a:p>
            <a:r>
              <a:rPr lang="en-IN" sz="1800" dirty="0"/>
              <a:t>Benign prostatic hyperplasia (BPH</a:t>
            </a:r>
            <a:r>
              <a:rPr lang="en-IN" sz="1800" dirty="0" smtClean="0"/>
              <a:t>): Common </a:t>
            </a:r>
            <a:r>
              <a:rPr lang="en-IN" sz="1800" dirty="0"/>
              <a:t>problem among older </a:t>
            </a:r>
            <a:r>
              <a:rPr lang="en-IN" sz="1800" dirty="0" smtClean="0"/>
              <a:t>men</a:t>
            </a:r>
          </a:p>
          <a:p>
            <a:endParaRPr lang="en-IN" sz="2000" dirty="0" smtClean="0"/>
          </a:p>
          <a:p>
            <a:r>
              <a:rPr lang="en-IN" sz="1800" dirty="0" smtClean="0"/>
              <a:t>Prevalence </a:t>
            </a:r>
            <a:r>
              <a:rPr lang="en-IN" sz="1800" dirty="0"/>
              <a:t>of histologically diagnosed prostatic hyperplasia increases </a:t>
            </a:r>
            <a:r>
              <a:rPr lang="en-IN" sz="1800" dirty="0" smtClean="0"/>
              <a:t>from</a:t>
            </a:r>
          </a:p>
          <a:p>
            <a:pPr lvl="1"/>
            <a:r>
              <a:rPr lang="en-IN" sz="1600" dirty="0" smtClean="0"/>
              <a:t>31 - 40 </a:t>
            </a:r>
            <a:r>
              <a:rPr lang="en-IN" sz="1600" dirty="0" err="1" smtClean="0"/>
              <a:t>yrs</a:t>
            </a:r>
            <a:r>
              <a:rPr lang="en-IN" sz="1600" dirty="0" smtClean="0"/>
              <a:t>: 8% </a:t>
            </a:r>
          </a:p>
          <a:p>
            <a:pPr lvl="1"/>
            <a:r>
              <a:rPr lang="en-IN" sz="1600" dirty="0" smtClean="0"/>
              <a:t>51 - 60 </a:t>
            </a:r>
            <a:r>
              <a:rPr lang="en-IN" sz="1600" dirty="0" err="1" smtClean="0"/>
              <a:t>yrs</a:t>
            </a:r>
            <a:r>
              <a:rPr lang="en-IN" sz="1600" dirty="0" smtClean="0"/>
              <a:t>: 40 – 50% </a:t>
            </a:r>
          </a:p>
          <a:p>
            <a:pPr lvl="1"/>
            <a:r>
              <a:rPr lang="en-IN" sz="1600" dirty="0" smtClean="0"/>
              <a:t>&gt; 80 </a:t>
            </a:r>
            <a:r>
              <a:rPr lang="en-IN" sz="1600" dirty="0" err="1" smtClean="0"/>
              <a:t>yrs</a:t>
            </a:r>
            <a:r>
              <a:rPr lang="en-IN" sz="1600" dirty="0" smtClean="0"/>
              <a:t>: 80% </a:t>
            </a:r>
            <a:endParaRPr lang="en-IN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Cunningham GR,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UpToDate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2015 /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Berry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SJ,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al.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 Urol.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1984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; 132: 474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378" y="809972"/>
            <a:ext cx="519297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4698404"/>
            <a:ext cx="480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 smtClean="0">
                <a:latin typeface="Calibri" panose="020F0502020204030204" pitchFamily="34" charset="0"/>
              </a:rPr>
              <a:t>Age-associated </a:t>
            </a:r>
            <a:r>
              <a:rPr lang="en-IN" sz="1400" dirty="0" smtClean="0">
                <a:latin typeface="Calibri" panose="020F0502020204030204" pitchFamily="34" charset="0"/>
                <a:sym typeface="Symbol"/>
              </a:rPr>
              <a:t></a:t>
            </a:r>
            <a:r>
              <a:rPr lang="en-IN" sz="1400" dirty="0" smtClean="0">
                <a:latin typeface="Calibri" panose="020F0502020204030204" pitchFamily="34" charset="0"/>
              </a:rPr>
              <a:t> </a:t>
            </a:r>
            <a:r>
              <a:rPr lang="en-IN" sz="1400" dirty="0">
                <a:latin typeface="Calibri" panose="020F0502020204030204" pitchFamily="34" charset="0"/>
              </a:rPr>
              <a:t>in pathologic evidence of </a:t>
            </a:r>
            <a:r>
              <a:rPr lang="en-IN" sz="1400" dirty="0" smtClean="0">
                <a:latin typeface="Calibri" panose="020F0502020204030204" pitchFamily="34" charset="0"/>
              </a:rPr>
              <a:t>BPH in </a:t>
            </a:r>
            <a:r>
              <a:rPr lang="en-IN" sz="1400" dirty="0">
                <a:latin typeface="Calibri" panose="020F0502020204030204" pitchFamily="34" charset="0"/>
              </a:rPr>
              <a:t>1075 men at autopsy. </a:t>
            </a:r>
            <a:r>
              <a:rPr lang="en-IN" sz="1400" dirty="0" smtClean="0">
                <a:latin typeface="Calibri" panose="020F0502020204030204" pitchFamily="34" charset="0"/>
              </a:rPr>
              <a:t>Percentage </a:t>
            </a:r>
            <a:r>
              <a:rPr lang="en-IN" sz="1400" dirty="0">
                <a:latin typeface="Calibri" panose="020F0502020204030204" pitchFamily="34" charset="0"/>
              </a:rPr>
              <a:t>with </a:t>
            </a:r>
            <a:r>
              <a:rPr lang="en-IN" sz="1400" dirty="0" smtClean="0">
                <a:latin typeface="Calibri" panose="020F0502020204030204" pitchFamily="34" charset="0"/>
              </a:rPr>
              <a:t>BPH was </a:t>
            </a:r>
            <a:r>
              <a:rPr lang="en-IN" sz="1400" dirty="0">
                <a:latin typeface="Calibri" panose="020F0502020204030204" pitchFamily="34" charset="0"/>
              </a:rPr>
              <a:t>determined during </a:t>
            </a:r>
            <a:r>
              <a:rPr lang="en-IN" sz="1400" dirty="0" smtClean="0">
                <a:latin typeface="Calibri" panose="020F0502020204030204" pitchFamily="34" charset="0"/>
              </a:rPr>
              <a:t>10 </a:t>
            </a:r>
            <a:r>
              <a:rPr lang="en-IN" sz="1400" dirty="0" err="1" smtClean="0">
                <a:latin typeface="Calibri" panose="020F0502020204030204" pitchFamily="34" charset="0"/>
              </a:rPr>
              <a:t>yr</a:t>
            </a:r>
            <a:r>
              <a:rPr lang="en-IN" sz="1400" dirty="0" smtClean="0">
                <a:latin typeface="Calibri" panose="020F0502020204030204" pitchFamily="34" charset="0"/>
              </a:rPr>
              <a:t> intervals from 5 </a:t>
            </a:r>
            <a:r>
              <a:rPr lang="en-IN" sz="1400" dirty="0">
                <a:latin typeface="Calibri" panose="020F0502020204030204" pitchFamily="34" charset="0"/>
              </a:rPr>
              <a:t>different studies; </a:t>
            </a:r>
            <a:r>
              <a:rPr lang="en-IN" sz="1400" dirty="0" smtClean="0">
                <a:latin typeface="Calibri" panose="020F0502020204030204" pitchFamily="34" charset="0"/>
              </a:rPr>
              <a:t>mean </a:t>
            </a:r>
            <a:r>
              <a:rPr lang="en-IN" sz="1400" dirty="0">
                <a:latin typeface="Calibri" panose="020F0502020204030204" pitchFamily="34" charset="0"/>
              </a:rPr>
              <a:t>values are shown.</a:t>
            </a:r>
          </a:p>
        </p:txBody>
      </p:sp>
    </p:spTree>
    <p:extLst>
      <p:ext uri="{BB962C8B-B14F-4D97-AF65-F5344CB8AC3E}">
        <p14:creationId xmlns:p14="http://schemas.microsoft.com/office/powerpoint/2010/main" xmlns="" val="3575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Alpha </a:t>
            </a:r>
            <a:r>
              <a:rPr lang="en-IN" sz="2900" dirty="0" smtClean="0"/>
              <a:t>Adrenergic Blockers: AUA Guideline</a:t>
            </a:r>
            <a:endParaRPr lang="en-IN" sz="2900" dirty="0"/>
          </a:p>
        </p:txBody>
      </p:sp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768" y="1602060"/>
            <a:ext cx="8280920" cy="3096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latin typeface="Calibri" panose="020F0502020204030204" pitchFamily="34" charset="0"/>
              </a:rPr>
              <a:t>Alfuzosin</a:t>
            </a:r>
            <a:r>
              <a:rPr lang="en-IN" sz="2400" b="1" dirty="0">
                <a:latin typeface="Calibri" panose="020F0502020204030204" pitchFamily="34" charset="0"/>
              </a:rPr>
              <a:t>, doxazosin, </a:t>
            </a:r>
            <a:r>
              <a:rPr lang="en-IN" sz="2400" b="1" dirty="0" err="1">
                <a:latin typeface="Calibri" panose="020F0502020204030204" pitchFamily="34" charset="0"/>
              </a:rPr>
              <a:t>tamsulosin</a:t>
            </a:r>
            <a:r>
              <a:rPr lang="en-IN" sz="2400" b="1" dirty="0">
                <a:latin typeface="Calibri" panose="020F0502020204030204" pitchFamily="34" charset="0"/>
              </a:rPr>
              <a:t>, terazosin are appropriate </a:t>
            </a:r>
            <a:r>
              <a:rPr lang="en-IN" sz="2400" b="1" dirty="0" smtClean="0">
                <a:latin typeface="Calibri" panose="020F0502020204030204" pitchFamily="34" charset="0"/>
              </a:rPr>
              <a:t>&amp; effective treatment </a:t>
            </a:r>
            <a:r>
              <a:rPr lang="en-IN" sz="2400" b="1" dirty="0">
                <a:latin typeface="Calibri" panose="020F0502020204030204" pitchFamily="34" charset="0"/>
              </a:rPr>
              <a:t>alternatives for patients with bothersome, moderate </a:t>
            </a:r>
            <a:r>
              <a:rPr lang="en-IN" sz="2400" b="1" dirty="0" smtClean="0">
                <a:latin typeface="Calibri" panose="020F0502020204030204" pitchFamily="34" charset="0"/>
              </a:rPr>
              <a:t>to severe </a:t>
            </a:r>
            <a:r>
              <a:rPr lang="en-IN" sz="2400" b="1" dirty="0">
                <a:latin typeface="Calibri" panose="020F0502020204030204" pitchFamily="34" charset="0"/>
              </a:rPr>
              <a:t>LUTS secondary to BPH (AUA Symptom Index score ≥</a:t>
            </a:r>
            <a:r>
              <a:rPr lang="en-IN" sz="2400" b="1" dirty="0" smtClean="0">
                <a:latin typeface="Calibri" panose="020F0502020204030204" pitchFamily="34" charset="0"/>
              </a:rPr>
              <a:t>8)</a:t>
            </a:r>
          </a:p>
          <a:p>
            <a:pPr algn="ctr"/>
            <a:endParaRPr lang="en-IN" sz="2400" b="1" dirty="0">
              <a:latin typeface="Calibri" panose="020F0502020204030204" pitchFamily="34" charset="0"/>
            </a:endParaRPr>
          </a:p>
          <a:p>
            <a:pPr algn="ctr"/>
            <a:r>
              <a:rPr lang="en-IN" sz="2400" b="1" dirty="0" smtClean="0">
                <a:latin typeface="Calibri" panose="020F0502020204030204" pitchFamily="34" charset="0"/>
              </a:rPr>
              <a:t>Although there </a:t>
            </a:r>
            <a:r>
              <a:rPr lang="en-IN" sz="2400" b="1" dirty="0">
                <a:latin typeface="Calibri" panose="020F0502020204030204" pitchFamily="34" charset="0"/>
              </a:rPr>
              <a:t>are slight differences in </a:t>
            </a:r>
            <a:r>
              <a:rPr lang="en-IN" sz="2400" b="1" dirty="0" smtClean="0">
                <a:latin typeface="Calibri" panose="020F0502020204030204" pitchFamily="34" charset="0"/>
              </a:rPr>
              <a:t>adverse </a:t>
            </a:r>
            <a:r>
              <a:rPr lang="en-IN" sz="2400" b="1" dirty="0">
                <a:latin typeface="Calibri" panose="020F0502020204030204" pitchFamily="34" charset="0"/>
              </a:rPr>
              <a:t>events profiles of </a:t>
            </a:r>
            <a:r>
              <a:rPr lang="en-IN" sz="2400" b="1" dirty="0" smtClean="0">
                <a:latin typeface="Calibri" panose="020F0502020204030204" pitchFamily="34" charset="0"/>
              </a:rPr>
              <a:t>these agents</a:t>
            </a:r>
            <a:r>
              <a:rPr lang="en-IN" sz="2400" b="1" dirty="0">
                <a:latin typeface="Calibri" panose="020F0502020204030204" pitchFamily="34" charset="0"/>
              </a:rPr>
              <a:t>, all </a:t>
            </a:r>
            <a:r>
              <a:rPr lang="en-IN" sz="2400" b="1" dirty="0" smtClean="0">
                <a:latin typeface="Calibri" panose="020F0502020204030204" pitchFamily="34" charset="0"/>
              </a:rPr>
              <a:t>4 </a:t>
            </a:r>
            <a:r>
              <a:rPr lang="en-IN" sz="2400" b="1" dirty="0">
                <a:latin typeface="Calibri" panose="020F0502020204030204" pitchFamily="34" charset="0"/>
              </a:rPr>
              <a:t>appear to have equal clinical effectiveness</a:t>
            </a:r>
            <a:endParaRPr lang="en-IN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5-Alpha Reductase Inhibitors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67"/>
          <a:stretch/>
        </p:blipFill>
        <p:spPr bwMode="auto">
          <a:xfrm>
            <a:off x="0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4" y="1572768"/>
            <a:ext cx="8910984" cy="24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Role </a:t>
            </a:r>
            <a:r>
              <a:rPr lang="en-IN" dirty="0"/>
              <a:t>of combination medical therapy </a:t>
            </a:r>
            <a:r>
              <a:rPr lang="en-IN" dirty="0" smtClean="0"/>
              <a:t>in BPH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200" dirty="0" smtClean="0"/>
              <a:t>MTOPS Study (Combination: </a:t>
            </a:r>
            <a:r>
              <a:rPr lang="el-GR" sz="2200" dirty="0"/>
              <a:t>α</a:t>
            </a:r>
            <a:r>
              <a:rPr lang="en-IN" sz="2200" dirty="0"/>
              <a:t>1-ARA doxazosin &amp; 5</a:t>
            </a:r>
            <a:r>
              <a:rPr lang="el-GR" sz="2200" dirty="0"/>
              <a:t>α</a:t>
            </a:r>
            <a:r>
              <a:rPr lang="en-IN" sz="2200" dirty="0"/>
              <a:t>RI </a:t>
            </a:r>
            <a:r>
              <a:rPr lang="en-IN" sz="2200" dirty="0" smtClean="0"/>
              <a:t>finasteride):</a:t>
            </a:r>
          </a:p>
          <a:p>
            <a:pPr lvl="1"/>
            <a:r>
              <a:rPr lang="en-IN" dirty="0" smtClean="0"/>
              <a:t>Significantly more </a:t>
            </a:r>
            <a:r>
              <a:rPr lang="en-IN" dirty="0"/>
              <a:t>effective than either component alone </a:t>
            </a:r>
            <a:r>
              <a:rPr lang="en-IN" dirty="0" smtClean="0"/>
              <a:t>in reducing </a:t>
            </a:r>
            <a:r>
              <a:rPr lang="en-IN" dirty="0"/>
              <a:t>symptoms (</a:t>
            </a:r>
            <a:r>
              <a:rPr lang="en-IN" dirty="0" smtClean="0"/>
              <a:t>P =0.006 vs. </a:t>
            </a:r>
            <a:r>
              <a:rPr lang="en-IN" dirty="0"/>
              <a:t>doxazosin monotherapy; </a:t>
            </a:r>
            <a:r>
              <a:rPr lang="en-IN" dirty="0" smtClean="0"/>
              <a:t>P&lt;0.001 vs. </a:t>
            </a:r>
            <a:r>
              <a:rPr lang="en-IN" dirty="0"/>
              <a:t>finasteride </a:t>
            </a:r>
            <a:r>
              <a:rPr lang="en-IN" dirty="0" smtClean="0"/>
              <a:t>monotherapy) &amp; in </a:t>
            </a:r>
            <a:r>
              <a:rPr lang="en-IN" dirty="0"/>
              <a:t>lowering </a:t>
            </a:r>
            <a:r>
              <a:rPr lang="en-IN" dirty="0" smtClean="0"/>
              <a:t>rate </a:t>
            </a:r>
            <a:r>
              <a:rPr lang="en-IN" dirty="0"/>
              <a:t>of clinical progression </a:t>
            </a:r>
            <a:r>
              <a:rPr lang="en-IN" sz="1400" dirty="0"/>
              <a:t>(</a:t>
            </a:r>
            <a:r>
              <a:rPr lang="en-IN" sz="1400" dirty="0" smtClean="0"/>
              <a:t>P&lt;0.001 vs. </a:t>
            </a:r>
            <a:r>
              <a:rPr lang="en-IN" sz="1400" dirty="0"/>
              <a:t>either </a:t>
            </a:r>
            <a:r>
              <a:rPr lang="en-IN" sz="1400" dirty="0" smtClean="0"/>
              <a:t>monotherapy)</a:t>
            </a:r>
          </a:p>
          <a:p>
            <a:endParaRPr lang="en-IN" dirty="0"/>
          </a:p>
          <a:p>
            <a:r>
              <a:rPr lang="en-IN" sz="2200" dirty="0" smtClean="0"/>
              <a:t>Combination of </a:t>
            </a:r>
            <a:r>
              <a:rPr lang="el-GR" sz="2200" dirty="0" smtClean="0"/>
              <a:t>α</a:t>
            </a:r>
            <a:r>
              <a:rPr lang="en-IN" sz="2200" dirty="0" smtClean="0"/>
              <a:t>1-ARA </a:t>
            </a:r>
            <a:r>
              <a:rPr lang="en-IN" sz="2200" dirty="0" err="1"/>
              <a:t>tamsulosin</a:t>
            </a:r>
            <a:r>
              <a:rPr lang="en-IN" sz="2200" dirty="0"/>
              <a:t> </a:t>
            </a:r>
            <a:r>
              <a:rPr lang="en-IN" sz="2200" dirty="0" smtClean="0"/>
              <a:t>&amp; 5</a:t>
            </a:r>
            <a:r>
              <a:rPr lang="el-GR" sz="2200" dirty="0" smtClean="0"/>
              <a:t>α</a:t>
            </a:r>
            <a:r>
              <a:rPr lang="en-IN" sz="2200" dirty="0" smtClean="0"/>
              <a:t>RI </a:t>
            </a:r>
            <a:r>
              <a:rPr lang="en-IN" sz="2200" dirty="0" err="1" smtClean="0"/>
              <a:t>dutasteride</a:t>
            </a:r>
            <a:r>
              <a:rPr lang="en-IN" sz="2200" dirty="0" smtClean="0"/>
              <a:t>:</a:t>
            </a:r>
          </a:p>
          <a:p>
            <a:pPr lvl="1"/>
            <a:r>
              <a:rPr lang="en-IN" dirty="0" smtClean="0"/>
              <a:t>Significantly </a:t>
            </a:r>
            <a:r>
              <a:rPr lang="en-IN" dirty="0"/>
              <a:t>greater </a:t>
            </a:r>
            <a:r>
              <a:rPr lang="en-IN" dirty="0" smtClean="0">
                <a:sym typeface="Symbol"/>
              </a:rPr>
              <a:t></a:t>
            </a:r>
            <a:r>
              <a:rPr lang="en-IN" dirty="0" smtClean="0"/>
              <a:t> </a:t>
            </a:r>
            <a:r>
              <a:rPr lang="en-IN" dirty="0"/>
              <a:t>in </a:t>
            </a:r>
            <a:r>
              <a:rPr lang="en-IN" dirty="0" smtClean="0"/>
              <a:t>IPSS when compared </a:t>
            </a:r>
            <a:r>
              <a:rPr lang="en-IN" dirty="0"/>
              <a:t>with either </a:t>
            </a:r>
            <a:r>
              <a:rPr lang="en-IN" dirty="0" smtClean="0"/>
              <a:t>monotherapy</a:t>
            </a:r>
          </a:p>
          <a:p>
            <a:endParaRPr lang="en-IN" dirty="0"/>
          </a:p>
          <a:p>
            <a:r>
              <a:rPr lang="en-IN" sz="2200" dirty="0" smtClean="0"/>
              <a:t>Combination of </a:t>
            </a:r>
            <a:r>
              <a:rPr lang="el-GR" sz="2200" dirty="0" smtClean="0"/>
              <a:t>α</a:t>
            </a:r>
            <a:r>
              <a:rPr lang="en-IN" sz="2200" dirty="0" smtClean="0"/>
              <a:t>1-ARAs &amp; anti-muscarinic agents:</a:t>
            </a:r>
          </a:p>
          <a:p>
            <a:pPr lvl="1"/>
            <a:r>
              <a:rPr lang="en-IN" dirty="0" smtClean="0"/>
              <a:t>Statistically </a:t>
            </a:r>
            <a:r>
              <a:rPr lang="en-IN" dirty="0"/>
              <a:t>significant benefits in </a:t>
            </a:r>
            <a:r>
              <a:rPr lang="en-IN" dirty="0" err="1" smtClean="0"/>
              <a:t>QoL</a:t>
            </a:r>
            <a:r>
              <a:rPr lang="en-IN" dirty="0" smtClean="0"/>
              <a:t> scores</a:t>
            </a:r>
            <a:r>
              <a:rPr lang="en-IN" dirty="0"/>
              <a:t>, patient </a:t>
            </a:r>
            <a:r>
              <a:rPr lang="en-IN" dirty="0" smtClean="0"/>
              <a:t>satisfaction, urinary </a:t>
            </a:r>
            <a:r>
              <a:rPr lang="en-IN" dirty="0"/>
              <a:t>frequency, storage symptoms </a:t>
            </a:r>
            <a:r>
              <a:rPr lang="en-IN" dirty="0" smtClean="0"/>
              <a:t>&amp; </a:t>
            </a:r>
            <a:r>
              <a:rPr lang="en-IN" dirty="0"/>
              <a:t>IPSS </a:t>
            </a:r>
            <a:r>
              <a:rPr lang="en-IN" dirty="0" smtClean="0"/>
              <a:t>scores</a:t>
            </a:r>
          </a:p>
          <a:p>
            <a:endParaRPr lang="en-IN" dirty="0"/>
          </a:p>
          <a:p>
            <a:r>
              <a:rPr lang="en-IN" sz="2200" dirty="0" smtClean="0"/>
              <a:t>Studies </a:t>
            </a:r>
            <a:r>
              <a:rPr lang="en-IN" sz="2200" dirty="0"/>
              <a:t>have not </a:t>
            </a:r>
            <a:r>
              <a:rPr lang="en-IN" sz="2200" dirty="0" smtClean="0"/>
              <a:t>shown </a:t>
            </a:r>
            <a:r>
              <a:rPr lang="en-IN" sz="2200" dirty="0"/>
              <a:t>increased risk </a:t>
            </a:r>
            <a:r>
              <a:rPr lang="en-IN" sz="2200" dirty="0" smtClean="0"/>
              <a:t>of urinary </a:t>
            </a:r>
            <a:r>
              <a:rPr lang="en-IN" sz="2200" dirty="0"/>
              <a:t>retention associated with </a:t>
            </a:r>
            <a:r>
              <a:rPr lang="en-IN" sz="2200" dirty="0" smtClean="0"/>
              <a:t>use </a:t>
            </a:r>
            <a:r>
              <a:rPr lang="en-IN" sz="2200" dirty="0"/>
              <a:t>of anti-</a:t>
            </a:r>
            <a:r>
              <a:rPr lang="en-IN" sz="2200" dirty="0" err="1"/>
              <a:t>muscarinics</a:t>
            </a:r>
            <a:r>
              <a:rPr lang="en-IN" sz="2200" dirty="0"/>
              <a:t> in </a:t>
            </a:r>
            <a:r>
              <a:rPr lang="en-IN" sz="2200" dirty="0" smtClean="0"/>
              <a:t>highly </a:t>
            </a:r>
            <a:r>
              <a:rPr lang="en-IN" sz="2200" dirty="0"/>
              <a:t>select cohort of men </a:t>
            </a:r>
            <a:r>
              <a:rPr lang="en-IN" sz="2200" dirty="0" smtClean="0"/>
              <a:t>with BPH </a:t>
            </a:r>
            <a:endParaRPr lang="en-IN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Greco KA,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International Journal of Impotence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Research. 2008; 20: S33–S43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34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Combination therapy on overall disease progression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" y="809972"/>
            <a:ext cx="914179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Current Opinion in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Urology. 2010;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20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1–6.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42020"/>
            <a:ext cx="8712968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ombination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medical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therapy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when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compared with placebo reduced risk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overall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clinical progression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by 66% over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duration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study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vs. 39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% for </a:t>
            </a: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1-adrenergic antagonist monotherapy &amp; 34% for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ARI monotherapy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McConnell JD,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et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al.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 </a:t>
            </a:r>
            <a:r>
              <a:rPr lang="en-IN" sz="1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Engl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J Med 2003; </a:t>
            </a:r>
            <a:r>
              <a:rPr lang="en-IN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349:2387–2398.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20" y="3222240"/>
            <a:ext cx="8712968" cy="707886"/>
          </a:xfrm>
          <a:prstGeom prst="rect">
            <a:avLst/>
          </a:prstGeom>
          <a:solidFill>
            <a:schemeClr val="accent6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As compared with placebo,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combination medical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therapy reduced </a:t>
            </a:r>
            <a:r>
              <a:rPr lang="en-I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4-yr cumulative incidence </a:t>
            </a:r>
            <a:r>
              <a:rPr lang="en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overall clinical progression to 5%</a:t>
            </a:r>
          </a:p>
        </p:txBody>
      </p:sp>
    </p:spTree>
    <p:extLst>
      <p:ext uri="{BB962C8B-B14F-4D97-AF65-F5344CB8AC3E}">
        <p14:creationId xmlns:p14="http://schemas.microsoft.com/office/powerpoint/2010/main" xmlns="" val="37964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Role </a:t>
            </a:r>
            <a:r>
              <a:rPr lang="en-IN" dirty="0"/>
              <a:t>of combination medical therapy </a:t>
            </a:r>
            <a:r>
              <a:rPr lang="en-IN" dirty="0" smtClean="0"/>
              <a:t>in BPH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Available </a:t>
            </a:r>
            <a:r>
              <a:rPr lang="en-IN" sz="2000" dirty="0"/>
              <a:t>data suggest that combination therapy can be beneficial in </a:t>
            </a:r>
            <a:r>
              <a:rPr lang="en-IN" sz="2000" dirty="0" smtClean="0"/>
              <a:t>treatment </a:t>
            </a:r>
            <a:r>
              <a:rPr lang="en-IN" sz="2000" dirty="0"/>
              <a:t>of </a:t>
            </a:r>
            <a:r>
              <a:rPr lang="en-IN" sz="2000" dirty="0" smtClean="0"/>
              <a:t>BPH &amp; associated LUTS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Greatest </a:t>
            </a:r>
            <a:r>
              <a:rPr lang="en-IN" sz="2000" dirty="0"/>
              <a:t>efficacy </a:t>
            </a:r>
            <a:r>
              <a:rPr lang="en-IN" sz="2000" dirty="0" smtClean="0"/>
              <a:t>for </a:t>
            </a:r>
            <a:r>
              <a:rPr lang="el-GR" sz="2000" dirty="0" smtClean="0"/>
              <a:t>α</a:t>
            </a:r>
            <a:r>
              <a:rPr lang="en-IN" sz="2000" dirty="0" smtClean="0"/>
              <a:t>1-ARA &amp; 5</a:t>
            </a:r>
            <a:r>
              <a:rPr lang="el-GR" sz="2000" dirty="0" smtClean="0"/>
              <a:t>α</a:t>
            </a:r>
            <a:r>
              <a:rPr lang="en-IN" sz="2000" dirty="0" smtClean="0"/>
              <a:t>RI </a:t>
            </a:r>
            <a:r>
              <a:rPr lang="en-IN" sz="2000" dirty="0"/>
              <a:t>combination was shown </a:t>
            </a:r>
            <a:r>
              <a:rPr lang="en-IN" sz="2000" dirty="0" smtClean="0"/>
              <a:t>in patients </a:t>
            </a:r>
            <a:r>
              <a:rPr lang="en-IN" sz="2000" dirty="0"/>
              <a:t>with larger prostate size </a:t>
            </a:r>
            <a:r>
              <a:rPr lang="en-IN" sz="2000" dirty="0" smtClean="0"/>
              <a:t>&amp; more </a:t>
            </a:r>
            <a:r>
              <a:rPr lang="en-IN" sz="2000" dirty="0"/>
              <a:t>severe </a:t>
            </a:r>
            <a:r>
              <a:rPr lang="en-IN" sz="2000" dirty="0" smtClean="0"/>
              <a:t>symptoms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Combination </a:t>
            </a:r>
            <a:r>
              <a:rPr lang="en-IN" sz="2000" dirty="0"/>
              <a:t>of α</a:t>
            </a:r>
            <a:r>
              <a:rPr lang="en-IN" sz="2000" dirty="0" smtClean="0"/>
              <a:t>1-ARAs &amp; 5</a:t>
            </a:r>
            <a:r>
              <a:rPr lang="el-GR" sz="2000" dirty="0" smtClean="0"/>
              <a:t>α</a:t>
            </a:r>
            <a:r>
              <a:rPr lang="en-IN" sz="2000" dirty="0" smtClean="0"/>
              <a:t>RIs </a:t>
            </a:r>
            <a:r>
              <a:rPr lang="en-IN" sz="2000" dirty="0"/>
              <a:t>appears to prevent disease progression in these </a:t>
            </a:r>
            <a:r>
              <a:rPr lang="en-IN" sz="2000" dirty="0" smtClean="0"/>
              <a:t>patients</a:t>
            </a:r>
          </a:p>
          <a:p>
            <a:pPr marL="576072" indent="-457200">
              <a:buFont typeface="+mj-lt"/>
              <a:buAutoNum type="arabicPeriod"/>
            </a:pPr>
            <a:endParaRPr lang="en-IN" sz="2000" dirty="0"/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Combination </a:t>
            </a:r>
            <a:r>
              <a:rPr lang="en-IN" sz="2000" dirty="0"/>
              <a:t>of </a:t>
            </a:r>
            <a:r>
              <a:rPr lang="el-GR" sz="2000" dirty="0" smtClean="0"/>
              <a:t>α</a:t>
            </a:r>
            <a:r>
              <a:rPr lang="en-IN" sz="2000" dirty="0" smtClean="0"/>
              <a:t>1-ARAs with anti-muscarinic </a:t>
            </a:r>
            <a:r>
              <a:rPr lang="en-IN" sz="2000" dirty="0"/>
              <a:t>agents is useful for relieving symptoms of </a:t>
            </a:r>
            <a:r>
              <a:rPr lang="en-IN" sz="2000" dirty="0" smtClean="0"/>
              <a:t>BOO &amp; detrusor </a:t>
            </a:r>
            <a:r>
              <a:rPr lang="en-IN" sz="2000" dirty="0" err="1" smtClean="0"/>
              <a:t>overactivity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Greco KA,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International Journal of Impotence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Research. 2008; 20: S33–S43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5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 err="1"/>
              <a:t>Antimuscarinic</a:t>
            </a:r>
            <a:r>
              <a:rPr lang="en-IN" sz="2900" dirty="0"/>
              <a:t>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67"/>
          <a:stretch/>
        </p:blipFill>
        <p:spPr bwMode="auto">
          <a:xfrm>
            <a:off x="144016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88" y="1572768"/>
            <a:ext cx="8923808" cy="35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0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Laydner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HK, et al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BJU International. 2010; 107: 1104-1109/ Giuliano F, et al.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Urol. 2013; 63(3): 506-516.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 smtClean="0"/>
              <a:t>PDE5 </a:t>
            </a:r>
            <a:r>
              <a:rPr lang="en-IN" sz="2900" dirty="0"/>
              <a:t>inhibitors for LUTS secondary to </a:t>
            </a:r>
            <a:r>
              <a:rPr lang="en-IN" sz="2900" dirty="0" smtClean="0"/>
              <a:t>BPH</a:t>
            </a:r>
            <a:endParaRPr lang="en-IN" sz="2900" dirty="0"/>
          </a:p>
        </p:txBody>
      </p:sp>
      <p:sp>
        <p:nvSpPr>
          <p:cNvPr id="5" name="Rectangle 4"/>
          <p:cNvSpPr/>
          <p:nvPr/>
        </p:nvSpPr>
        <p:spPr>
          <a:xfrm>
            <a:off x="251520" y="1200784"/>
            <a:ext cx="3312368" cy="3785652"/>
          </a:xfrm>
          <a:prstGeom prst="rect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sunset" dir="t">
              <a:rot lat="0" lon="0" rev="8400000"/>
            </a:lightRig>
          </a:scene3d>
          <a:sp3d prstMaterial="metal"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PDE (phosphodiesterase) 5 inhibitors:</a:t>
            </a:r>
          </a:p>
          <a:p>
            <a:pPr algn="ctr"/>
            <a:r>
              <a:rPr lang="en-IN" sz="2400" dirty="0" smtClean="0">
                <a:latin typeface="Calibri" panose="020F0502020204030204" pitchFamily="34" charset="0"/>
              </a:rPr>
              <a:t>Effective &amp; well tolerated</a:t>
            </a:r>
            <a:r>
              <a:rPr lang="en-IN" sz="2400" dirty="0">
                <a:latin typeface="Calibri" panose="020F0502020204030204" pitchFamily="34" charset="0"/>
              </a:rPr>
              <a:t>, </a:t>
            </a:r>
            <a:r>
              <a:rPr lang="en-IN" sz="2400" dirty="0" smtClean="0">
                <a:latin typeface="Calibri" panose="020F0502020204030204" pitchFamily="34" charset="0"/>
              </a:rPr>
              <a:t>providing significant </a:t>
            </a:r>
            <a:r>
              <a:rPr lang="en-IN" sz="2400" dirty="0">
                <a:latin typeface="Calibri" panose="020F0502020204030204" pitchFamily="34" charset="0"/>
              </a:rPr>
              <a:t>improvement in BPH-LUTS </a:t>
            </a:r>
            <a:r>
              <a:rPr lang="en-IN" sz="2400" dirty="0" smtClean="0">
                <a:latin typeface="Calibri" panose="020F0502020204030204" pitchFamily="34" charset="0"/>
              </a:rPr>
              <a:t>and </a:t>
            </a:r>
            <a:r>
              <a:rPr lang="en-IN" sz="2400" dirty="0" err="1" smtClean="0">
                <a:latin typeface="Calibri" panose="020F0502020204030204" pitchFamily="34" charset="0"/>
              </a:rPr>
              <a:t>QoL</a:t>
            </a:r>
            <a:r>
              <a:rPr lang="en-IN" sz="2400" dirty="0" smtClean="0">
                <a:latin typeface="Calibri" panose="020F050202020403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</a:rPr>
              <a:t>in addition to their established effects </a:t>
            </a:r>
            <a:r>
              <a:rPr lang="en-IN" sz="2400" dirty="0" smtClean="0">
                <a:latin typeface="Calibri" panose="020F0502020204030204" pitchFamily="34" charset="0"/>
              </a:rPr>
              <a:t>on improving </a:t>
            </a:r>
            <a:r>
              <a:rPr lang="en-IN" sz="2400" dirty="0">
                <a:latin typeface="Calibri" panose="020F0502020204030204" pitchFamily="34" charset="0"/>
              </a:rPr>
              <a:t>erectile </a:t>
            </a:r>
            <a:r>
              <a:rPr lang="en-IN" sz="2400" dirty="0" smtClean="0">
                <a:latin typeface="Calibri" panose="020F0502020204030204" pitchFamily="34" charset="0"/>
              </a:rPr>
              <a:t>function (ED)</a:t>
            </a:r>
            <a:endParaRPr lang="en-IN" sz="24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www.europeanurology.com/uploads/europeanurology.com/eur_articles/S0302-2838(12)01029-9/assets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9816"/>
            <a:ext cx="5267325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38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Phosphodiesterase type 5 inhibitors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Hollingsworth JM, et al. BMJ 2014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349: g4474.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08" y="1626740"/>
            <a:ext cx="8923188" cy="184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67"/>
          <a:stretch/>
        </p:blipFill>
        <p:spPr bwMode="auto">
          <a:xfrm>
            <a:off x="144016" y="1260475"/>
            <a:ext cx="8892480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4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Total IPSS, BII </a:t>
            </a:r>
            <a:r>
              <a:rPr lang="en-IN" sz="2400" dirty="0" smtClean="0"/>
              <a:t>&amp; IIEF-EF </a:t>
            </a:r>
            <a:r>
              <a:rPr lang="en-IN" sz="2400" dirty="0"/>
              <a:t>change in BPH-LUTS patients with and without ED treated with </a:t>
            </a:r>
            <a:r>
              <a:rPr lang="en-IN" sz="2400" dirty="0" err="1"/>
              <a:t>tadalafil</a:t>
            </a:r>
            <a:r>
              <a:rPr lang="en-IN" sz="2400" dirty="0"/>
              <a:t> </a:t>
            </a:r>
            <a:r>
              <a:rPr lang="en-IN" sz="2400" dirty="0" smtClean="0"/>
              <a:t>among Phase </a:t>
            </a:r>
            <a:r>
              <a:rPr lang="en-IN" sz="2400" dirty="0"/>
              <a:t>III clinical trials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7093"/>
            <a:ext cx="8928992" cy="44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Latest pharmacotherapy options: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052"/>
            <a:ext cx="8229600" cy="4014345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Spectrum of available drugs for the treatment of LUTS is rapidly expanding ranging from </a:t>
            </a:r>
            <a:r>
              <a:rPr lang="el-GR" sz="2000" dirty="0" smtClean="0"/>
              <a:t>α</a:t>
            </a:r>
            <a:r>
              <a:rPr lang="en-IN" sz="2000" dirty="0" smtClean="0"/>
              <a:t>1-adrenoreceptor antagonists, 5</a:t>
            </a:r>
            <a:r>
              <a:rPr lang="el-GR" sz="2000" dirty="0" smtClean="0"/>
              <a:t>α</a:t>
            </a:r>
            <a:r>
              <a:rPr lang="en-IN" sz="2000" dirty="0" smtClean="0"/>
              <a:t>-reductase inhibitors, </a:t>
            </a:r>
            <a:r>
              <a:rPr lang="en-IN" sz="2000" dirty="0" err="1" smtClean="0"/>
              <a:t>antimuscarinics</a:t>
            </a:r>
            <a:r>
              <a:rPr lang="en-IN" sz="2000" dirty="0" smtClean="0"/>
              <a:t> to PDE5 type 5 inhibitors</a:t>
            </a:r>
          </a:p>
          <a:p>
            <a:endParaRPr lang="en-IN" sz="2000" dirty="0"/>
          </a:p>
          <a:p>
            <a:r>
              <a:rPr lang="en-IN" sz="2000" dirty="0" smtClean="0"/>
              <a:t>Silodosin: </a:t>
            </a:r>
            <a:r>
              <a:rPr lang="el-GR" sz="2000" dirty="0" smtClean="0"/>
              <a:t>α</a:t>
            </a:r>
            <a:r>
              <a:rPr lang="en-IN" sz="2000" dirty="0" smtClean="0"/>
              <a:t>1-adrenoreceptor antagonist with almost no effects on BP &amp;/ or heart rate, which makes it a very interesting therapeutic option for elderly men &amp; for patients treated with several anti-hypertensive drugs</a:t>
            </a:r>
          </a:p>
          <a:p>
            <a:endParaRPr lang="en-IN" sz="2000" dirty="0" smtClean="0"/>
          </a:p>
          <a:p>
            <a:r>
              <a:rPr lang="en-IN" sz="2000" dirty="0" err="1" smtClean="0"/>
              <a:t>Tadalafil</a:t>
            </a:r>
            <a:r>
              <a:rPr lang="en-IN" sz="2000" dirty="0" smtClean="0"/>
              <a:t>: Only PDE5i currently approved for LUTS in patients with or without ED &amp; has shown to improve IPSS &amp; </a:t>
            </a:r>
            <a:r>
              <a:rPr lang="en-IN" sz="2000" dirty="0" err="1" smtClean="0"/>
              <a:t>QoL</a:t>
            </a:r>
            <a:r>
              <a:rPr lang="en-IN" sz="2000" dirty="0" smtClean="0"/>
              <a:t> scores</a:t>
            </a:r>
            <a:endParaRPr lang="en-IN" sz="2000" dirty="0"/>
          </a:p>
          <a:p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745" y="57552"/>
            <a:ext cx="1378744" cy="638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62"/>
          <a:stretch/>
        </p:blipFill>
        <p:spPr bwMode="auto">
          <a:xfrm>
            <a:off x="167184" y="826764"/>
            <a:ext cx="6858000" cy="5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18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E13FE1E5-BA0E-4F62-9F02-48EC0F30BC7C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3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83718" y="1025996"/>
            <a:ext cx="2967038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Benign Prostatic Hypertrophy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23357" y="1877220"/>
            <a:ext cx="1825625" cy="357976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Static Factor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25181" y="1872270"/>
            <a:ext cx="1827212" cy="357977"/>
          </a:xfrm>
          <a:prstGeom prst="rect">
            <a:avLst/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Dynamic Factor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371032" y="2791132"/>
            <a:ext cx="2867025" cy="357976"/>
          </a:xfrm>
          <a:prstGeom prst="rect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Bladder Outlet Obstruction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38919" y="1718853"/>
            <a:ext cx="248126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mechanical compression </a:t>
            </a:r>
            <a:r>
              <a:rPr lang="en-GB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by growth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773079" y="1865501"/>
            <a:ext cx="197795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contraction </a:t>
            </a:r>
            <a:r>
              <a:rPr lang="en-GB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of SMC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644207" y="1466455"/>
            <a:ext cx="261937" cy="39426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653731" y="2344074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80243" y="3531828"/>
            <a:ext cx="2065338" cy="357977"/>
          </a:xfrm>
          <a:prstGeom prst="rect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hormonal therapy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611118" y="3528529"/>
            <a:ext cx="2065338" cy="357977"/>
          </a:xfrm>
          <a:prstGeom prst="rect">
            <a:avLst/>
          </a:prstGeom>
          <a:gradFill rotWithShape="0">
            <a:gsLst>
              <a:gs pos="0">
                <a:srgbClr val="FF8BCA"/>
              </a:gs>
              <a:gs pos="100000">
                <a:srgbClr val="FFC7E8"/>
              </a:gs>
            </a:gsLst>
            <a:lin ang="16200000" scaled="1"/>
          </a:gradFill>
          <a:ln w="9360">
            <a:solidFill>
              <a:srgbClr val="E755A7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5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</a:rPr>
              <a:t>blockade of SNS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flipV="1">
            <a:off x="1683519" y="2660808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flipV="1">
            <a:off x="7517582" y="2655859"/>
            <a:ext cx="244475" cy="791837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889893" y="2749890"/>
            <a:ext cx="12525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reduce prostate size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339657" y="2746591"/>
            <a:ext cx="125253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to relax SMC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BPH and BOO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583986"/>
            <a:ext cx="2991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BOO: Bladder Outlet Obstruction</a:t>
            </a:r>
            <a:endParaRPr lang="en-IN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97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50"/>
            <a:ext cx="7211144" cy="465366"/>
          </a:xfrm>
        </p:spPr>
        <p:txBody>
          <a:bodyPr>
            <a:noAutofit/>
          </a:bodyPr>
          <a:lstStyle/>
          <a:p>
            <a:r>
              <a:rPr lang="en-IN" sz="2900" dirty="0"/>
              <a:t>Latest pharmacotherapy options: BPH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Russo A, et al. Expert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Pharmacother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184" y="71148"/>
            <a:ext cx="205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216"/>
          <a:stretch/>
        </p:blipFill>
        <p:spPr bwMode="auto">
          <a:xfrm>
            <a:off x="251520" y="809972"/>
            <a:ext cx="6858000" cy="6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41"/>
          <a:stretch/>
        </p:blipFill>
        <p:spPr bwMode="auto">
          <a:xfrm>
            <a:off x="251520" y="1429080"/>
            <a:ext cx="6192688" cy="19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/>
          <p:nvPr/>
        </p:nvGrpSpPr>
        <p:grpSpPr>
          <a:xfrm>
            <a:off x="205480" y="3528307"/>
            <a:ext cx="8784976" cy="2011827"/>
            <a:chOff x="179512" y="1674068"/>
            <a:chExt cx="8784976" cy="201182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74068"/>
              <a:ext cx="8784976" cy="201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339752" y="3258244"/>
              <a:ext cx="6120680" cy="0"/>
            </a:xfrm>
            <a:prstGeom prst="line">
              <a:avLst/>
            </a:prstGeom>
            <a:ln w="38100">
              <a:solidFill>
                <a:schemeClr val="accent6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6952" y="3588359"/>
              <a:ext cx="7632848" cy="0"/>
            </a:xfrm>
            <a:prstGeom prst="line">
              <a:avLst/>
            </a:prstGeom>
            <a:ln w="38100">
              <a:solidFill>
                <a:schemeClr val="accent6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167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Surgical Treatments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resection of the prostate (TURP)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Open </a:t>
            </a:r>
            <a:r>
              <a:rPr lang="en-IN" sz="2000" dirty="0"/>
              <a:t>prostatectomy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holmium laser ablation of the prostate (</a:t>
            </a:r>
            <a:r>
              <a:rPr lang="en-IN" sz="2000" dirty="0" err="1"/>
              <a:t>HoLAP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holmium laser enucleation of the prostate (</a:t>
            </a:r>
            <a:r>
              <a:rPr lang="en-IN" sz="2000" dirty="0" err="1"/>
              <a:t>HoLEP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Holmium </a:t>
            </a:r>
            <a:r>
              <a:rPr lang="en-IN" sz="2000" dirty="0"/>
              <a:t>laser resection of the prostate (</a:t>
            </a:r>
            <a:r>
              <a:rPr lang="en-IN" sz="2000" dirty="0" err="1"/>
              <a:t>HoLRP</a:t>
            </a:r>
            <a:r>
              <a:rPr lang="en-IN" sz="2000" dirty="0"/>
              <a:t>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err="1" smtClean="0"/>
              <a:t>Photoselective</a:t>
            </a:r>
            <a:r>
              <a:rPr lang="en-IN" sz="2000" dirty="0" smtClean="0"/>
              <a:t> </a:t>
            </a:r>
            <a:r>
              <a:rPr lang="en-IN" sz="2000" dirty="0"/>
              <a:t>vaporization of the prostate (PVP)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incision of the prostate (TUIP)</a:t>
            </a:r>
          </a:p>
          <a:p>
            <a:pPr marL="576072" indent="-457200">
              <a:buFont typeface="+mj-lt"/>
              <a:buAutoNum type="arabicPeriod"/>
            </a:pPr>
            <a:r>
              <a:rPr lang="en-IN" sz="2000" dirty="0" smtClean="0"/>
              <a:t>Transurethral </a:t>
            </a:r>
            <a:r>
              <a:rPr lang="en-IN" sz="2000" dirty="0"/>
              <a:t>vaporization of the prostate (TUVP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 smtClean="0"/>
              <a:t>Indications for surgery in BPH</a:t>
            </a:r>
            <a:endParaRPr lang="en-IN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098"/>
            <a:ext cx="3962400" cy="45146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 smtClean="0"/>
              <a:t>Most </a:t>
            </a:r>
            <a:r>
              <a:rPr lang="en-IN" sz="2000" u="sng" dirty="0"/>
              <a:t>common indication for surgery:</a:t>
            </a:r>
          </a:p>
          <a:p>
            <a:pPr marL="800100" lvl="1" indent="-342900"/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LUTS </a:t>
            </a:r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refractory to medical </a:t>
            </a: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 smtClean="0"/>
              <a:t>Other indications:</a:t>
            </a:r>
          </a:p>
          <a:p>
            <a:pPr marL="800100" lvl="1" indent="-342900"/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Recurrent UTIs, recurrent haematuria, renal insufficiency due to obstruction or bladder stones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75248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Rieken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World J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2010;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28:53–62.</a:t>
            </a:r>
          </a:p>
        </p:txBody>
      </p:sp>
      <p:pic>
        <p:nvPicPr>
          <p:cNvPr id="7" name="Picture 4" descr="https://media.licdn.com/mpr/mpr/p/6/005/04b/1a9/0c56a9e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0012"/>
            <a:ext cx="4276325" cy="286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8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TURP AND OP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Rieken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World J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2010;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28:53–62.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152" y="1479205"/>
            <a:ext cx="3833816" cy="100347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latin typeface="Calibri" pitchFamily="34" charset="0"/>
              </a:rPr>
              <a:t>TURP </a:t>
            </a:r>
            <a:r>
              <a:rPr lang="en-IN" sz="2000" b="1" dirty="0" smtClean="0">
                <a:latin typeface="Calibri" pitchFamily="34" charset="0"/>
              </a:rPr>
              <a:t>(Transurethral Resection </a:t>
            </a:r>
            <a:r>
              <a:rPr lang="en-IN" sz="2000" b="1" dirty="0">
                <a:latin typeface="Calibri" pitchFamily="34" charset="0"/>
              </a:rPr>
              <a:t>of the </a:t>
            </a:r>
            <a:r>
              <a:rPr lang="en-IN" sz="2000" b="1" dirty="0" smtClean="0">
                <a:latin typeface="Calibri" pitchFamily="34" charset="0"/>
              </a:rPr>
              <a:t>Prostate</a:t>
            </a:r>
            <a:r>
              <a:rPr lang="en-IN" sz="2000" b="1" dirty="0">
                <a:latin typeface="Calibri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242" y="3207826"/>
            <a:ext cx="3833816" cy="102965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latin typeface="Calibri" pitchFamily="34" charset="0"/>
              </a:rPr>
              <a:t>Open Prostatectomy</a:t>
            </a:r>
            <a:endParaRPr lang="en-IN" sz="20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6240" y="1493403"/>
            <a:ext cx="4302224" cy="98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</a:rPr>
              <a:t>Gold standard: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</a:rPr>
              <a:t>n </a:t>
            </a:r>
            <a:r>
              <a:rPr lang="en-IN" sz="2000" b="1" dirty="0">
                <a:solidFill>
                  <a:schemeClr val="tx1"/>
                </a:solidFill>
                <a:latin typeface="Calibri" pitchFamily="34" charset="0"/>
              </a:rPr>
              <a:t>men with prostates from </a:t>
            </a:r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</a:rPr>
              <a:t>30-80 </a:t>
            </a:r>
            <a:r>
              <a:rPr lang="en-IN" sz="2000" b="1" dirty="0">
                <a:solidFill>
                  <a:schemeClr val="tx1"/>
                </a:solidFill>
                <a:latin typeface="Calibri" pitchFamily="34" charset="0"/>
              </a:rPr>
              <a:t>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6240" y="3405837"/>
            <a:ext cx="4302224" cy="633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</a:rPr>
              <a:t>Treatment of choice:</a:t>
            </a:r>
          </a:p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Calibri" pitchFamily="34" charset="0"/>
              </a:rPr>
              <a:t>Larger </a:t>
            </a:r>
            <a:r>
              <a:rPr lang="en-IN" sz="2000" b="1" dirty="0">
                <a:solidFill>
                  <a:schemeClr val="tx1"/>
                </a:solidFill>
                <a:latin typeface="Calibri" pitchFamily="34" charset="0"/>
              </a:rPr>
              <a:t>sized prostates</a:t>
            </a:r>
          </a:p>
        </p:txBody>
      </p:sp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urologyhealth.org/Images/Conditions/BPH/BPH-4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762000" y="150812"/>
            <a:ext cx="7315200" cy="555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bladderclinic.com.au/images/bladder-conditions/TUR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0812"/>
            <a:ext cx="8678538" cy="534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of symptom scores 12 mo after TURP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663167"/>
            <a:ext cx="914400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Marszalek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EU supplements. 2009; 8: 504-512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0412"/>
            <a:ext cx="68331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of maximum flow rate 12 mo after TURP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663167"/>
            <a:ext cx="914400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Marszalek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EU supplements. 2009; 8: 504-512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0411"/>
            <a:ext cx="6638925" cy="48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2812"/>
            <a:ext cx="7262813" cy="45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TURP in different surgical times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663167"/>
            <a:ext cx="914400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Marszalek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EU supplements. 2009; 8: 504-512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Points of TURP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Various technical improvements such as video-TURP, continuous-flow instruments &amp; bipolar TURP have substantially decreased mortality &amp; morbidity of TURP today</a:t>
            </a:r>
          </a:p>
          <a:p>
            <a:endParaRPr lang="en-US" dirty="0" smtClean="0"/>
          </a:p>
          <a:p>
            <a:r>
              <a:rPr lang="en-US" dirty="0" smtClean="0"/>
              <a:t>Bipolar transurethral resection era, bleeding remains most significant intra- and </a:t>
            </a:r>
            <a:r>
              <a:rPr lang="en-US" dirty="0" err="1" smtClean="0"/>
              <a:t>perioperative</a:t>
            </a:r>
            <a:r>
              <a:rPr lang="en-US" dirty="0" smtClean="0"/>
              <a:t> complication</a:t>
            </a:r>
          </a:p>
          <a:p>
            <a:endParaRPr lang="en-US" dirty="0" smtClean="0"/>
          </a:p>
          <a:p>
            <a:r>
              <a:rPr lang="en-US" dirty="0" smtClean="0"/>
              <a:t>Short-term &amp; particularly, long-term efficacy of TURP is unsurpassed, as documented by substantial improvements in symptoms, maximum flow rate &amp; post-void residual volume</a:t>
            </a:r>
          </a:p>
          <a:p>
            <a:endParaRPr lang="en-US" dirty="0" smtClean="0"/>
          </a:p>
          <a:p>
            <a:r>
              <a:rPr lang="en-US" dirty="0" smtClean="0"/>
              <a:t>Retreatment rate of TURP: 8–12% within a decade after primary surgery, a value reached by many minimally invasive procedures as early as within 1–2yr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63167"/>
            <a:ext cx="914400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Marszalek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EU supplements. 2009; 8: 504-512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5"/>
          <p:cNvSpPr>
            <a:spLocks noChangeArrowheads="1"/>
          </p:cNvSpPr>
          <p:nvPr/>
        </p:nvSpPr>
        <p:spPr bwMode="auto">
          <a:xfrm rot="10800000">
            <a:off x="4695825" y="2758232"/>
            <a:ext cx="617538" cy="743997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10800000">
            <a:off x="5233989" y="2740085"/>
            <a:ext cx="611187" cy="758843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10176" y="2743384"/>
            <a:ext cx="100013" cy="12059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rot="10800000">
            <a:off x="1319214" y="2527279"/>
            <a:ext cx="338137" cy="605426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 rot="10800000">
            <a:off x="1563689" y="2527278"/>
            <a:ext cx="320675" cy="607075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55751" y="2446446"/>
            <a:ext cx="98425" cy="12042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14364" y="1233945"/>
            <a:ext cx="1946275" cy="1095374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1168401" y="2042279"/>
            <a:ext cx="849313" cy="489949"/>
          </a:xfrm>
          <a:prstGeom prst="ellipse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10800000">
            <a:off x="1504951" y="2500884"/>
            <a:ext cx="188913" cy="1111871"/>
          </a:xfrm>
          <a:prstGeom prst="can">
            <a:avLst>
              <a:gd name="adj" fmla="val 100769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986213" y="1064031"/>
            <a:ext cx="2551112" cy="1549030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4787900" y="2286428"/>
            <a:ext cx="850900" cy="488299"/>
          </a:xfrm>
          <a:prstGeom prst="ellipse">
            <a:avLst/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819276" y="2680698"/>
            <a:ext cx="15913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Normal prostate 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13200" y="1610068"/>
            <a:ext cx="2516188" cy="420664"/>
          </a:xfrm>
          <a:prstGeom prst="ellipse">
            <a:avLst/>
          </a:prstGeom>
          <a:solidFill>
            <a:srgbClr val="3333FF">
              <a:alpha val="4999"/>
            </a:srgbClr>
          </a:solidFill>
          <a:ln w="9360">
            <a:solidFill>
              <a:srgbClr val="F4E7ED"/>
            </a:solidFill>
            <a:miter lim="800000"/>
            <a:headEnd/>
            <a:tailEnd/>
          </a:ln>
          <a:effectLst>
            <a:outerShdw dist="40186" dir="1096358" algn="ctr" rotWithShape="0">
              <a:srgbClr val="808080">
                <a:alpha val="2004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21EC1C26-9AB6-4BA3-A01B-B64856F126A6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4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10800000">
            <a:off x="5156200" y="2723589"/>
            <a:ext cx="190500" cy="1111871"/>
          </a:xfrm>
          <a:prstGeom prst="can">
            <a:avLst>
              <a:gd name="adj" fmla="val 100788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133976" y="2799473"/>
            <a:ext cx="68263" cy="628520"/>
          </a:xfrm>
          <a:custGeom>
            <a:avLst/>
            <a:gdLst>
              <a:gd name="T0" fmla="*/ 9752 w 93705"/>
              <a:gd name="T1" fmla="*/ 172811 h 367614"/>
              <a:gd name="T2" fmla="*/ 9752 w 93705"/>
              <a:gd name="T3" fmla="*/ 579424 h 367614"/>
              <a:gd name="T4" fmla="*/ 68263 w 93705"/>
              <a:gd name="T5" fmla="*/ 325290 h 367614"/>
              <a:gd name="T6" fmla="*/ 9752 w 93705"/>
              <a:gd name="T7" fmla="*/ 0 h 367614"/>
              <a:gd name="T8" fmla="*/ 9752 w 93705"/>
              <a:gd name="T9" fmla="*/ 172811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 flipH="1">
            <a:off x="5280025" y="2822568"/>
            <a:ext cx="82550" cy="547687"/>
          </a:xfrm>
          <a:custGeom>
            <a:avLst/>
            <a:gdLst>
              <a:gd name="T0" fmla="*/ 11792 w 93705"/>
              <a:gd name="T1" fmla="*/ 150586 h 367614"/>
              <a:gd name="T2" fmla="*/ 11792 w 93705"/>
              <a:gd name="T3" fmla="*/ 504905 h 367614"/>
              <a:gd name="T4" fmla="*/ 82550 w 93705"/>
              <a:gd name="T5" fmla="*/ 283455 h 367614"/>
              <a:gd name="T6" fmla="*/ 11792 w 93705"/>
              <a:gd name="T7" fmla="*/ 0 h 367614"/>
              <a:gd name="T8" fmla="*/ 11792 w 93705"/>
              <a:gd name="T9" fmla="*/ 150586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flipH="1">
            <a:off x="5327650" y="2934745"/>
            <a:ext cx="431800" cy="303537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4743450" y="2936394"/>
            <a:ext cx="431800" cy="303537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107114" y="2756583"/>
            <a:ext cx="16525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Enlarged prostate</a:t>
            </a: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6810375" y="3168997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6815138" y="3906395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757863" y="3520374"/>
            <a:ext cx="2368550" cy="3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Obstruction to urine flow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6230938" y="4350154"/>
            <a:ext cx="125192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BOO &amp; LUTS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BPH and BOO</a:t>
            </a:r>
          </a:p>
        </p:txBody>
      </p:sp>
    </p:spTree>
    <p:extLst>
      <p:ext uri="{BB962C8B-B14F-4D97-AF65-F5344CB8AC3E}">
        <p14:creationId xmlns:p14="http://schemas.microsoft.com/office/powerpoint/2010/main" xmlns="" val="1538105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06" grpId="0" animBg="1"/>
      <p:bldP spid="205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Prostatectomy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259"/>
            <a:ext cx="8229600" cy="5481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proposed by Eugene Fuller &amp; Peter </a:t>
            </a:r>
            <a:r>
              <a:rPr lang="en-US" sz="2000" dirty="0" err="1" smtClean="0"/>
              <a:t>Freyer</a:t>
            </a:r>
            <a:r>
              <a:rPr lang="en-US" sz="2000" dirty="0" smtClean="0"/>
              <a:t> in 1895 and 1900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4034" name="Picture 2" descr="http://image.slidesharecdn.com/bph2-120225165310-phpapp01/95/bph-33-728.jpg?cb=1330189481"/>
          <p:cNvPicPr>
            <a:picLocks noChangeAspect="1" noChangeArrowheads="1"/>
          </p:cNvPicPr>
          <p:nvPr/>
        </p:nvPicPr>
        <p:blipFill>
          <a:blip r:embed="rId2"/>
          <a:srcRect t="20513" b="17949"/>
          <a:stretch>
            <a:fillRect/>
          </a:stretch>
        </p:blipFill>
        <p:spPr bwMode="auto">
          <a:xfrm>
            <a:off x="685800" y="1903411"/>
            <a:ext cx="8001000" cy="369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</a:t>
            </a:r>
            <a:endParaRPr lang="en-US" dirty="0"/>
          </a:p>
        </p:txBody>
      </p:sp>
      <p:pic>
        <p:nvPicPr>
          <p:cNvPr id="95234" name="Picture 2" descr="http://www.comiterpa.com/images/bph_i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2812"/>
            <a:ext cx="5183604" cy="4800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867400" y="1293812"/>
            <a:ext cx="2895600" cy="3733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sunset" dir="t">
              <a:rot lat="0" lon="0" rev="8400000"/>
            </a:lightRig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OP remains gold standard gold standard in terms of symptom relief but associated morbidity &amp; complication rates are high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- </a:t>
            </a:r>
            <a:r>
              <a:rPr lang="en-US" sz="1400" dirty="0" err="1" smtClean="0">
                <a:latin typeface="Calibri" pitchFamily="34" charset="0"/>
              </a:rPr>
              <a:t>Rao</a:t>
            </a:r>
            <a:r>
              <a:rPr lang="en-US" sz="1400" dirty="0" smtClean="0">
                <a:latin typeface="Calibri" pitchFamily="34" charset="0"/>
              </a:rPr>
              <a:t> KR. World Journal of Laparoscopic Surgery. 2012; 5(3): 137-138.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Laparoscopic </a:t>
            </a:r>
            <a:r>
              <a:rPr lang="en-US" dirty="0" err="1" smtClean="0"/>
              <a:t>extraperitoneal</a:t>
            </a:r>
            <a:r>
              <a:rPr lang="en-US" dirty="0" smtClean="0"/>
              <a:t> </a:t>
            </a:r>
            <a:r>
              <a:rPr lang="en-US" dirty="0" err="1" smtClean="0"/>
              <a:t>Millin</a:t>
            </a:r>
            <a:r>
              <a:rPr lang="en-US" dirty="0" smtClean="0"/>
              <a:t> prostatectomy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Possibility to perform </a:t>
            </a:r>
            <a:r>
              <a:rPr lang="en-US" sz="2000" dirty="0" err="1" smtClean="0"/>
              <a:t>Millin’s</a:t>
            </a:r>
            <a:r>
              <a:rPr lang="en-US" sz="2000" dirty="0" smtClean="0"/>
              <a:t> prostatectomy in laparoscopy was proven by </a:t>
            </a:r>
            <a:r>
              <a:rPr lang="en-US" sz="2000" dirty="0" err="1" smtClean="0"/>
              <a:t>Porpiglia</a:t>
            </a:r>
            <a:r>
              <a:rPr lang="en-US" sz="2000" dirty="0" smtClean="0"/>
              <a:t> and coworkers in 2005</a:t>
            </a:r>
          </a:p>
          <a:p>
            <a:endParaRPr lang="en-US" sz="2000" dirty="0" smtClean="0"/>
          </a:p>
          <a:p>
            <a:r>
              <a:rPr lang="en-US" sz="2000" dirty="0" smtClean="0"/>
              <a:t>Laparoscopic </a:t>
            </a:r>
            <a:r>
              <a:rPr lang="en-US" sz="2000" dirty="0" err="1" smtClean="0"/>
              <a:t>transvescical</a:t>
            </a:r>
            <a:r>
              <a:rPr lang="en-US" sz="2000" dirty="0" smtClean="0"/>
              <a:t> approach has been proposed by </a:t>
            </a:r>
            <a:r>
              <a:rPr lang="en-US" sz="2000" dirty="0" err="1" smtClean="0"/>
              <a:t>Sotelo</a:t>
            </a:r>
            <a:r>
              <a:rPr lang="en-US" sz="2000" dirty="0" smtClean="0"/>
              <a:t> and co-workers and permitted concomitant management of any coexistent </a:t>
            </a:r>
            <a:r>
              <a:rPr lang="en-US" sz="2000" dirty="0" err="1" smtClean="0"/>
              <a:t>intravesical</a:t>
            </a:r>
            <a:r>
              <a:rPr lang="en-US" sz="2000" dirty="0" smtClean="0"/>
              <a:t> pathology, such as bladder calculi</a:t>
            </a:r>
          </a:p>
          <a:p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Tubaro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A,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EAU Update Series. 2006; 4: 191-201.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Laser procedures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Rieken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M, et al. World J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2010;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28:53–62.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6391" y="1465325"/>
            <a:ext cx="3978696" cy="316818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Calibri" pitchFamily="34" charset="0"/>
              </a:rPr>
              <a:t>Laser techniques for treatment </a:t>
            </a:r>
            <a:r>
              <a:rPr lang="en-IN" sz="2800" b="1" dirty="0" smtClean="0">
                <a:solidFill>
                  <a:schemeClr val="bg1"/>
                </a:solidFill>
                <a:latin typeface="Calibri" pitchFamily="34" charset="0"/>
              </a:rPr>
              <a:t>of BOO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</a:rPr>
              <a:t>due to </a:t>
            </a:r>
            <a:r>
              <a:rPr lang="en-IN" sz="2800" b="1" dirty="0" smtClean="0">
                <a:solidFill>
                  <a:schemeClr val="bg1"/>
                </a:solidFill>
                <a:latin typeface="Calibri" pitchFamily="34" charset="0"/>
              </a:rPr>
              <a:t>BPE:</a:t>
            </a:r>
          </a:p>
          <a:p>
            <a:pPr algn="ctr"/>
            <a:r>
              <a:rPr lang="en-IN" sz="2800" b="1" dirty="0" smtClean="0">
                <a:solidFill>
                  <a:schemeClr val="bg1"/>
                </a:solidFill>
                <a:latin typeface="Calibri" pitchFamily="34" charset="0"/>
              </a:rPr>
              <a:t>Emerged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</a:rPr>
              <a:t>as alternative to </a:t>
            </a:r>
            <a:r>
              <a:rPr lang="en-IN" sz="2800" b="1" dirty="0" smtClean="0">
                <a:solidFill>
                  <a:schemeClr val="bg1"/>
                </a:solidFill>
                <a:latin typeface="Calibri" pitchFamily="34" charset="0"/>
              </a:rPr>
              <a:t>TURP </a:t>
            </a:r>
            <a:r>
              <a:rPr lang="en-IN" sz="2800" b="1" dirty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IN" sz="2800" b="1" dirty="0" smtClean="0">
                <a:solidFill>
                  <a:schemeClr val="bg1"/>
                </a:solidFill>
                <a:latin typeface="Calibri" pitchFamily="34" charset="0"/>
              </a:rPr>
              <a:t>OP</a:t>
            </a:r>
            <a:endParaRPr lang="en-IN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6" descr="http://www.nuadaurology.com/_img/bph-treat-greenligh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030" y="1940553"/>
            <a:ext cx="3965434" cy="24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2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 basic principles of laser therapy for BPH based on final tissue effect: Laser vaporization &amp; laser coagulation</a:t>
            </a:r>
          </a:p>
          <a:p>
            <a:endParaRPr lang="en-US" sz="2000" dirty="0" smtClean="0"/>
          </a:p>
          <a:p>
            <a:r>
              <a:rPr lang="en-US" sz="2000" dirty="0" smtClean="0"/>
              <a:t>Laser vaporization techniques: Higher-density laser thermal energy is used; effects range from complete tissue vaporization to incision, resection, or </a:t>
            </a:r>
            <a:r>
              <a:rPr lang="en-US" sz="2000" dirty="0" err="1" smtClean="0"/>
              <a:t>enucleation</a:t>
            </a:r>
            <a:r>
              <a:rPr lang="en-US" sz="2000" dirty="0" smtClean="0"/>
              <a:t> of obstructing prostatic tissue</a:t>
            </a:r>
          </a:p>
          <a:p>
            <a:endParaRPr lang="en-US" sz="2000" dirty="0" smtClean="0"/>
          </a:p>
          <a:p>
            <a:r>
              <a:rPr lang="en-US" sz="2000" dirty="0" smtClean="0"/>
              <a:t>Interstitial laser coagulation (ILC) requires lower therapeutic temperatures</a:t>
            </a:r>
          </a:p>
          <a:p>
            <a:endParaRPr lang="en-US" sz="2000" dirty="0" smtClean="0"/>
          </a:p>
          <a:p>
            <a:r>
              <a:rPr lang="en-US" sz="2000" dirty="0" smtClean="0"/>
              <a:t>Urethral preservation &amp; lack of tissue evaporation/resection with ILC make this treatment different from conventional transurethral free-beam laser prostatectomy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Issa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MM,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Rev Urol. 2005; 7(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suppl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9): S15-S22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5612"/>
            <a:ext cx="8077200" cy="2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00200" y="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Visual laser ablation of the prostate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81940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Laser vaporization of the prostate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5013"/>
            <a:ext cx="8077200" cy="20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Issa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MM,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Rev Urol. 2005; 7(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suppl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9): S15-S22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Laser resection of the prostate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81940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Laser </a:t>
            </a:r>
            <a:r>
              <a:rPr lang="en-US" dirty="0" err="1" smtClean="0">
                <a:latin typeface="Calibri" pitchFamily="34" charset="0"/>
              </a:rPr>
              <a:t>enucleation</a:t>
            </a:r>
            <a:r>
              <a:rPr lang="en-US" dirty="0" smtClean="0">
                <a:latin typeface="Calibri" pitchFamily="34" charset="0"/>
              </a:rPr>
              <a:t> of the prostate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5612"/>
            <a:ext cx="815399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5013"/>
            <a:ext cx="8077200" cy="21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Issa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MM,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Rev Urol. 2005; 7(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suppl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9): S15-S22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212"/>
            <a:ext cx="91440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1812"/>
            <a:ext cx="91440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Laser incision of the prostate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819400"/>
            <a:ext cx="5638800" cy="4556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Interstitial laser coagulation of the prostate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5612"/>
            <a:ext cx="813745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5012"/>
            <a:ext cx="8458200" cy="234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89212"/>
            <a:ext cx="8686800" cy="11747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Issa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MM,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et al.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Rev Urol. 2005; 7(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suppl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9): S15-S22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Complex relationship: BPH, LUTS, BPE &amp; BOO</a:t>
            </a:r>
            <a:endParaRPr lang="en-US" sz="29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6612"/>
            <a:ext cx="8089728" cy="47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Roehrborn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CG.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 Urol. 2005; 7(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suppl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9): S3-S14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Vaporization vs. enucleation techniques for BPO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Netsch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C, et al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2015;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25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: 45–52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24129" y="1861348"/>
            <a:ext cx="3062231" cy="30097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>
                <a:latin typeface="Calibri" pitchFamily="34" charset="0"/>
              </a:rPr>
              <a:t>HoLEP</a:t>
            </a:r>
            <a:r>
              <a:rPr lang="en-IN" sz="2000" b="1" dirty="0">
                <a:latin typeface="Calibri" pitchFamily="34" charset="0"/>
              </a:rPr>
              <a:t> </a:t>
            </a:r>
            <a:r>
              <a:rPr lang="en-IN" sz="2000" b="1" dirty="0" smtClean="0">
                <a:latin typeface="Calibri" pitchFamily="34" charset="0"/>
              </a:rPr>
              <a:t>&amp; PVP </a:t>
            </a:r>
            <a:r>
              <a:rPr lang="en-IN" sz="2000" b="1" dirty="0">
                <a:latin typeface="Calibri" pitchFamily="34" charset="0"/>
              </a:rPr>
              <a:t>are recommended alternatives to TURP </a:t>
            </a:r>
            <a:r>
              <a:rPr lang="en-IN" sz="2000" b="1" dirty="0" smtClean="0">
                <a:latin typeface="Calibri" pitchFamily="34" charset="0"/>
              </a:rPr>
              <a:t>in men </a:t>
            </a:r>
            <a:r>
              <a:rPr lang="en-IN" sz="2000" b="1" dirty="0">
                <a:latin typeface="Calibri" pitchFamily="34" charset="0"/>
              </a:rPr>
              <a:t>with moderate-to-severe </a:t>
            </a:r>
            <a:r>
              <a:rPr lang="en-IN" sz="2000" b="1" dirty="0" smtClean="0">
                <a:latin typeface="Calibri" pitchFamily="34" charset="0"/>
              </a:rPr>
              <a:t>LUTS</a:t>
            </a:r>
          </a:p>
          <a:p>
            <a:pPr algn="ctr"/>
            <a:r>
              <a:rPr lang="en-IN" sz="1000" b="1" dirty="0" smtClean="0">
                <a:latin typeface="Calibri" pitchFamily="34" charset="0"/>
              </a:rPr>
              <a:t>- </a:t>
            </a:r>
            <a:r>
              <a:rPr lang="en-IN" sz="1000" dirty="0" err="1">
                <a:latin typeface="Calibri" pitchFamily="34" charset="0"/>
              </a:rPr>
              <a:t>Gravas</a:t>
            </a:r>
            <a:r>
              <a:rPr lang="en-IN" sz="1000" dirty="0">
                <a:latin typeface="Calibri" pitchFamily="34" charset="0"/>
              </a:rPr>
              <a:t> S, </a:t>
            </a:r>
            <a:r>
              <a:rPr lang="en-IN" sz="1000" dirty="0" smtClean="0">
                <a:latin typeface="Calibri" pitchFamily="34" charset="0"/>
              </a:rPr>
              <a:t>et al. Guidelines </a:t>
            </a:r>
            <a:r>
              <a:rPr lang="en-IN" sz="1000" dirty="0">
                <a:latin typeface="Calibri" pitchFamily="34" charset="0"/>
              </a:rPr>
              <a:t>on the </a:t>
            </a:r>
            <a:r>
              <a:rPr lang="en-IN" sz="1000" dirty="0" smtClean="0">
                <a:latin typeface="Calibri" pitchFamily="34" charset="0"/>
              </a:rPr>
              <a:t>management of </a:t>
            </a:r>
            <a:r>
              <a:rPr lang="en-IN" sz="1000" dirty="0">
                <a:latin typeface="Calibri" pitchFamily="34" charset="0"/>
              </a:rPr>
              <a:t>non-neurogenic male lower urinary tract symptoms (LUTS), incl. </a:t>
            </a:r>
            <a:r>
              <a:rPr lang="en-IN" sz="1000" dirty="0" smtClean="0">
                <a:latin typeface="Calibri" pitchFamily="34" charset="0"/>
              </a:rPr>
              <a:t>benign prostatic </a:t>
            </a:r>
            <a:r>
              <a:rPr lang="en-IN" sz="1000" dirty="0">
                <a:latin typeface="Calibri" pitchFamily="34" charset="0"/>
              </a:rPr>
              <a:t>obstruction (BPO) European Association of Urology </a:t>
            </a:r>
            <a:r>
              <a:rPr lang="en-IN" sz="1000" dirty="0" smtClean="0">
                <a:latin typeface="Calibri" pitchFamily="34" charset="0"/>
              </a:rPr>
              <a:t>2014</a:t>
            </a:r>
            <a:r>
              <a:rPr lang="en-IN" sz="1000" dirty="0">
                <a:latin typeface="Calibri" pitchFamily="34" charset="0"/>
              </a:rPr>
              <a:t>.</a:t>
            </a:r>
            <a:endParaRPr lang="en-IN" sz="1000" b="1" dirty="0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5418"/>
            <a:ext cx="4968552" cy="49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00491" y="2574189"/>
            <a:ext cx="439248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6646" y="2818299"/>
            <a:ext cx="4625435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6646" y="3063563"/>
            <a:ext cx="4625435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6644" y="3314694"/>
            <a:ext cx="1457084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303" y="827869"/>
            <a:ext cx="935509" cy="7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66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Different laser procedures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098"/>
            <a:ext cx="3970784" cy="45146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 smtClean="0"/>
              <a:t>Variety </a:t>
            </a:r>
            <a:r>
              <a:rPr lang="en-IN" sz="1800" dirty="0"/>
              <a:t>of laser technologies mimicking </a:t>
            </a:r>
            <a:r>
              <a:rPr lang="en-IN" sz="1800" dirty="0" err="1"/>
              <a:t>HoLEP</a:t>
            </a:r>
            <a:r>
              <a:rPr lang="en-IN" sz="1800" dirty="0"/>
              <a:t> </a:t>
            </a:r>
            <a:r>
              <a:rPr lang="en-IN" sz="1800" dirty="0" smtClean="0"/>
              <a:t>&amp; PVP:</a:t>
            </a:r>
          </a:p>
          <a:p>
            <a:pPr marL="800100" lvl="1" indent="-342900"/>
            <a:r>
              <a:rPr lang="en-IN" sz="1800" dirty="0" err="1" smtClean="0"/>
              <a:t>ThuVEP</a:t>
            </a:r>
            <a:r>
              <a:rPr lang="en-IN" sz="1800" dirty="0" smtClean="0"/>
              <a:t>, </a:t>
            </a:r>
            <a:r>
              <a:rPr lang="en-IN" sz="1800" dirty="0" err="1" smtClean="0"/>
              <a:t>ThuLEP</a:t>
            </a:r>
            <a:r>
              <a:rPr lang="en-IN" sz="1800" dirty="0"/>
              <a:t>, </a:t>
            </a:r>
            <a:r>
              <a:rPr lang="en-IN" sz="1800" dirty="0" err="1"/>
              <a:t>GreenLight</a:t>
            </a:r>
            <a:r>
              <a:rPr lang="en-IN" sz="1800" dirty="0"/>
              <a:t> laser enucleation of </a:t>
            </a:r>
            <a:r>
              <a:rPr lang="en-IN" sz="1800" dirty="0" smtClean="0"/>
              <a:t>prostate, </a:t>
            </a:r>
            <a:r>
              <a:rPr lang="en-IN" sz="1800" dirty="0" err="1" smtClean="0"/>
              <a:t>DiLEP</a:t>
            </a:r>
            <a:r>
              <a:rPr lang="en-IN" sz="1800" dirty="0"/>
              <a:t>, ELAP, </a:t>
            </a:r>
            <a:r>
              <a:rPr lang="en-IN" sz="1800" dirty="0" err="1"/>
              <a:t>BipolEP</a:t>
            </a:r>
            <a:r>
              <a:rPr lang="en-IN" sz="1800" dirty="0"/>
              <a:t>, </a:t>
            </a:r>
            <a:r>
              <a:rPr lang="en-IN" sz="1800" dirty="0" err="1"/>
              <a:t>PkEP</a:t>
            </a:r>
            <a:r>
              <a:rPr lang="en-IN" sz="1800" dirty="0"/>
              <a:t>, bipolar </a:t>
            </a:r>
            <a:r>
              <a:rPr lang="en-IN" sz="1800" dirty="0" smtClean="0"/>
              <a:t>plasma </a:t>
            </a:r>
            <a:r>
              <a:rPr lang="en-IN" sz="1800" dirty="0" err="1" smtClean="0"/>
              <a:t>enuclation</a:t>
            </a:r>
            <a:r>
              <a:rPr lang="en-IN" sz="1800" dirty="0" smtClean="0"/>
              <a:t> </a:t>
            </a:r>
            <a:r>
              <a:rPr lang="en-IN" sz="1800" dirty="0"/>
              <a:t>of </a:t>
            </a:r>
            <a:r>
              <a:rPr lang="en-IN" sz="1800" dirty="0" smtClean="0"/>
              <a:t>prostate</a:t>
            </a:r>
            <a:r>
              <a:rPr lang="en-IN" sz="1800" dirty="0"/>
              <a:t>, TUERP, </a:t>
            </a:r>
            <a:r>
              <a:rPr lang="en-IN" sz="1800" dirty="0" err="1" smtClean="0"/>
              <a:t>ThuVAP</a:t>
            </a:r>
            <a:r>
              <a:rPr lang="en-IN" sz="1800" dirty="0"/>
              <a:t> </a:t>
            </a:r>
            <a:r>
              <a:rPr lang="en-IN" sz="1800" dirty="0" smtClean="0"/>
              <a:t>&amp; BPVP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FF0000"/>
                </a:solidFill>
              </a:rPr>
              <a:t>No clear algorithms </a:t>
            </a:r>
            <a:r>
              <a:rPr lang="en-IN" sz="1800" dirty="0">
                <a:solidFill>
                  <a:srgbClr val="FF0000"/>
                </a:solidFill>
              </a:rPr>
              <a:t>exist </a:t>
            </a:r>
            <a:r>
              <a:rPr lang="en-IN" sz="1800" dirty="0" smtClean="0">
                <a:solidFill>
                  <a:srgbClr val="FF0000"/>
                </a:solidFill>
              </a:rPr>
              <a:t>to </a:t>
            </a:r>
            <a:r>
              <a:rPr lang="en-IN" sz="1800" dirty="0">
                <a:solidFill>
                  <a:srgbClr val="FF0000"/>
                </a:solidFill>
              </a:rPr>
              <a:t>which procedure </a:t>
            </a:r>
            <a:r>
              <a:rPr lang="en-IN" sz="1800" dirty="0" smtClean="0">
                <a:solidFill>
                  <a:srgbClr val="FF0000"/>
                </a:solidFill>
              </a:rPr>
              <a:t>to choose </a:t>
            </a:r>
            <a:r>
              <a:rPr lang="en-IN" sz="1800" dirty="0">
                <a:solidFill>
                  <a:srgbClr val="FF0000"/>
                </a:solidFill>
              </a:rPr>
              <a:t>in which clinical </a:t>
            </a:r>
            <a:r>
              <a:rPr lang="en-IN" sz="1800" dirty="0" smtClean="0">
                <a:solidFill>
                  <a:srgbClr val="FF0000"/>
                </a:solidFill>
              </a:rPr>
              <a:t>situation</a:t>
            </a:r>
          </a:p>
        </p:txBody>
      </p:sp>
      <p:pic>
        <p:nvPicPr>
          <p:cNvPr id="7170" name="Picture 2" descr="http://patients.uroweb.org/fileadmin/eau_images/images_full/vapour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1689"/>
            <a:ext cx="4176464" cy="459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Netsch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C, et al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2015;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25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: 45–52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994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Main characteristics of different lasers</a:t>
            </a:r>
            <a:endParaRPr lang="en-IN" sz="2900" dirty="0"/>
          </a:p>
        </p:txBody>
      </p:sp>
      <p:sp>
        <p:nvSpPr>
          <p:cNvPr id="6" name="Rectangle 5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Gravas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S, et al. </a:t>
            </a:r>
            <a:r>
              <a:rPr lang="pt-B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BJU International. 2011; 107: 1030-1043.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6200" y="1141412"/>
            <a:ext cx="899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94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t="8952" b="12827"/>
          <a:stretch>
            <a:fillRect/>
          </a:stretch>
        </p:blipFill>
        <p:spPr bwMode="auto">
          <a:xfrm>
            <a:off x="0" y="-1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Green light vaporization of the prostate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663167"/>
            <a:ext cx="88924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Gomez-</a:t>
            </a:r>
            <a:r>
              <a:rPr lang="en-I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Sancha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F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Curr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Opin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Urol. 2015; 25: 40–44. 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910893"/>
            <a:ext cx="5617815" cy="45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84169" y="1861348"/>
            <a:ext cx="2735113" cy="30097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latin typeface="Calibri" pitchFamily="34" charset="0"/>
              </a:rPr>
              <a:t>Greenlight Laser therapy:</a:t>
            </a:r>
          </a:p>
          <a:p>
            <a:pPr algn="ctr"/>
            <a:r>
              <a:rPr lang="en-IN" sz="2000" b="1" dirty="0" smtClean="0">
                <a:latin typeface="Calibri" pitchFamily="34" charset="0"/>
              </a:rPr>
              <a:t>Can </a:t>
            </a:r>
            <a:r>
              <a:rPr lang="en-IN" sz="2000" b="1" dirty="0">
                <a:latin typeface="Calibri" pitchFamily="34" charset="0"/>
              </a:rPr>
              <a:t>be used </a:t>
            </a:r>
            <a:r>
              <a:rPr lang="en-IN" sz="2000" b="1" dirty="0" smtClean="0">
                <a:latin typeface="Calibri" pitchFamily="34" charset="0"/>
              </a:rPr>
              <a:t>safely &amp; effectively </a:t>
            </a:r>
            <a:r>
              <a:rPr lang="en-IN" sz="2000" b="1" dirty="0">
                <a:latin typeface="Calibri" pitchFamily="34" charset="0"/>
              </a:rPr>
              <a:t>in men on anticoagulants, in retention and with prostates of size greater than 80 ml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924" y="12567"/>
            <a:ext cx="935509" cy="7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27584" y="1976907"/>
            <a:ext cx="496855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7584" y="2257371"/>
            <a:ext cx="424847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6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. greenlight laser vaporization of the pro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2144"/>
            <a:ext cx="8255689" cy="28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light vaporization of the prostate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Transurethral Holmium Laser Ablation of the Prostate (</a:t>
            </a:r>
            <a:r>
              <a:rPr lang="en-IN" sz="2000" dirty="0" err="1"/>
              <a:t>HoLAP</a:t>
            </a:r>
            <a:r>
              <a:rPr lang="en-IN" sz="2000" dirty="0" smtClean="0"/>
              <a:t>):</a:t>
            </a:r>
          </a:p>
          <a:p>
            <a:endParaRPr lang="en-IN" sz="2000" dirty="0"/>
          </a:p>
          <a:p>
            <a:r>
              <a:rPr lang="en-IN" sz="2000" dirty="0" err="1" smtClean="0"/>
              <a:t>Holmium:YAG</a:t>
            </a:r>
            <a:r>
              <a:rPr lang="en-IN" sz="2000" dirty="0" smtClean="0"/>
              <a:t> </a:t>
            </a:r>
            <a:r>
              <a:rPr lang="en-IN" sz="2000" dirty="0"/>
              <a:t>laser may be used to treat prostatic tissue </a:t>
            </a:r>
            <a:r>
              <a:rPr lang="en-IN" sz="2000" dirty="0" err="1"/>
              <a:t>transurethrally</a:t>
            </a:r>
            <a:r>
              <a:rPr lang="en-IN" sz="2000" dirty="0"/>
              <a:t> using </a:t>
            </a:r>
            <a:r>
              <a:rPr lang="en-IN" sz="2000" dirty="0" smtClean="0"/>
              <a:t>550 micron side-firing </a:t>
            </a:r>
            <a:r>
              <a:rPr lang="en-IN" sz="2000" dirty="0"/>
              <a:t>laser </a:t>
            </a:r>
            <a:r>
              <a:rPr lang="en-IN" sz="2000" dirty="0" err="1"/>
              <a:t>fiber</a:t>
            </a:r>
            <a:r>
              <a:rPr lang="en-IN" sz="2000" dirty="0"/>
              <a:t> in </a:t>
            </a:r>
            <a:r>
              <a:rPr lang="en-IN" sz="2000" dirty="0" smtClean="0"/>
              <a:t>noncontact mode</a:t>
            </a:r>
          </a:p>
          <a:p>
            <a:endParaRPr lang="en-IN" sz="2000" dirty="0" smtClean="0"/>
          </a:p>
          <a:p>
            <a:r>
              <a:rPr lang="en-IN" sz="2000" dirty="0" smtClean="0"/>
              <a:t>This </a:t>
            </a:r>
            <a:r>
              <a:rPr lang="en-IN" sz="2000" dirty="0"/>
              <a:t>technology delivers laser energy at </a:t>
            </a:r>
            <a:r>
              <a:rPr lang="en-IN" sz="2000" dirty="0" smtClean="0"/>
              <a:t>wavelength of 2120 </a:t>
            </a:r>
            <a:r>
              <a:rPr lang="en-IN" sz="2000" dirty="0"/>
              <a:t>nm (infrared range) which is absorbed primarily by water </a:t>
            </a:r>
            <a:r>
              <a:rPr lang="en-IN" sz="2000" dirty="0" smtClean="0"/>
              <a:t>&amp; </a:t>
            </a:r>
            <a:r>
              <a:rPr lang="en-IN" sz="2000" dirty="0"/>
              <a:t>results in </a:t>
            </a:r>
            <a:r>
              <a:rPr lang="en-IN" sz="2000" dirty="0" smtClean="0"/>
              <a:t>optical penetration depth </a:t>
            </a:r>
            <a:r>
              <a:rPr lang="en-IN" sz="2000" dirty="0"/>
              <a:t>of 0.4 </a:t>
            </a:r>
            <a:r>
              <a:rPr lang="en-IN" sz="2000" dirty="0" smtClean="0"/>
              <a:t>mm</a:t>
            </a:r>
          </a:p>
          <a:p>
            <a:endParaRPr lang="en-IN" sz="2000" dirty="0"/>
          </a:p>
          <a:p>
            <a:r>
              <a:rPr lang="en-IN" sz="2000" dirty="0" err="1" smtClean="0"/>
              <a:t>HoLAP</a:t>
            </a:r>
            <a:r>
              <a:rPr lang="en-IN" sz="2000" dirty="0" smtClean="0"/>
              <a:t> </a:t>
            </a:r>
            <a:r>
              <a:rPr lang="en-IN" sz="2000" dirty="0"/>
              <a:t>procedure is intended to be comparable to TURP in that </a:t>
            </a:r>
            <a:r>
              <a:rPr lang="en-IN" sz="2000" dirty="0" smtClean="0"/>
              <a:t>prostatic lobes may </a:t>
            </a:r>
            <a:r>
              <a:rPr lang="en-IN" sz="2000" dirty="0"/>
              <a:t>be vaporized down to </a:t>
            </a:r>
            <a:r>
              <a:rPr lang="en-IN" sz="2000" dirty="0" smtClean="0"/>
              <a:t>surgical </a:t>
            </a:r>
            <a:r>
              <a:rPr lang="en-IN" sz="2000" dirty="0"/>
              <a:t>capsule resulting in </a:t>
            </a:r>
            <a:r>
              <a:rPr lang="en-IN" sz="2000" dirty="0" smtClean="0"/>
              <a:t>TURP-like effect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8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HoLEP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Holmium </a:t>
            </a:r>
            <a:r>
              <a:rPr lang="en-IN" sz="2000" dirty="0"/>
              <a:t>laser has been used to enucleate </a:t>
            </a:r>
            <a:r>
              <a:rPr lang="en-IN" sz="2000" dirty="0" smtClean="0"/>
              <a:t>prostate </a:t>
            </a:r>
            <a:r>
              <a:rPr lang="en-IN" sz="2000" dirty="0"/>
              <a:t>adenoma, separating </a:t>
            </a:r>
            <a:r>
              <a:rPr lang="en-IN" sz="2000" dirty="0" smtClean="0"/>
              <a:t>adenoma from surgical </a:t>
            </a:r>
            <a:r>
              <a:rPr lang="en-IN" sz="2000" dirty="0"/>
              <a:t>capsule, from apex to base, after any median lobe has been freed from </a:t>
            </a:r>
            <a:r>
              <a:rPr lang="en-IN" sz="2000" dirty="0" smtClean="0"/>
              <a:t>bladder neck</a:t>
            </a:r>
          </a:p>
          <a:p>
            <a:endParaRPr lang="en-IN" sz="2000" dirty="0"/>
          </a:p>
          <a:p>
            <a:r>
              <a:rPr lang="en-IN" sz="2000" dirty="0" smtClean="0"/>
              <a:t>Typically, </a:t>
            </a:r>
            <a:r>
              <a:rPr lang="en-IN" sz="2000" dirty="0"/>
              <a:t>technology is utilized for larger glands that previously would have been </a:t>
            </a:r>
            <a:r>
              <a:rPr lang="en-IN" sz="2000" dirty="0" smtClean="0"/>
              <a:t>treated surgically </a:t>
            </a:r>
            <a:r>
              <a:rPr lang="en-IN" sz="2000" dirty="0"/>
              <a:t>with </a:t>
            </a:r>
            <a:r>
              <a:rPr lang="en-IN" sz="2000" dirty="0" smtClean="0"/>
              <a:t>open prostatectomy</a:t>
            </a:r>
          </a:p>
          <a:p>
            <a:endParaRPr lang="en-IN" sz="2000" dirty="0"/>
          </a:p>
          <a:p>
            <a:r>
              <a:rPr lang="en-IN" sz="2000" dirty="0" smtClean="0"/>
              <a:t>Generally</a:t>
            </a:r>
            <a:r>
              <a:rPr lang="en-IN" sz="2000" dirty="0"/>
              <a:t>, </a:t>
            </a:r>
            <a:r>
              <a:rPr lang="en-IN" sz="2000" dirty="0" smtClean="0"/>
              <a:t>results </a:t>
            </a:r>
            <a:r>
              <a:rPr lang="en-IN" sz="2000" dirty="0"/>
              <a:t>compare </a:t>
            </a:r>
            <a:r>
              <a:rPr lang="en-IN" sz="2000" dirty="0" smtClean="0"/>
              <a:t>favourably </a:t>
            </a:r>
            <a:r>
              <a:rPr lang="en-IN" sz="2000" dirty="0"/>
              <a:t>to open </a:t>
            </a:r>
            <a:r>
              <a:rPr lang="en-IN" sz="2000" dirty="0" smtClean="0"/>
              <a:t>prostatectomy in hands </a:t>
            </a:r>
            <a:r>
              <a:rPr lang="en-IN" sz="2000" dirty="0"/>
              <a:t>of </a:t>
            </a:r>
            <a:r>
              <a:rPr lang="en-IN" sz="2000" dirty="0" smtClean="0"/>
              <a:t>experienced surgeon</a:t>
            </a:r>
          </a:p>
          <a:p>
            <a:endParaRPr lang="en-IN" sz="2000" dirty="0"/>
          </a:p>
          <a:p>
            <a:r>
              <a:rPr lang="en-IN" sz="2000" dirty="0" smtClean="0"/>
              <a:t>In </a:t>
            </a:r>
            <a:r>
              <a:rPr lang="en-IN" sz="2000" dirty="0"/>
              <a:t>other trials, improvements in symptom scores, </a:t>
            </a:r>
            <a:r>
              <a:rPr lang="en-IN" sz="2000" dirty="0" err="1" smtClean="0"/>
              <a:t>QoL</a:t>
            </a:r>
            <a:r>
              <a:rPr lang="en-IN" sz="2000" dirty="0" smtClean="0"/>
              <a:t> indices &amp; </a:t>
            </a:r>
            <a:r>
              <a:rPr lang="en-IN" sz="2000" dirty="0"/>
              <a:t>flow rate, approach those obtained after </a:t>
            </a:r>
            <a:r>
              <a:rPr lang="en-IN" sz="2000" dirty="0" smtClean="0"/>
              <a:t>TURP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HoLEP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Nonetheless</a:t>
            </a:r>
            <a:r>
              <a:rPr lang="en-IN" sz="2000" dirty="0"/>
              <a:t>, long-term data </a:t>
            </a:r>
            <a:r>
              <a:rPr lang="en-IN" sz="2000" dirty="0" smtClean="0"/>
              <a:t>beyond 2 </a:t>
            </a:r>
            <a:r>
              <a:rPr lang="en-IN" sz="2000" dirty="0" err="1" smtClean="0"/>
              <a:t>yrs</a:t>
            </a:r>
            <a:r>
              <a:rPr lang="en-IN" sz="2000" dirty="0" smtClean="0"/>
              <a:t> </a:t>
            </a:r>
            <a:r>
              <a:rPr lang="en-IN" sz="2000" dirty="0"/>
              <a:t>are still </a:t>
            </a:r>
            <a:r>
              <a:rPr lang="en-IN" sz="2000" dirty="0" smtClean="0"/>
              <a:t>lacking &amp; procedure </a:t>
            </a:r>
            <a:r>
              <a:rPr lang="en-IN" sz="2000" dirty="0"/>
              <a:t>requires specialized training and </a:t>
            </a:r>
            <a:r>
              <a:rPr lang="en-IN" sz="2000" dirty="0" smtClean="0"/>
              <a:t>equipment</a:t>
            </a:r>
          </a:p>
          <a:p>
            <a:endParaRPr lang="en-IN" sz="2000" dirty="0"/>
          </a:p>
          <a:p>
            <a:r>
              <a:rPr lang="en-IN" sz="2000" dirty="0" smtClean="0"/>
              <a:t>Operative </a:t>
            </a:r>
            <a:r>
              <a:rPr lang="en-IN" sz="2000" dirty="0"/>
              <a:t>times for holmium enucleation have been improved significantly with the advent </a:t>
            </a:r>
            <a:r>
              <a:rPr lang="en-IN" sz="2000" dirty="0" smtClean="0"/>
              <a:t>of the </a:t>
            </a:r>
            <a:r>
              <a:rPr lang="en-IN" sz="2000" dirty="0"/>
              <a:t>tissue </a:t>
            </a:r>
            <a:r>
              <a:rPr lang="en-IN" sz="2000" dirty="0" err="1" smtClean="0"/>
              <a:t>morcellator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By </a:t>
            </a:r>
            <a:r>
              <a:rPr lang="en-IN" sz="2000" dirty="0" err="1"/>
              <a:t>morcellating</a:t>
            </a:r>
            <a:r>
              <a:rPr lang="en-IN" sz="2000" dirty="0"/>
              <a:t> tissue within </a:t>
            </a:r>
            <a:r>
              <a:rPr lang="en-IN" sz="2000" dirty="0" smtClean="0"/>
              <a:t>bladder</a:t>
            </a:r>
            <a:r>
              <a:rPr lang="en-IN" sz="2000" dirty="0"/>
              <a:t>, </a:t>
            </a:r>
            <a:r>
              <a:rPr lang="en-IN" sz="2000" dirty="0" smtClean="0"/>
              <a:t>resection </a:t>
            </a:r>
            <a:r>
              <a:rPr lang="en-IN" sz="2000" dirty="0"/>
              <a:t>technique could </a:t>
            </a:r>
            <a:r>
              <a:rPr lang="en-IN" sz="2000" dirty="0" smtClean="0"/>
              <a:t>be modified </a:t>
            </a:r>
            <a:r>
              <a:rPr lang="en-IN" sz="2000" dirty="0"/>
              <a:t>to allow complete enucleation of </a:t>
            </a:r>
            <a:r>
              <a:rPr lang="en-IN" sz="2000" dirty="0" smtClean="0"/>
              <a:t>median &amp; lateral </a:t>
            </a:r>
            <a:r>
              <a:rPr lang="en-IN" sz="2000" dirty="0"/>
              <a:t>lobes of </a:t>
            </a:r>
            <a:r>
              <a:rPr lang="en-IN" sz="2000" dirty="0" smtClean="0"/>
              <a:t>prostate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AUA Guidelines 2010. 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2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91D1BF3E-CEC9-4EA8-9666-2D8054BFAF87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6</a:t>
            </a:fld>
            <a:endParaRPr lang="en-GB" sz="1000">
              <a:latin typeface="Calibri" pitchFamily="32" charset="0"/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55798" y="1035986"/>
            <a:ext cx="8248650" cy="4165391"/>
            <a:chOff x="119" y="426"/>
            <a:chExt cx="5196" cy="2525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19" y="426"/>
              <a:ext cx="259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b"/>
            <a:lstStyle/>
            <a:p>
              <a:pPr algn="ct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Voiding symptoms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718" y="426"/>
              <a:ext cx="25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b"/>
            <a:lstStyle/>
            <a:p>
              <a:pPr algn="ct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Storage symptoms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19" y="628"/>
              <a:ext cx="2599" cy="489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Hesitancy: delay in onset of micturition (time required by the detrusor muscle to overcome outlet resistance)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718" y="628"/>
              <a:ext cx="2598" cy="489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Urinary frequency: voiding too frequently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during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day (&gt; 7 times)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19" y="1117"/>
              <a:ext cx="2599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Poor urinary flow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&amp;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straining to void (flow rate &lt;10 mL/s is suggestive of obstruction)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718" y="1117"/>
              <a:ext cx="259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Nocturia is defined having to wake at night to void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119" y="1453"/>
              <a:ext cx="2599" cy="490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Sensation of incomplete bladder emptying (bladder is unable to empty itself completely, causing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residual urine)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718" y="1453"/>
              <a:ext cx="2598" cy="490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Urgency (sudden compelling desire to void, which is difficult to defer)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119" y="1943"/>
              <a:ext cx="2599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Terminal or post-micturition dribbling (weakness in bulbo-spongiosus muscle, which aids urethral emptying)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718" y="1943"/>
              <a:ext cx="2598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Urge incontinence (involuntary leakage of urine accompanied by urgency)</a:t>
              </a:r>
              <a:r>
                <a:rPr lang="ar-SA" sz="16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119" y="2432"/>
              <a:ext cx="2599" cy="336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23040" rIns="45720" bIns="23040" anchor="ctr"/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Prolonged </a:t>
              </a:r>
              <a:r>
                <a:rPr lang="en-GB" sz="1600" dirty="0" smtClean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urination (reduced </a:t>
              </a:r>
              <a:r>
                <a:rPr lang="en-GB" sz="1600" dirty="0">
                  <a:solidFill>
                    <a:srgbClr val="000000"/>
                  </a:solidFill>
                  <a:latin typeface="Calibri" pitchFamily="32" charset="0"/>
                  <a:ea typeface="Lucida Sans Unicode" charset="0"/>
                  <a:cs typeface="Lucida Sans Unicode" charset="0"/>
                </a:rPr>
                <a:t>flow rate results in increased time taken to void)</a:t>
              </a:r>
              <a:r>
                <a:rPr lang="ar-SA" sz="1600" dirty="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‏</a:t>
              </a:r>
              <a:endParaRPr lang="en-GB" sz="1600" dirty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718" y="2432"/>
              <a:ext cx="2598" cy="336"/>
            </a:xfrm>
            <a:prstGeom prst="rect">
              <a:avLst/>
            </a:prstGeom>
            <a:solidFill>
              <a:srgbClr val="CF6DA4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19" y="2768"/>
              <a:ext cx="259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2718" y="2768"/>
              <a:ext cx="259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119" y="628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119" y="426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19" y="2951"/>
              <a:ext cx="5197" cy="1"/>
            </a:xfrm>
            <a:prstGeom prst="line">
              <a:avLst/>
            </a:prstGeom>
            <a:noFill/>
            <a:ln w="12600">
              <a:solidFill>
                <a:srgbClr val="CF6DA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Understanding LUTS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Thorpe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et al. Lancet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2003; 361(9366): 1359-67.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925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Transurethral </a:t>
            </a:r>
            <a:r>
              <a:rPr lang="en-IN" sz="2000" dirty="0"/>
              <a:t>incision of the prostate (TUIP) or bladder neck </a:t>
            </a:r>
            <a:r>
              <a:rPr lang="en-IN" sz="2000" dirty="0" smtClean="0"/>
              <a:t>incision: Recommended </a:t>
            </a:r>
            <a:r>
              <a:rPr lang="en-IN" sz="2000" dirty="0"/>
              <a:t>for smaller gland weighing &lt;25 g and has been found to be less invasive than TURP, </a:t>
            </a:r>
            <a:r>
              <a:rPr lang="en-IN" sz="2000" dirty="0" smtClean="0"/>
              <a:t>but </a:t>
            </a:r>
            <a:r>
              <a:rPr lang="en-IN" sz="2000" dirty="0"/>
              <a:t>long-term effectiveness in comparison with TURP is yet to be determined</a:t>
            </a:r>
            <a:endParaRPr lang="en-IN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MIT and TUVP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Minimal invasive procedures (MIT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/>
              <a:t>Over </a:t>
            </a:r>
            <a:r>
              <a:rPr lang="en-IN" sz="1800" dirty="0" smtClean="0"/>
              <a:t>last </a:t>
            </a:r>
            <a:r>
              <a:rPr lang="en-IN" sz="1800" dirty="0"/>
              <a:t>few years, number of MIT has been established to achieve substantial improvement in </a:t>
            </a:r>
            <a:r>
              <a:rPr lang="en-IN" sz="1800" dirty="0" smtClean="0"/>
              <a:t>symptoms </a:t>
            </a:r>
            <a:r>
              <a:rPr lang="en-IN" sz="1800" dirty="0"/>
              <a:t>attributed to </a:t>
            </a:r>
            <a:r>
              <a:rPr lang="en-IN" sz="1800" dirty="0" smtClean="0"/>
              <a:t>BPH</a:t>
            </a:r>
          </a:p>
          <a:p>
            <a:pPr lvl="1"/>
            <a:r>
              <a:rPr lang="en-IN" sz="1800" dirty="0" smtClean="0"/>
              <a:t>These </a:t>
            </a:r>
            <a:r>
              <a:rPr lang="en-IN" sz="1800" dirty="0"/>
              <a:t>MIT utilizes endoscopic approach to ablate </a:t>
            </a:r>
            <a:r>
              <a:rPr lang="en-IN" sz="1800" dirty="0" smtClean="0"/>
              <a:t>obstructing </a:t>
            </a:r>
            <a:r>
              <a:rPr lang="en-IN" sz="1800" dirty="0"/>
              <a:t>prostatic </a:t>
            </a:r>
            <a:r>
              <a:rPr lang="en-IN" sz="1800" dirty="0" smtClean="0"/>
              <a:t>tissue</a:t>
            </a:r>
          </a:p>
          <a:p>
            <a:endParaRPr lang="en-IN" sz="2000" dirty="0"/>
          </a:p>
          <a:p>
            <a:r>
              <a:rPr lang="en-IN" sz="2000" dirty="0"/>
              <a:t>Transurethral </a:t>
            </a:r>
            <a:r>
              <a:rPr lang="en-IN" sz="2000" dirty="0" err="1"/>
              <a:t>electrovaporization</a:t>
            </a:r>
            <a:r>
              <a:rPr lang="en-IN" sz="2000" dirty="0"/>
              <a:t> (TUVP)</a:t>
            </a:r>
          </a:p>
          <a:p>
            <a:pPr lvl="1"/>
            <a:r>
              <a:rPr lang="en-IN" sz="1800" dirty="0" smtClean="0"/>
              <a:t>TUVP </a:t>
            </a:r>
            <a:r>
              <a:rPr lang="en-IN" sz="1800" dirty="0"/>
              <a:t>is modification of TURP </a:t>
            </a:r>
            <a:r>
              <a:rPr lang="en-IN" sz="1800" dirty="0" smtClean="0"/>
              <a:t>&amp; TUIP</a:t>
            </a:r>
          </a:p>
          <a:p>
            <a:pPr lvl="1"/>
            <a:r>
              <a:rPr lang="en-IN" sz="1800" dirty="0"/>
              <a:t>U</a:t>
            </a:r>
            <a:r>
              <a:rPr lang="en-IN" sz="1800" dirty="0" smtClean="0"/>
              <a:t>tilize </a:t>
            </a:r>
            <a:r>
              <a:rPr lang="en-IN" sz="1800" dirty="0"/>
              <a:t>high electrical current to </a:t>
            </a:r>
            <a:r>
              <a:rPr lang="en-IN" sz="1800" dirty="0" smtClean="0"/>
              <a:t>vaporize &amp; </a:t>
            </a:r>
            <a:r>
              <a:rPr lang="en-IN" sz="1800" dirty="0"/>
              <a:t>coagulate </a:t>
            </a:r>
            <a:r>
              <a:rPr lang="en-IN" sz="1800" dirty="0" smtClean="0"/>
              <a:t>obstructing </a:t>
            </a:r>
            <a:r>
              <a:rPr lang="en-IN" sz="1800" dirty="0"/>
              <a:t>prostate </a:t>
            </a:r>
            <a:r>
              <a:rPr lang="en-IN" sz="1800" dirty="0" smtClean="0"/>
              <a:t>tissue</a:t>
            </a:r>
          </a:p>
          <a:p>
            <a:pPr lvl="1"/>
            <a:r>
              <a:rPr lang="en-IN" sz="1800" dirty="0" smtClean="0"/>
              <a:t>Long-term </a:t>
            </a:r>
            <a:r>
              <a:rPr lang="en-IN" sz="1800" dirty="0"/>
              <a:t>efficiency is comparable with TURP, but number of patients has been found to experience </a:t>
            </a:r>
            <a:r>
              <a:rPr lang="en-IN" sz="1800" dirty="0" err="1"/>
              <a:t>irritative</a:t>
            </a:r>
            <a:r>
              <a:rPr lang="en-IN" sz="1800" dirty="0"/>
              <a:t> side </a:t>
            </a:r>
            <a:r>
              <a:rPr lang="en-IN" sz="1800" dirty="0" smtClean="0"/>
              <a:t>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TUMT &amp; TUNA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Transurethral microwave thermotherapy (TUMT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More </a:t>
            </a:r>
            <a:r>
              <a:rPr lang="en-IN" sz="1800" dirty="0"/>
              <a:t>specific destruction of malignant cells without affecting normal cells can be achieved by raising </a:t>
            </a:r>
            <a:r>
              <a:rPr lang="en-IN" sz="1800" dirty="0" smtClean="0"/>
              <a:t>temperature </a:t>
            </a:r>
            <a:r>
              <a:rPr lang="en-IN" sz="1800" dirty="0"/>
              <a:t>of </a:t>
            </a:r>
            <a:r>
              <a:rPr lang="en-IN" sz="1800" dirty="0" smtClean="0"/>
              <a:t>cells </a:t>
            </a:r>
            <a:r>
              <a:rPr lang="en-IN" sz="1800" dirty="0"/>
              <a:t>using low-level radiofrequency (microwave) </a:t>
            </a:r>
            <a:r>
              <a:rPr lang="en-IN" sz="1800" dirty="0" smtClean="0"/>
              <a:t>in </a:t>
            </a:r>
            <a:r>
              <a:rPr lang="en-IN" sz="1800" dirty="0"/>
              <a:t>prostate up to 40 </a:t>
            </a:r>
            <a:r>
              <a:rPr lang="en-IN" sz="1800" dirty="0" smtClean="0"/>
              <a:t>- </a:t>
            </a:r>
            <a:r>
              <a:rPr lang="en-IN" sz="1800" dirty="0"/>
              <a:t>45°C (hyperthermia), 46 to 60°C (thermotherapy</a:t>
            </a:r>
            <a:r>
              <a:rPr lang="en-IN" sz="1800" dirty="0" smtClean="0"/>
              <a:t>) &amp; 61 - </a:t>
            </a:r>
            <a:r>
              <a:rPr lang="en-IN" sz="1800" dirty="0"/>
              <a:t>75°C (</a:t>
            </a:r>
            <a:r>
              <a:rPr lang="en-IN" sz="1800" dirty="0" err="1"/>
              <a:t>transrectal</a:t>
            </a:r>
            <a:r>
              <a:rPr lang="en-IN" sz="1800" dirty="0"/>
              <a:t> thermal </a:t>
            </a:r>
            <a:r>
              <a:rPr lang="en-IN" sz="1800" dirty="0" smtClean="0"/>
              <a:t>ablation)</a:t>
            </a:r>
          </a:p>
          <a:p>
            <a:pPr lvl="1"/>
            <a:r>
              <a:rPr lang="en-IN" sz="1800" dirty="0" smtClean="0"/>
              <a:t>Found </a:t>
            </a:r>
            <a:r>
              <a:rPr lang="en-IN" sz="1800" dirty="0"/>
              <a:t>to be safe </a:t>
            </a:r>
            <a:r>
              <a:rPr lang="en-IN" sz="1800" dirty="0" smtClean="0"/>
              <a:t>&amp; </a:t>
            </a:r>
            <a:r>
              <a:rPr lang="en-IN" sz="1800" dirty="0"/>
              <a:t>cost effective, with reasonable improvement in urine flow rate </a:t>
            </a:r>
            <a:r>
              <a:rPr lang="en-IN" sz="1800" dirty="0" smtClean="0"/>
              <a:t>&amp; </a:t>
            </a:r>
            <a:r>
              <a:rPr lang="en-IN" sz="1800" dirty="0"/>
              <a:t>minimal impairment on sexual </a:t>
            </a:r>
            <a:r>
              <a:rPr lang="en-IN" sz="1800" dirty="0" smtClean="0"/>
              <a:t>function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Transurethral needle ablation (TUNA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Simple &amp; relatively </a:t>
            </a:r>
            <a:r>
              <a:rPr lang="en-IN" sz="1800" dirty="0"/>
              <a:t>inexpensive procedure which utilizes needle to deliver high-frequency radio waves to destroy the enlarged prostatic </a:t>
            </a:r>
            <a:r>
              <a:rPr lang="en-IN" sz="1800" dirty="0" smtClean="0"/>
              <a:t>tissue</a:t>
            </a:r>
          </a:p>
          <a:p>
            <a:pPr lvl="1"/>
            <a:r>
              <a:rPr lang="en-IN" sz="1800" dirty="0" smtClean="0"/>
              <a:t>Successful </a:t>
            </a:r>
            <a:r>
              <a:rPr lang="en-IN" sz="1800" dirty="0"/>
              <a:t>treatment for small-sized </a:t>
            </a:r>
            <a:r>
              <a:rPr lang="en-IN" sz="1800" dirty="0" smtClean="0"/>
              <a:t>gland</a:t>
            </a:r>
          </a:p>
          <a:p>
            <a:pPr lvl="1"/>
            <a:r>
              <a:rPr lang="en-IN" sz="1800" dirty="0" smtClean="0"/>
              <a:t>Poses low </a:t>
            </a:r>
            <a:r>
              <a:rPr lang="en-IN" sz="1800" dirty="0"/>
              <a:t>or no risk for incontinence </a:t>
            </a:r>
            <a:r>
              <a:rPr lang="en-IN" sz="1800" dirty="0" smtClean="0"/>
              <a:t>&amp; impotence</a:t>
            </a:r>
            <a:endParaRPr lang="en-IN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0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HIFU &amp; Transurethral ethanol ablation of prostate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High-intensity focused ultrasound (HIFU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/>
              <a:t>Effective protein denaturation </a:t>
            </a:r>
            <a:r>
              <a:rPr lang="en-IN" sz="1800" dirty="0" smtClean="0"/>
              <a:t>&amp; </a:t>
            </a:r>
            <a:r>
              <a:rPr lang="en-IN" sz="1800" dirty="0"/>
              <a:t>coagulative necrosis of prostatic tissue have been achieved by using HIFU frequencies of 4 </a:t>
            </a:r>
            <a:r>
              <a:rPr lang="en-IN" sz="1800" dirty="0" smtClean="0"/>
              <a:t>MHZ</a:t>
            </a:r>
          </a:p>
          <a:p>
            <a:pPr lvl="1"/>
            <a:r>
              <a:rPr lang="en-IN" sz="1800" dirty="0" smtClean="0"/>
              <a:t>Significant </a:t>
            </a:r>
            <a:r>
              <a:rPr lang="en-IN" sz="1800" dirty="0" smtClean="0">
                <a:sym typeface="Symbol"/>
              </a:rPr>
              <a:t></a:t>
            </a:r>
            <a:r>
              <a:rPr lang="en-IN" sz="1800" dirty="0" smtClean="0"/>
              <a:t> </a:t>
            </a:r>
            <a:r>
              <a:rPr lang="en-IN" sz="1800" dirty="0"/>
              <a:t>in </a:t>
            </a:r>
            <a:r>
              <a:rPr lang="en-IN" sz="1800" dirty="0" err="1"/>
              <a:t>uroflow</a:t>
            </a:r>
            <a:r>
              <a:rPr lang="en-IN" sz="1800" dirty="0"/>
              <a:t> </a:t>
            </a:r>
            <a:r>
              <a:rPr lang="en-IN" sz="1800" dirty="0" smtClean="0"/>
              <a:t>&amp; </a:t>
            </a:r>
            <a:r>
              <a:rPr lang="en-IN" sz="1800" dirty="0" smtClean="0">
                <a:sym typeface="Symbol"/>
              </a:rPr>
              <a:t></a:t>
            </a:r>
            <a:r>
              <a:rPr lang="en-IN" sz="1800" dirty="0" smtClean="0"/>
              <a:t> </a:t>
            </a:r>
            <a:r>
              <a:rPr lang="en-IN" sz="1800" dirty="0"/>
              <a:t>in </a:t>
            </a:r>
            <a:r>
              <a:rPr lang="en-IN" sz="1800" dirty="0" err="1"/>
              <a:t>postvoid</a:t>
            </a:r>
            <a:r>
              <a:rPr lang="en-IN" sz="1800" dirty="0"/>
              <a:t> residual volume have been observed, </a:t>
            </a:r>
            <a:r>
              <a:rPr lang="en-IN" sz="1800" dirty="0" smtClean="0"/>
              <a:t>but </a:t>
            </a:r>
            <a:r>
              <a:rPr lang="en-IN" sz="1800" dirty="0"/>
              <a:t>cost is </a:t>
            </a:r>
            <a:r>
              <a:rPr lang="en-IN" sz="1800" dirty="0" smtClean="0"/>
              <a:t>3 </a:t>
            </a:r>
            <a:r>
              <a:rPr lang="en-IN" sz="1800" dirty="0"/>
              <a:t>times higher than that of </a:t>
            </a:r>
            <a:r>
              <a:rPr lang="en-IN" sz="1800" dirty="0" smtClean="0"/>
              <a:t>TURP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Transurethral ethanol ablation of the </a:t>
            </a:r>
            <a:r>
              <a:rPr lang="en-IN" sz="2000" dirty="0" smtClean="0"/>
              <a:t>prostate:</a:t>
            </a:r>
            <a:endParaRPr lang="en-IN" sz="2000" dirty="0"/>
          </a:p>
          <a:p>
            <a:pPr lvl="1"/>
            <a:r>
              <a:rPr lang="en-IN" sz="1800" dirty="0" smtClean="0"/>
              <a:t>Transurethral injection of absolute ethanol into lateral lobes of prostate produces necrotic effect on prostatic tissues, leading to fibrosis &amp; shrinkage</a:t>
            </a:r>
          </a:p>
          <a:p>
            <a:pPr lvl="1"/>
            <a:r>
              <a:rPr lang="en-IN" sz="1800" dirty="0" smtClean="0"/>
              <a:t>Significant improvement has been reported in AUA symptoms score</a:t>
            </a:r>
          </a:p>
          <a:p>
            <a:pPr lvl="1"/>
            <a:r>
              <a:rPr lang="en-IN" sz="1800" dirty="0" smtClean="0"/>
              <a:t>Continual research is going on to dilute negative factors like urinary retention, pain, dysuria &amp; prolonged period of catheterization with aim to deliver safe, effective, and economical potential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Water-induced thermotherapy &amp; Plasma kinetic tissue management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Water-induced </a:t>
            </a:r>
            <a:r>
              <a:rPr lang="en-IN" sz="2000" dirty="0" smtClean="0"/>
              <a:t>thermotherapy:</a:t>
            </a:r>
            <a:endParaRPr lang="en-IN" sz="2000" dirty="0"/>
          </a:p>
          <a:p>
            <a:pPr lvl="1"/>
            <a:r>
              <a:rPr lang="en-IN" sz="1800" dirty="0" smtClean="0"/>
              <a:t>Simple </a:t>
            </a:r>
            <a:r>
              <a:rPr lang="en-IN" sz="1800" dirty="0"/>
              <a:t>technique that uses </a:t>
            </a:r>
            <a:r>
              <a:rPr lang="en-IN" sz="1800" dirty="0" smtClean="0"/>
              <a:t>cylindrical </a:t>
            </a:r>
            <a:r>
              <a:rPr lang="en-IN" sz="1800" dirty="0"/>
              <a:t>balloon to circulate hot water, resulting in even coagulation necrosis in </a:t>
            </a:r>
            <a:r>
              <a:rPr lang="en-IN" sz="1800" dirty="0" smtClean="0"/>
              <a:t>prostate </a:t>
            </a:r>
            <a:r>
              <a:rPr lang="en-IN" sz="1800" dirty="0"/>
              <a:t>by raising </a:t>
            </a:r>
            <a:r>
              <a:rPr lang="en-IN" sz="1800" dirty="0" smtClean="0"/>
              <a:t>temperature </a:t>
            </a:r>
            <a:r>
              <a:rPr lang="en-IN" sz="1800" dirty="0"/>
              <a:t>of </a:t>
            </a:r>
            <a:r>
              <a:rPr lang="en-IN" sz="1800" dirty="0" smtClean="0"/>
              <a:t>prostatic </a:t>
            </a:r>
            <a:r>
              <a:rPr lang="en-IN" sz="1800" dirty="0"/>
              <a:t>cells up to 60 </a:t>
            </a:r>
            <a:r>
              <a:rPr lang="en-IN" sz="1800" dirty="0" smtClean="0"/>
              <a:t>- </a:t>
            </a:r>
            <a:r>
              <a:rPr lang="en-IN" sz="1800" dirty="0"/>
              <a:t>70°C, without having major effect on </a:t>
            </a:r>
            <a:r>
              <a:rPr lang="en-IN" sz="1800" dirty="0" err="1"/>
              <a:t>nontargeted</a:t>
            </a:r>
            <a:r>
              <a:rPr lang="en-IN" sz="1800" dirty="0"/>
              <a:t> </a:t>
            </a:r>
            <a:r>
              <a:rPr lang="en-IN" sz="1800" dirty="0" smtClean="0"/>
              <a:t>tissues</a:t>
            </a:r>
            <a:endParaRPr lang="en-IN" sz="1800" dirty="0"/>
          </a:p>
          <a:p>
            <a:endParaRPr lang="en-IN" sz="2000" dirty="0"/>
          </a:p>
          <a:p>
            <a:r>
              <a:rPr lang="en-IN" sz="2000" dirty="0"/>
              <a:t>Plasma kinetic tissue management system (Gyrus</a:t>
            </a:r>
            <a:r>
              <a:rPr lang="en-IN" sz="2000" dirty="0" smtClean="0"/>
              <a:t>):</a:t>
            </a:r>
            <a:endParaRPr lang="en-IN" sz="2000" dirty="0"/>
          </a:p>
          <a:p>
            <a:pPr lvl="1"/>
            <a:r>
              <a:rPr lang="en-IN" sz="1800" dirty="0" smtClean="0"/>
              <a:t>Gyrus: New </a:t>
            </a:r>
            <a:r>
              <a:rPr lang="en-IN" sz="1800" dirty="0"/>
              <a:t>technique under development </a:t>
            </a:r>
            <a:r>
              <a:rPr lang="en-IN" sz="1800" dirty="0" smtClean="0"/>
              <a:t>&amp; vaporizes obstructing </a:t>
            </a:r>
            <a:r>
              <a:rPr lang="en-IN" sz="1800" dirty="0"/>
              <a:t>tissue by using plasma energy in </a:t>
            </a:r>
            <a:r>
              <a:rPr lang="en-IN" sz="1800" dirty="0" smtClean="0"/>
              <a:t>saline environment</a:t>
            </a:r>
          </a:p>
          <a:p>
            <a:pPr lvl="1"/>
            <a:r>
              <a:rPr lang="en-IN" sz="1800" dirty="0" smtClean="0"/>
              <a:t>Procedure </a:t>
            </a:r>
            <a:r>
              <a:rPr lang="en-IN" sz="1800" dirty="0"/>
              <a:t>has been found to be safe </a:t>
            </a:r>
            <a:r>
              <a:rPr lang="en-IN" sz="1800" dirty="0" smtClean="0"/>
              <a:t>&amp; effective </a:t>
            </a:r>
            <a:r>
              <a:rPr lang="en-IN" sz="1800" dirty="0"/>
              <a:t>with minimal risk of water intoxication (TURP syndrome) </a:t>
            </a:r>
            <a:r>
              <a:rPr lang="en-IN" sz="1800" dirty="0" smtClean="0"/>
              <a:t>&amp; generally </a:t>
            </a:r>
            <a:r>
              <a:rPr lang="en-IN" sz="1800" dirty="0"/>
              <a:t>reserved for patients on high </a:t>
            </a:r>
            <a:r>
              <a:rPr lang="en-IN" sz="1800" dirty="0" smtClean="0"/>
              <a:t>risk</a:t>
            </a:r>
            <a:endParaRPr lang="en-IN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Dhingra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N,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al. Indian 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en-IN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2011; 43(1): 6-12.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6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33" y="2508547"/>
            <a:ext cx="5680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solidFill>
                  <a:schemeClr val="accent6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THANK YOU!!!</a:t>
            </a:r>
            <a:endParaRPr lang="en-US" sz="7200" b="1" cap="all" dirty="0">
              <a:ln w="0"/>
              <a:solidFill>
                <a:schemeClr val="accent6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47E306B3-7B1B-4E8F-977E-2F912762136C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7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61"/>
          <a:stretch>
            <a:fillRect/>
          </a:stretch>
        </p:blipFill>
        <p:spPr bwMode="auto">
          <a:xfrm>
            <a:off x="2499577" y="0"/>
            <a:ext cx="664442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77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86036"/>
            <a:ext cx="2042377" cy="1584176"/>
          </a:xfrm>
        </p:spPr>
        <p:txBody>
          <a:bodyPr>
            <a:normAutofit/>
          </a:bodyPr>
          <a:lstStyle/>
          <a:p>
            <a:r>
              <a:rPr lang="en-IN" sz="2900" dirty="0">
                <a:solidFill>
                  <a:srgbClr val="FF0000"/>
                </a:solidFill>
              </a:rPr>
              <a:t>Scoring for BPH: AUA-SS and IPSS</a:t>
            </a:r>
          </a:p>
        </p:txBody>
      </p:sp>
    </p:spTree>
    <p:extLst>
      <p:ext uri="{BB962C8B-B14F-4D97-AF65-F5344CB8AC3E}">
        <p14:creationId xmlns:p14="http://schemas.microsoft.com/office/powerpoint/2010/main" xmlns="" val="1545407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07A3DEAE-CA0B-49F4-9EE6-30B671A8814B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8</a:t>
            </a:fld>
            <a:endParaRPr lang="en-GB" sz="1000">
              <a:latin typeface="Calibri" pitchFamily="32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656565"/>
            <a:ext cx="8267700" cy="49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 flipV="1">
            <a:off x="5472113" y="2787925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359400" y="4536565"/>
            <a:ext cx="260350" cy="39261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flipV="1">
            <a:off x="6426200" y="3451089"/>
            <a:ext cx="260350" cy="394269"/>
          </a:xfrm>
          <a:prstGeom prst="down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 flipV="1">
            <a:off x="7418388" y="3286123"/>
            <a:ext cx="261937" cy="394269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Urodynamic Studies and Detrusor </a:t>
            </a:r>
            <a:r>
              <a:rPr lang="en-IN" sz="2900" dirty="0" err="1"/>
              <a:t>Overactivity</a:t>
            </a:r>
            <a:endParaRPr lang="en-IN" sz="2900" dirty="0"/>
          </a:p>
        </p:txBody>
      </p:sp>
      <p:sp>
        <p:nvSpPr>
          <p:cNvPr id="9" name="Rectangle 8"/>
          <p:cNvSpPr/>
          <p:nvPr/>
        </p:nvSpPr>
        <p:spPr>
          <a:xfrm>
            <a:off x="0" y="5605543"/>
            <a:ext cx="8748464" cy="3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Thorpe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A, et al. Lancet</a:t>
            </a:r>
            <a:r>
              <a:rPr lang="en-IN" sz="1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IN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2003; 361(9366): 1359-67.</a:t>
            </a:r>
            <a:endParaRPr lang="en-IN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3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021638" y="5605543"/>
            <a:ext cx="990600" cy="2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FFBC286C-EF86-4345-8C84-2A6CCD11D6E4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9</a:t>
            </a:fld>
            <a:endParaRPr lang="en-GB" sz="1000">
              <a:latin typeface="Calibri" pitchFamily="32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7649173"/>
              </p:ext>
            </p:extLst>
          </p:nvPr>
        </p:nvGraphicFramePr>
        <p:xfrm>
          <a:off x="823913" y="802478"/>
          <a:ext cx="3041650" cy="2383758"/>
        </p:xfrm>
        <a:graphic>
          <a:graphicData uri="http://schemas.openxmlformats.org/presentationml/2006/ole">
            <p:oleObj spid="_x0000_s2172" r:id="rId4" imgW="3809524" imgH="3048426" progId="">
              <p:embed/>
            </p:oleObj>
          </a:graphicData>
        </a:graphic>
      </p:graphicFrame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6" y="3186236"/>
            <a:ext cx="2570163" cy="26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900" dirty="0"/>
              <a:t>Diagnosis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1960" y="974258"/>
            <a:ext cx="4474840" cy="4570139"/>
          </a:xfrm>
        </p:spPr>
        <p:txBody>
          <a:bodyPr>
            <a:normAutofit/>
          </a:bodyPr>
          <a:lstStyle/>
          <a:p>
            <a:r>
              <a:rPr lang="en-IN" sz="2000" dirty="0"/>
              <a:t>Based on symptoms</a:t>
            </a:r>
          </a:p>
          <a:p>
            <a:endParaRPr lang="en-IN" sz="2000" dirty="0"/>
          </a:p>
          <a:p>
            <a:r>
              <a:rPr lang="en-IN" sz="2000" dirty="0"/>
              <a:t>Digital Rectal </a:t>
            </a:r>
            <a:r>
              <a:rPr lang="en-IN" sz="2000" dirty="0" smtClean="0"/>
              <a:t>examination (DRE)</a:t>
            </a:r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PSA</a:t>
            </a:r>
          </a:p>
          <a:p>
            <a:endParaRPr lang="en-IN" sz="2000" dirty="0"/>
          </a:p>
          <a:p>
            <a:r>
              <a:rPr lang="en-IN" sz="2000" dirty="0"/>
              <a:t>TRUS guided biopsy (</a:t>
            </a:r>
            <a:r>
              <a:rPr lang="en-IN" sz="2000" dirty="0" err="1" smtClean="0"/>
              <a:t>transrectal</a:t>
            </a:r>
            <a:r>
              <a:rPr lang="en-IN" sz="2000" dirty="0" smtClean="0"/>
              <a:t> </a:t>
            </a:r>
            <a:r>
              <a:rPr lang="en-IN" sz="2000" dirty="0"/>
              <a:t>ultrasonography)‏</a:t>
            </a:r>
          </a:p>
          <a:p>
            <a:endParaRPr lang="en-IN" sz="2000" dirty="0"/>
          </a:p>
          <a:p>
            <a:r>
              <a:rPr lang="en-IN" sz="2000" dirty="0" smtClean="0"/>
              <a:t>Sonography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114273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497</TotalTime>
  <Words>3212</Words>
  <Application>Microsoft Office PowerPoint</Application>
  <PresentationFormat>Custom</PresentationFormat>
  <Paragraphs>346</Paragraphs>
  <Slides>65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Benign Prostatic Hyperplasia Management</vt:lpstr>
      <vt:lpstr>Benign Prostatic Hyperplasia: Introduction</vt:lpstr>
      <vt:lpstr>BPH and BOO</vt:lpstr>
      <vt:lpstr>BPH and BOO</vt:lpstr>
      <vt:lpstr>Complex relationship: BPH, LUTS, BPE &amp; BOO</vt:lpstr>
      <vt:lpstr>Understanding LUTS</vt:lpstr>
      <vt:lpstr>Scoring for BPH: AUA-SS and IPSS</vt:lpstr>
      <vt:lpstr>Urodynamic Studies and Detrusor Overactivity</vt:lpstr>
      <vt:lpstr>Diagnosis</vt:lpstr>
      <vt:lpstr>Slide 10</vt:lpstr>
      <vt:lpstr>Management of BPH</vt:lpstr>
      <vt:lpstr>Slide 12</vt:lpstr>
      <vt:lpstr>Slide 13</vt:lpstr>
      <vt:lpstr>Medical Management of BPH</vt:lpstr>
      <vt:lpstr>Behavioural Modifications</vt:lpstr>
      <vt:lpstr>Nutrition and BPH</vt:lpstr>
      <vt:lpstr>Different Pharmacological Agents</vt:lpstr>
      <vt:lpstr>Alpha Blockers</vt:lpstr>
      <vt:lpstr>Alpha Blockers</vt:lpstr>
      <vt:lpstr>Alpha Adrenergic Blockers: AUA Guideline</vt:lpstr>
      <vt:lpstr>5-Alpha Reductase Inhibitors</vt:lpstr>
      <vt:lpstr>Role of combination medical therapy in BPH</vt:lpstr>
      <vt:lpstr>Combination therapy on overall disease progression</vt:lpstr>
      <vt:lpstr>Role of combination medical therapy in BPH</vt:lpstr>
      <vt:lpstr>Antimuscarinic Agents</vt:lpstr>
      <vt:lpstr>PDE5 inhibitors for LUTS secondary to BPH</vt:lpstr>
      <vt:lpstr>Phosphodiesterase type 5 inhibitors</vt:lpstr>
      <vt:lpstr>Total IPSS, BII &amp; IIEF-EF change in BPH-LUTS patients with and without ED treated with tadalafil among Phase III clinical trials</vt:lpstr>
      <vt:lpstr>Latest pharmacotherapy options: BPH</vt:lpstr>
      <vt:lpstr>Latest pharmacotherapy options: BPH</vt:lpstr>
      <vt:lpstr>Surgical Treatments </vt:lpstr>
      <vt:lpstr>Indications for surgery in BPH</vt:lpstr>
      <vt:lpstr>TURP AND OP</vt:lpstr>
      <vt:lpstr>Slide 34</vt:lpstr>
      <vt:lpstr>Slide 35</vt:lpstr>
      <vt:lpstr>Improvement of symptom scores 12 mo after TURP</vt:lpstr>
      <vt:lpstr>Improvement of maximum flow rate 12 mo after TURP</vt:lpstr>
      <vt:lpstr>Complications of TURP in different surgical times</vt:lpstr>
      <vt:lpstr>Key Points of TURP</vt:lpstr>
      <vt:lpstr>Open Prostatectomy</vt:lpstr>
      <vt:lpstr>OP</vt:lpstr>
      <vt:lpstr>Laparoscopic extraperitoneal Millin prostatectomy</vt:lpstr>
      <vt:lpstr>Laser procedures</vt:lpstr>
      <vt:lpstr>Laser Therapies</vt:lpstr>
      <vt:lpstr>Slide 45</vt:lpstr>
      <vt:lpstr>Slide 46</vt:lpstr>
      <vt:lpstr>Slide 47</vt:lpstr>
      <vt:lpstr>Slide 48</vt:lpstr>
      <vt:lpstr>Slide 49</vt:lpstr>
      <vt:lpstr>Vaporization vs. enucleation techniques for BPO</vt:lpstr>
      <vt:lpstr>Different laser procedures</vt:lpstr>
      <vt:lpstr>Main characteristics of different lasers</vt:lpstr>
      <vt:lpstr>Slide 53</vt:lpstr>
      <vt:lpstr>Green light vaporization of the prostate</vt:lpstr>
      <vt:lpstr>Green light vaporization of the prostate</vt:lpstr>
      <vt:lpstr>Slide 56</vt:lpstr>
      <vt:lpstr>HoLAP</vt:lpstr>
      <vt:lpstr>HoLEP</vt:lpstr>
      <vt:lpstr>HoLEP</vt:lpstr>
      <vt:lpstr>TUIP</vt:lpstr>
      <vt:lpstr>MIT and TUVP</vt:lpstr>
      <vt:lpstr>TUMT &amp; TUNA</vt:lpstr>
      <vt:lpstr>HIFU &amp; Transurethral ethanol ablation of prostate</vt:lpstr>
      <vt:lpstr>Water-induced thermotherapy &amp; Plasma kinetic tissue management system</vt:lpstr>
      <vt:lpstr>Slide 65</vt:lpstr>
    </vt:vector>
  </TitlesOfParts>
  <Company>SUN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BPH Management</dc:title>
  <dc:creator>Shirley D’Souza</dc:creator>
  <cp:lastModifiedBy>ELIZA</cp:lastModifiedBy>
  <cp:revision>153</cp:revision>
  <dcterms:created xsi:type="dcterms:W3CDTF">2015-08-01T05:46:23Z</dcterms:created>
  <dcterms:modified xsi:type="dcterms:W3CDTF">2015-08-29T14:49:50Z</dcterms:modified>
</cp:coreProperties>
</file>