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2"/>
  </p:notesMasterIdLst>
  <p:sldIdLst>
    <p:sldId id="256" r:id="rId2"/>
    <p:sldId id="349" r:id="rId3"/>
    <p:sldId id="351" r:id="rId4"/>
    <p:sldId id="311" r:id="rId5"/>
    <p:sldId id="257" r:id="rId6"/>
    <p:sldId id="347" r:id="rId7"/>
    <p:sldId id="357" r:id="rId8"/>
    <p:sldId id="354" r:id="rId9"/>
    <p:sldId id="356" r:id="rId10"/>
    <p:sldId id="359" r:id="rId11"/>
    <p:sldId id="367" r:id="rId12"/>
    <p:sldId id="320" r:id="rId13"/>
    <p:sldId id="321" r:id="rId14"/>
    <p:sldId id="322" r:id="rId15"/>
    <p:sldId id="323" r:id="rId16"/>
    <p:sldId id="324" r:id="rId17"/>
    <p:sldId id="325" r:id="rId18"/>
    <p:sldId id="326" r:id="rId19"/>
    <p:sldId id="327" r:id="rId20"/>
    <p:sldId id="328" r:id="rId21"/>
    <p:sldId id="360" r:id="rId22"/>
    <p:sldId id="373" r:id="rId23"/>
    <p:sldId id="361" r:id="rId24"/>
    <p:sldId id="397" r:id="rId25"/>
    <p:sldId id="374" r:id="rId26"/>
    <p:sldId id="388" r:id="rId27"/>
    <p:sldId id="389" r:id="rId28"/>
    <p:sldId id="390" r:id="rId29"/>
    <p:sldId id="391" r:id="rId30"/>
    <p:sldId id="392" r:id="rId31"/>
    <p:sldId id="393" r:id="rId32"/>
    <p:sldId id="394" r:id="rId33"/>
    <p:sldId id="395" r:id="rId34"/>
    <p:sldId id="396" r:id="rId35"/>
    <p:sldId id="378" r:id="rId36"/>
    <p:sldId id="380" r:id="rId37"/>
    <p:sldId id="381" r:id="rId38"/>
    <p:sldId id="382" r:id="rId39"/>
    <p:sldId id="398" r:id="rId40"/>
    <p:sldId id="383" r:id="rId41"/>
    <p:sldId id="385" r:id="rId42"/>
    <p:sldId id="414" r:id="rId43"/>
    <p:sldId id="415" r:id="rId44"/>
    <p:sldId id="370" r:id="rId45"/>
    <p:sldId id="399" r:id="rId46"/>
    <p:sldId id="413" r:id="rId47"/>
    <p:sldId id="400" r:id="rId48"/>
    <p:sldId id="411" r:id="rId49"/>
    <p:sldId id="401" r:id="rId50"/>
    <p:sldId id="405" r:id="rId51"/>
    <p:sldId id="402" r:id="rId52"/>
    <p:sldId id="403" r:id="rId53"/>
    <p:sldId id="404" r:id="rId54"/>
    <p:sldId id="407" r:id="rId55"/>
    <p:sldId id="408" r:id="rId56"/>
    <p:sldId id="406" r:id="rId57"/>
    <p:sldId id="409" r:id="rId58"/>
    <p:sldId id="410" r:id="rId59"/>
    <p:sldId id="258" r:id="rId60"/>
    <p:sldId id="412" r:id="rId61"/>
  </p:sldIdLst>
  <p:sldSz cx="9144000" cy="540067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64" autoAdjust="0"/>
  </p:normalViewPr>
  <p:slideViewPr>
    <p:cSldViewPr>
      <p:cViewPr varScale="1">
        <p:scale>
          <a:sx n="77" d="100"/>
          <a:sy n="77" d="100"/>
        </p:scale>
        <p:origin x="-1164" y="-90"/>
      </p:cViewPr>
      <p:guideLst>
        <p:guide orient="horz" pos="1701"/>
        <p:guide pos="2880"/>
      </p:guideLst>
    </p:cSldViewPr>
  </p:slideViewPr>
  <p:notesTextViewPr>
    <p:cViewPr>
      <p:scale>
        <a:sx n="1" d="1"/>
        <a:sy n="1" d="1"/>
      </p:scale>
      <p:origin x="0" y="0"/>
    </p:cViewPr>
  </p:notesTextViewPr>
  <p:sorterViewPr>
    <p:cViewPr>
      <p:scale>
        <a:sx n="100" d="100"/>
        <a:sy n="100" d="100"/>
      </p:scale>
      <p:origin x="0" y="75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chemeClr val="tx2">
                    <a:lumMod val="50000"/>
                  </a:schemeClr>
                </a:solidFill>
              </a:defRPr>
            </a:pPr>
            <a:r>
              <a:rPr lang="en-IN" sz="1600" dirty="0" smtClean="0">
                <a:solidFill>
                  <a:schemeClr val="tx2">
                    <a:lumMod val="50000"/>
                  </a:schemeClr>
                </a:solidFill>
              </a:rPr>
              <a:t>1 month after surgeries</a:t>
            </a:r>
            <a:endParaRPr lang="en-IN" sz="1600" dirty="0">
              <a:solidFill>
                <a:schemeClr val="tx2">
                  <a:lumMod val="50000"/>
                </a:schemeClr>
              </a:solidFill>
            </a:endParaRPr>
          </a:p>
        </c:rich>
      </c:tx>
      <c:layout>
        <c:manualLayout>
          <c:xMode val="edge"/>
          <c:yMode val="edge"/>
          <c:x val="0.70383294339645852"/>
          <c:y val="1.8568667639612867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Early postoperative UI</c:v>
                </c:pt>
              </c:strCache>
            </c:strRef>
          </c:tx>
          <c:spPr>
            <a:scene3d>
              <a:camera prst="orthographicFront"/>
              <a:lightRig rig="threePt" dir="t"/>
            </a:scene3d>
            <a:sp3d>
              <a:bevelT/>
            </a:sp3d>
          </c:spPr>
          <c:invertIfNegative val="0"/>
          <c:dPt>
            <c:idx val="0"/>
            <c:invertIfNegative val="0"/>
            <c:bubble3D val="0"/>
            <c:spPr>
              <a:solidFill>
                <a:schemeClr val="accent5">
                  <a:lumMod val="50000"/>
                </a:schemeClr>
              </a:solidFill>
              <a:scene3d>
                <a:camera prst="orthographicFront"/>
                <a:lightRig rig="threePt" dir="t"/>
              </a:scene3d>
              <a:sp3d>
                <a:bevelT/>
              </a:sp3d>
            </c:spPr>
          </c:dPt>
          <c:dPt>
            <c:idx val="1"/>
            <c:invertIfNegative val="0"/>
            <c:bubble3D val="0"/>
            <c:spPr>
              <a:solidFill>
                <a:schemeClr val="accent2">
                  <a:lumMod val="50000"/>
                </a:schemeClr>
              </a:solidFill>
              <a:scene3d>
                <a:camera prst="orthographicFront"/>
                <a:lightRig rig="threePt" dir="t"/>
              </a:scene3d>
              <a:sp3d>
                <a:bevelT/>
              </a:sp3d>
            </c:spPr>
          </c:dPt>
          <c:dLbls>
            <c:dLbl>
              <c:idx val="0"/>
              <c:layout>
                <c:manualLayout>
                  <c:x val="1.2253493421526325E-2"/>
                  <c:y val="-4.0232113219161182E-2"/>
                </c:manualLayout>
              </c:layout>
              <c:showLegendKey val="0"/>
              <c:showVal val="1"/>
              <c:showCatName val="0"/>
              <c:showSerName val="0"/>
              <c:showPercent val="0"/>
              <c:showBubbleSize val="0"/>
            </c:dLbl>
            <c:dLbl>
              <c:idx val="1"/>
              <c:layout>
                <c:manualLayout>
                  <c:x val="1.9911926809980277E-2"/>
                  <c:y val="-2.4758223519483792E-2"/>
                </c:manualLayout>
              </c:layout>
              <c:showLegendKey val="0"/>
              <c:showVal val="1"/>
              <c:showCatName val="0"/>
              <c:showSerName val="0"/>
              <c:showPercent val="0"/>
              <c:showBubbleSize val="0"/>
            </c:dLbl>
            <c:txPr>
              <a:bodyPr/>
              <a:lstStyle/>
              <a:p>
                <a:pPr>
                  <a:defRPr sz="1800" b="1"/>
                </a:pPr>
                <a:endParaRPr lang="en-US"/>
              </a:p>
            </c:txPr>
            <c:showLegendKey val="0"/>
            <c:showVal val="1"/>
            <c:showCatName val="0"/>
            <c:showSerName val="0"/>
            <c:showPercent val="0"/>
            <c:showBubbleSize val="0"/>
            <c:showLeaderLines val="0"/>
          </c:dLbls>
          <c:cat>
            <c:strRef>
              <c:f>Sheet1!$A$2:$A$3</c:f>
              <c:strCache>
                <c:ptCount val="2"/>
                <c:pt idx="0">
                  <c:v>TURP</c:v>
                </c:pt>
                <c:pt idx="1">
                  <c:v>HoLEP</c:v>
                </c:pt>
              </c:strCache>
            </c:strRef>
          </c:cat>
          <c:val>
            <c:numRef>
              <c:f>Sheet1!$B$2:$B$3</c:f>
              <c:numCache>
                <c:formatCode>General</c:formatCode>
                <c:ptCount val="2"/>
                <c:pt idx="0">
                  <c:v>38.6</c:v>
                </c:pt>
                <c:pt idx="1">
                  <c:v>44</c:v>
                </c:pt>
              </c:numCache>
            </c:numRef>
          </c:val>
        </c:ser>
        <c:dLbls>
          <c:showLegendKey val="0"/>
          <c:showVal val="0"/>
          <c:showCatName val="0"/>
          <c:showSerName val="0"/>
          <c:showPercent val="0"/>
          <c:showBubbleSize val="0"/>
        </c:dLbls>
        <c:gapWidth val="420"/>
        <c:shape val="box"/>
        <c:axId val="80256384"/>
        <c:axId val="80266368"/>
        <c:axId val="0"/>
      </c:bar3DChart>
      <c:catAx>
        <c:axId val="80256384"/>
        <c:scaling>
          <c:orientation val="minMax"/>
        </c:scaling>
        <c:delete val="0"/>
        <c:axPos val="b"/>
        <c:majorTickMark val="out"/>
        <c:minorTickMark val="none"/>
        <c:tickLblPos val="nextTo"/>
        <c:txPr>
          <a:bodyPr/>
          <a:lstStyle/>
          <a:p>
            <a:pPr>
              <a:defRPr sz="1800"/>
            </a:pPr>
            <a:endParaRPr lang="en-US"/>
          </a:p>
        </c:txPr>
        <c:crossAx val="80266368"/>
        <c:crosses val="autoZero"/>
        <c:auto val="1"/>
        <c:lblAlgn val="ctr"/>
        <c:lblOffset val="100"/>
        <c:noMultiLvlLbl val="0"/>
      </c:catAx>
      <c:valAx>
        <c:axId val="80266368"/>
        <c:scaling>
          <c:orientation val="minMax"/>
          <c:max val="50"/>
          <c:min val="0"/>
        </c:scaling>
        <c:delete val="0"/>
        <c:axPos val="l"/>
        <c:numFmt formatCode="General" sourceLinked="1"/>
        <c:majorTickMark val="out"/>
        <c:minorTickMark val="none"/>
        <c:tickLblPos val="nextTo"/>
        <c:txPr>
          <a:bodyPr/>
          <a:lstStyle/>
          <a:p>
            <a:pPr>
              <a:defRPr sz="1800"/>
            </a:pPr>
            <a:endParaRPr lang="en-US"/>
          </a:p>
        </c:txPr>
        <c:crossAx val="80256384"/>
        <c:crosses val="autoZero"/>
        <c:crossBetween val="between"/>
        <c:majorUnit val="10"/>
        <c:minorUnit val="0.2"/>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Stress Incontinence at 12-month follow-up (%)</c:v>
                </c:pt>
              </c:strCache>
            </c:strRef>
          </c:tx>
          <c:spPr>
            <a:scene3d>
              <a:camera prst="orthographicFront"/>
              <a:lightRig rig="threePt" dir="t"/>
            </a:scene3d>
            <a:sp3d>
              <a:bevelT/>
            </a:sp3d>
          </c:spPr>
          <c:invertIfNegative val="0"/>
          <c:dPt>
            <c:idx val="0"/>
            <c:invertIfNegative val="0"/>
            <c:bubble3D val="0"/>
            <c:spPr>
              <a:solidFill>
                <a:schemeClr val="tx2">
                  <a:lumMod val="50000"/>
                </a:schemeClr>
              </a:solidFill>
              <a:scene3d>
                <a:camera prst="orthographicFront"/>
                <a:lightRig rig="threePt" dir="t"/>
              </a:scene3d>
              <a:sp3d>
                <a:bevelT/>
              </a:sp3d>
            </c:spPr>
          </c:dPt>
          <c:dPt>
            <c:idx val="1"/>
            <c:invertIfNegative val="0"/>
            <c:bubble3D val="0"/>
            <c:spPr>
              <a:solidFill>
                <a:schemeClr val="accent2">
                  <a:lumMod val="50000"/>
                </a:schemeClr>
              </a:solidFill>
              <a:scene3d>
                <a:camera prst="orthographicFront"/>
                <a:lightRig rig="threePt" dir="t"/>
              </a:scene3d>
              <a:sp3d>
                <a:bevelT/>
              </a:sp3d>
            </c:spPr>
          </c:dPt>
          <c:dPt>
            <c:idx val="2"/>
            <c:invertIfNegative val="0"/>
            <c:bubble3D val="0"/>
            <c:spPr>
              <a:solidFill>
                <a:schemeClr val="accent3">
                  <a:lumMod val="50000"/>
                </a:schemeClr>
              </a:solidFill>
              <a:scene3d>
                <a:camera prst="orthographicFront"/>
                <a:lightRig rig="threePt" dir="t"/>
              </a:scene3d>
              <a:sp3d>
                <a:bevelT/>
              </a:sp3d>
            </c:spPr>
          </c:dPt>
          <c:dPt>
            <c:idx val="3"/>
            <c:invertIfNegative val="0"/>
            <c:bubble3D val="0"/>
            <c:spPr>
              <a:solidFill>
                <a:srgbClr val="333300"/>
              </a:solidFill>
              <a:scene3d>
                <a:camera prst="orthographicFront"/>
                <a:lightRig rig="threePt" dir="t"/>
              </a:scene3d>
              <a:sp3d>
                <a:bevelT/>
              </a:sp3d>
            </c:spPr>
          </c:dPt>
          <c:dLbls>
            <c:dLbl>
              <c:idx val="0"/>
              <c:layout>
                <c:manualLayout>
                  <c:x val="1.7636929230085547E-2"/>
                  <c:y val="-2.187500000000003E-2"/>
                </c:manualLayout>
              </c:layout>
              <c:showLegendKey val="0"/>
              <c:showVal val="1"/>
              <c:showCatName val="0"/>
              <c:showSerName val="0"/>
              <c:showPercent val="0"/>
              <c:showBubbleSize val="0"/>
            </c:dLbl>
            <c:dLbl>
              <c:idx val="1"/>
              <c:layout>
                <c:manualLayout>
                  <c:x val="1.2826857621880397E-2"/>
                  <c:y val="-9.3750000000000569E-3"/>
                </c:manualLayout>
              </c:layout>
              <c:showLegendKey val="0"/>
              <c:showVal val="1"/>
              <c:showCatName val="0"/>
              <c:showSerName val="0"/>
              <c:showPercent val="0"/>
              <c:showBubbleSize val="0"/>
            </c:dLbl>
            <c:dLbl>
              <c:idx val="2"/>
              <c:layout>
                <c:manualLayout>
                  <c:x val="9.6201432164102971E-3"/>
                  <c:y val="-9.3749999999999424E-3"/>
                </c:manualLayout>
              </c:layout>
              <c:showLegendKey val="0"/>
              <c:showVal val="1"/>
              <c:showCatName val="0"/>
              <c:showSerName val="0"/>
              <c:showPercent val="0"/>
              <c:showBubbleSize val="0"/>
            </c:dLbl>
            <c:dLbl>
              <c:idx val="3"/>
              <c:layout>
                <c:manualLayout>
                  <c:x val="1.6033572027350496E-2"/>
                  <c:y val="-1.5625E-2"/>
                </c:manualLayout>
              </c:layout>
              <c:showLegendKey val="0"/>
              <c:showVal val="1"/>
              <c:showCatName val="0"/>
              <c:showSerName val="0"/>
              <c:showPercent val="0"/>
              <c:showBubbleSize val="0"/>
            </c:dLbl>
            <c:txPr>
              <a:bodyPr/>
              <a:lstStyle/>
              <a:p>
                <a:pPr>
                  <a:defRPr sz="1600" b="1"/>
                </a:pPr>
                <a:endParaRPr lang="en-US"/>
              </a:p>
            </c:txPr>
            <c:showLegendKey val="0"/>
            <c:showVal val="1"/>
            <c:showCatName val="0"/>
            <c:showSerName val="0"/>
            <c:showPercent val="0"/>
            <c:showBubbleSize val="0"/>
            <c:showLeaderLines val="0"/>
          </c:dLbls>
          <c:cat>
            <c:strRef>
              <c:f>Sheet1!$A$2:$A$5</c:f>
              <c:strCache>
                <c:ptCount val="4"/>
                <c:pt idx="0">
                  <c:v>Bach T, et al (2011)</c:v>
                </c:pt>
                <c:pt idx="1">
                  <c:v>Netsch C, et al (2012)</c:v>
                </c:pt>
                <c:pt idx="2">
                  <c:v>Netsch C, et al (2012)</c:v>
                </c:pt>
                <c:pt idx="3">
                  <c:v>Netsch C, et al (2013)</c:v>
                </c:pt>
              </c:strCache>
            </c:strRef>
          </c:cat>
          <c:val>
            <c:numRef>
              <c:f>Sheet1!$B$2:$B$5</c:f>
              <c:numCache>
                <c:formatCode>General</c:formatCode>
                <c:ptCount val="4"/>
                <c:pt idx="0">
                  <c:v>3.6</c:v>
                </c:pt>
                <c:pt idx="1">
                  <c:v>1.5</c:v>
                </c:pt>
                <c:pt idx="2">
                  <c:v>1.8</c:v>
                </c:pt>
                <c:pt idx="3">
                  <c:v>2.1</c:v>
                </c:pt>
              </c:numCache>
            </c:numRef>
          </c:val>
        </c:ser>
        <c:ser>
          <c:idx val="1"/>
          <c:order val="1"/>
          <c:tx>
            <c:strRef>
              <c:f>Sheet1!$C$1</c:f>
              <c:strCache>
                <c:ptCount val="1"/>
              </c:strCache>
            </c:strRef>
          </c:tx>
          <c:invertIfNegative val="0"/>
          <c:cat>
            <c:strRef>
              <c:f>Sheet1!$A$2:$A$5</c:f>
              <c:strCache>
                <c:ptCount val="4"/>
                <c:pt idx="0">
                  <c:v>Bach T, et al (2011)</c:v>
                </c:pt>
                <c:pt idx="1">
                  <c:v>Netsch C, et al (2012)</c:v>
                </c:pt>
                <c:pt idx="2">
                  <c:v>Netsch C, et al (2012)</c:v>
                </c:pt>
                <c:pt idx="3">
                  <c:v>Netsch C, et al (2013)</c:v>
                </c:pt>
              </c:strCache>
            </c:strRef>
          </c:cat>
          <c:val>
            <c:numRef>
              <c:f>Sheet1!$C$2:$C$5</c:f>
              <c:numCache>
                <c:formatCode>General</c:formatCode>
                <c:ptCount val="4"/>
              </c:numCache>
            </c:numRef>
          </c:val>
        </c:ser>
        <c:ser>
          <c:idx val="2"/>
          <c:order val="2"/>
          <c:tx>
            <c:strRef>
              <c:f>Sheet1!$D$1</c:f>
              <c:strCache>
                <c:ptCount val="1"/>
              </c:strCache>
            </c:strRef>
          </c:tx>
          <c:invertIfNegative val="0"/>
          <c:cat>
            <c:strRef>
              <c:f>Sheet1!$A$2:$A$5</c:f>
              <c:strCache>
                <c:ptCount val="4"/>
                <c:pt idx="0">
                  <c:v>Bach T, et al (2011)</c:v>
                </c:pt>
                <c:pt idx="1">
                  <c:v>Netsch C, et al (2012)</c:v>
                </c:pt>
                <c:pt idx="2">
                  <c:v>Netsch C, et al (2012)</c:v>
                </c:pt>
                <c:pt idx="3">
                  <c:v>Netsch C, et al (2013)</c:v>
                </c:pt>
              </c:strCache>
            </c:strRef>
          </c:cat>
          <c:val>
            <c:numRef>
              <c:f>Sheet1!$D$2:$D$5</c:f>
              <c:numCache>
                <c:formatCode>General</c:formatCode>
                <c:ptCount val="4"/>
              </c:numCache>
            </c:numRef>
          </c:val>
        </c:ser>
        <c:dLbls>
          <c:showLegendKey val="0"/>
          <c:showVal val="0"/>
          <c:showCatName val="0"/>
          <c:showSerName val="0"/>
          <c:showPercent val="0"/>
          <c:showBubbleSize val="0"/>
        </c:dLbls>
        <c:gapWidth val="60"/>
        <c:shape val="box"/>
        <c:axId val="69194112"/>
        <c:axId val="69195648"/>
        <c:axId val="0"/>
      </c:bar3DChart>
      <c:catAx>
        <c:axId val="69194112"/>
        <c:scaling>
          <c:orientation val="minMax"/>
        </c:scaling>
        <c:delete val="0"/>
        <c:axPos val="b"/>
        <c:majorTickMark val="out"/>
        <c:minorTickMark val="none"/>
        <c:tickLblPos val="nextTo"/>
        <c:txPr>
          <a:bodyPr/>
          <a:lstStyle/>
          <a:p>
            <a:pPr>
              <a:defRPr sz="1600"/>
            </a:pPr>
            <a:endParaRPr lang="en-US"/>
          </a:p>
        </c:txPr>
        <c:crossAx val="69195648"/>
        <c:crosses val="autoZero"/>
        <c:auto val="1"/>
        <c:lblAlgn val="ctr"/>
        <c:lblOffset val="100"/>
        <c:noMultiLvlLbl val="0"/>
      </c:catAx>
      <c:valAx>
        <c:axId val="69195648"/>
        <c:scaling>
          <c:orientation val="minMax"/>
          <c:max val="5"/>
          <c:min val="0"/>
        </c:scaling>
        <c:delete val="0"/>
        <c:axPos val="l"/>
        <c:numFmt formatCode="General" sourceLinked="1"/>
        <c:majorTickMark val="out"/>
        <c:minorTickMark val="none"/>
        <c:tickLblPos val="nextTo"/>
        <c:txPr>
          <a:bodyPr/>
          <a:lstStyle/>
          <a:p>
            <a:pPr>
              <a:defRPr sz="1600"/>
            </a:pPr>
            <a:endParaRPr lang="en-US"/>
          </a:p>
        </c:txPr>
        <c:crossAx val="69194112"/>
        <c:crosses val="autoZero"/>
        <c:crossBetween val="between"/>
        <c:majorUnit val="0.5"/>
        <c:minorUnit val="0.1"/>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Clinical SUI</a:t>
            </a:r>
            <a:endParaRPr lang="en-US" dirty="0"/>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spPr>
            <a:scene3d>
              <a:camera prst="orthographicFront"/>
              <a:lightRig rig="threePt" dir="t"/>
            </a:scene3d>
            <a:sp3d>
              <a:bevelT/>
            </a:sp3d>
          </c:spPr>
          <c:invertIfNegative val="0"/>
          <c:dPt>
            <c:idx val="0"/>
            <c:invertIfNegative val="0"/>
            <c:bubble3D val="0"/>
            <c:spPr>
              <a:solidFill>
                <a:srgbClr val="FF0000"/>
              </a:solidFill>
              <a:scene3d>
                <a:camera prst="orthographicFront"/>
                <a:lightRig rig="threePt" dir="t"/>
              </a:scene3d>
              <a:sp3d>
                <a:bevelT/>
              </a:sp3d>
            </c:spPr>
          </c:dPt>
          <c:dPt>
            <c:idx val="1"/>
            <c:invertIfNegative val="0"/>
            <c:bubble3D val="0"/>
            <c:spPr>
              <a:solidFill>
                <a:srgbClr val="00B050"/>
              </a:solidFill>
              <a:scene3d>
                <a:camera prst="orthographicFront"/>
                <a:lightRig rig="threePt" dir="t"/>
              </a:scene3d>
              <a:sp3d>
                <a:bevelT/>
              </a:sp3d>
            </c:spPr>
          </c:dPt>
          <c:dLbls>
            <c:dLbl>
              <c:idx val="0"/>
              <c:layout>
                <c:manualLayout>
                  <c:x val="1.6848553454598698E-2"/>
                  <c:y val="-4.023211321916121E-2"/>
                </c:manualLayout>
              </c:layout>
              <c:spPr/>
              <c:txPr>
                <a:bodyPr/>
                <a:lstStyle/>
                <a:p>
                  <a:pPr>
                    <a:defRPr b="1"/>
                  </a:pPr>
                  <a:endParaRPr lang="en-US"/>
                </a:p>
              </c:txPr>
              <c:showLegendKey val="0"/>
              <c:showVal val="1"/>
              <c:showCatName val="0"/>
              <c:showSerName val="0"/>
              <c:showPercent val="0"/>
              <c:showBubbleSize val="0"/>
            </c:dLbl>
            <c:dLbl>
              <c:idx val="1"/>
              <c:layout>
                <c:manualLayout>
                  <c:x val="1.6848553454598698E-2"/>
                  <c:y val="-2.1663445579548343E-2"/>
                </c:manualLayout>
              </c:layout>
              <c:spPr/>
              <c:txPr>
                <a:bodyPr/>
                <a:lstStyle/>
                <a:p>
                  <a:pPr>
                    <a:defRPr b="1"/>
                  </a:pPr>
                  <a:endParaRPr lang="en-US"/>
                </a:p>
              </c:txPr>
              <c:showLegendKey val="0"/>
              <c:showVal val="1"/>
              <c:showCatName val="0"/>
              <c:showSerName val="0"/>
              <c:showPercent val="0"/>
              <c:showBubbleSize val="0"/>
            </c:dLbl>
            <c:showLegendKey val="0"/>
            <c:showVal val="1"/>
            <c:showCatName val="0"/>
            <c:showSerName val="0"/>
            <c:showPercent val="0"/>
            <c:showBubbleSize val="0"/>
            <c:showLeaderLines val="0"/>
          </c:dLbls>
          <c:cat>
            <c:strRef>
              <c:f>Sheet1!$A$2:$A$3</c:f>
              <c:strCache>
                <c:ptCount val="2"/>
                <c:pt idx="0">
                  <c:v>HoLEP according to Gilling's method</c:v>
                </c:pt>
                <c:pt idx="1">
                  <c:v>Anteroposterior dissection HoLEP</c:v>
                </c:pt>
              </c:strCache>
            </c:strRef>
          </c:cat>
          <c:val>
            <c:numRef>
              <c:f>Sheet1!$B$2:$B$3</c:f>
              <c:numCache>
                <c:formatCode>General</c:formatCode>
                <c:ptCount val="2"/>
                <c:pt idx="0">
                  <c:v>25.2</c:v>
                </c:pt>
                <c:pt idx="1">
                  <c:v>2.7</c:v>
                </c:pt>
              </c:numCache>
            </c:numRef>
          </c:val>
        </c:ser>
        <c:dLbls>
          <c:showLegendKey val="0"/>
          <c:showVal val="0"/>
          <c:showCatName val="0"/>
          <c:showSerName val="0"/>
          <c:showPercent val="0"/>
          <c:showBubbleSize val="0"/>
        </c:dLbls>
        <c:gapWidth val="460"/>
        <c:shape val="box"/>
        <c:axId val="82740352"/>
        <c:axId val="82741888"/>
        <c:axId val="0"/>
      </c:bar3DChart>
      <c:catAx>
        <c:axId val="82740352"/>
        <c:scaling>
          <c:orientation val="minMax"/>
        </c:scaling>
        <c:delete val="0"/>
        <c:axPos val="b"/>
        <c:majorTickMark val="out"/>
        <c:minorTickMark val="none"/>
        <c:tickLblPos val="nextTo"/>
        <c:txPr>
          <a:bodyPr/>
          <a:lstStyle/>
          <a:p>
            <a:pPr>
              <a:defRPr sz="1600"/>
            </a:pPr>
            <a:endParaRPr lang="en-US"/>
          </a:p>
        </c:txPr>
        <c:crossAx val="82741888"/>
        <c:crosses val="autoZero"/>
        <c:auto val="1"/>
        <c:lblAlgn val="ctr"/>
        <c:lblOffset val="100"/>
        <c:noMultiLvlLbl val="0"/>
      </c:catAx>
      <c:valAx>
        <c:axId val="82741888"/>
        <c:scaling>
          <c:orientation val="minMax"/>
        </c:scaling>
        <c:delete val="0"/>
        <c:axPos val="l"/>
        <c:numFmt formatCode="General" sourceLinked="1"/>
        <c:majorTickMark val="out"/>
        <c:minorTickMark val="none"/>
        <c:tickLblPos val="nextTo"/>
        <c:txPr>
          <a:bodyPr/>
          <a:lstStyle/>
          <a:p>
            <a:pPr>
              <a:defRPr sz="1600"/>
            </a:pPr>
            <a:endParaRPr lang="en-US"/>
          </a:p>
        </c:txPr>
        <c:crossAx val="8274035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0.00125</cdr:x>
      <cdr:y>0.42114</cdr:y>
    </cdr:from>
    <cdr:to>
      <cdr:x>0.06204</cdr:x>
      <cdr:y>0.59661</cdr:y>
    </cdr:to>
    <cdr:sp macro="" textlink="">
      <cdr:nvSpPr>
        <cdr:cNvPr id="2" name="Rectangle 1"/>
        <cdr:cNvSpPr/>
      </cdr:nvSpPr>
      <cdr:spPr>
        <a:xfrm xmlns:a="http://schemas.openxmlformats.org/drawingml/2006/main">
          <a:off x="10344" y="1728216"/>
          <a:ext cx="504056" cy="72008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2000" dirty="0" smtClean="0">
              <a:solidFill>
                <a:schemeClr val="tx1"/>
              </a:solidFill>
            </a:rPr>
            <a:t>%</a:t>
          </a:r>
          <a:endParaRPr lang="en-US" sz="2000"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3CB5A1-372F-4E77-A30F-F81879A3690B}" type="datetimeFigureOut">
              <a:rPr lang="en-IN" smtClean="0"/>
              <a:t>26-08-2015</a:t>
            </a:fld>
            <a:endParaRPr lang="en-IN"/>
          </a:p>
        </p:txBody>
      </p:sp>
      <p:sp>
        <p:nvSpPr>
          <p:cNvPr id="4" name="Slide Image Placeholder 3"/>
          <p:cNvSpPr>
            <a:spLocks noGrp="1" noRot="1" noChangeAspect="1"/>
          </p:cNvSpPr>
          <p:nvPr>
            <p:ph type="sldImg" idx="2"/>
          </p:nvPr>
        </p:nvSpPr>
        <p:spPr>
          <a:xfrm>
            <a:off x="527050" y="685800"/>
            <a:ext cx="58039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AFED0B-5301-4E03-846C-53EF34A56501}" type="slidenum">
              <a:rPr lang="en-IN" smtClean="0"/>
              <a:t>‹#›</a:t>
            </a:fld>
            <a:endParaRPr lang="en-IN"/>
          </a:p>
        </p:txBody>
      </p:sp>
    </p:spTree>
    <p:extLst>
      <p:ext uri="{BB962C8B-B14F-4D97-AF65-F5344CB8AC3E}">
        <p14:creationId xmlns:p14="http://schemas.microsoft.com/office/powerpoint/2010/main" val="3760603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5AFED0B-5301-4E03-846C-53EF34A56501}" type="slidenum">
              <a:rPr lang="en-IN" smtClean="0"/>
              <a:t>1</a:t>
            </a:fld>
            <a:endParaRPr lang="en-IN"/>
          </a:p>
        </p:txBody>
      </p:sp>
    </p:spTree>
    <p:extLst>
      <p:ext uri="{BB962C8B-B14F-4D97-AF65-F5344CB8AC3E}">
        <p14:creationId xmlns:p14="http://schemas.microsoft.com/office/powerpoint/2010/main" val="729382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5AFED0B-5301-4E03-846C-53EF34A56501}" type="slidenum">
              <a:rPr lang="en-IN" smtClean="0"/>
              <a:t>51</a:t>
            </a:fld>
            <a:endParaRPr lang="en-IN"/>
          </a:p>
        </p:txBody>
      </p:sp>
    </p:spTree>
    <p:extLst>
      <p:ext uri="{BB962C8B-B14F-4D97-AF65-F5344CB8AC3E}">
        <p14:creationId xmlns:p14="http://schemas.microsoft.com/office/powerpoint/2010/main" val="2838216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5AFED0B-5301-4E03-846C-53EF34A56501}" type="slidenum">
              <a:rPr lang="en-IN" smtClean="0"/>
              <a:t>52</a:t>
            </a:fld>
            <a:endParaRPr lang="en-IN"/>
          </a:p>
        </p:txBody>
      </p:sp>
    </p:spTree>
    <p:extLst>
      <p:ext uri="{BB962C8B-B14F-4D97-AF65-F5344CB8AC3E}">
        <p14:creationId xmlns:p14="http://schemas.microsoft.com/office/powerpoint/2010/main" val="2838216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5AFED0B-5301-4E03-846C-53EF34A56501}" type="slidenum">
              <a:rPr lang="en-IN" smtClean="0"/>
              <a:t>53</a:t>
            </a:fld>
            <a:endParaRPr lang="en-IN"/>
          </a:p>
        </p:txBody>
      </p:sp>
    </p:spTree>
    <p:extLst>
      <p:ext uri="{BB962C8B-B14F-4D97-AF65-F5344CB8AC3E}">
        <p14:creationId xmlns:p14="http://schemas.microsoft.com/office/powerpoint/2010/main" val="2838216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5AFED0B-5301-4E03-846C-53EF34A56501}" type="slidenum">
              <a:rPr lang="en-IN" smtClean="0"/>
              <a:t>38</a:t>
            </a:fld>
            <a:endParaRPr lang="en-IN"/>
          </a:p>
        </p:txBody>
      </p:sp>
    </p:spTree>
    <p:extLst>
      <p:ext uri="{BB962C8B-B14F-4D97-AF65-F5344CB8AC3E}">
        <p14:creationId xmlns:p14="http://schemas.microsoft.com/office/powerpoint/2010/main" val="2838216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5AFED0B-5301-4E03-846C-53EF34A56501}" type="slidenum">
              <a:rPr lang="en-IN" smtClean="0"/>
              <a:t>39</a:t>
            </a:fld>
            <a:endParaRPr lang="en-IN"/>
          </a:p>
        </p:txBody>
      </p:sp>
    </p:spTree>
    <p:extLst>
      <p:ext uri="{BB962C8B-B14F-4D97-AF65-F5344CB8AC3E}">
        <p14:creationId xmlns:p14="http://schemas.microsoft.com/office/powerpoint/2010/main" val="2838216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maximum urethral closure pressure: MUCP</a:t>
            </a:r>
            <a:endParaRPr lang="en-IN" dirty="0"/>
          </a:p>
        </p:txBody>
      </p:sp>
      <p:sp>
        <p:nvSpPr>
          <p:cNvPr id="4" name="Slide Number Placeholder 3"/>
          <p:cNvSpPr>
            <a:spLocks noGrp="1"/>
          </p:cNvSpPr>
          <p:nvPr>
            <p:ph type="sldNum" sz="quarter" idx="10"/>
          </p:nvPr>
        </p:nvSpPr>
        <p:spPr/>
        <p:txBody>
          <a:bodyPr/>
          <a:lstStyle/>
          <a:p>
            <a:fld id="{15AFED0B-5301-4E03-846C-53EF34A56501}" type="slidenum">
              <a:rPr lang="en-IN" smtClean="0"/>
              <a:t>40</a:t>
            </a:fld>
            <a:endParaRPr lang="en-IN"/>
          </a:p>
        </p:txBody>
      </p:sp>
    </p:spTree>
    <p:extLst>
      <p:ext uri="{BB962C8B-B14F-4D97-AF65-F5344CB8AC3E}">
        <p14:creationId xmlns:p14="http://schemas.microsoft.com/office/powerpoint/2010/main" val="2838216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External urethral sphincter may be weakened from disuse during period when urethra is compressed by enlarged prostate</a:t>
            </a:r>
          </a:p>
          <a:p>
            <a:endParaRPr lang="en-IN" dirty="0"/>
          </a:p>
        </p:txBody>
      </p:sp>
      <p:sp>
        <p:nvSpPr>
          <p:cNvPr id="4" name="Slide Number Placeholder 3"/>
          <p:cNvSpPr>
            <a:spLocks noGrp="1"/>
          </p:cNvSpPr>
          <p:nvPr>
            <p:ph type="sldNum" sz="quarter" idx="10"/>
          </p:nvPr>
        </p:nvSpPr>
        <p:spPr/>
        <p:txBody>
          <a:bodyPr/>
          <a:lstStyle/>
          <a:p>
            <a:fld id="{15AFED0B-5301-4E03-846C-53EF34A56501}" type="slidenum">
              <a:rPr lang="en-IN" smtClean="0"/>
              <a:t>41</a:t>
            </a:fld>
            <a:endParaRPr lang="en-IN"/>
          </a:p>
        </p:txBody>
      </p:sp>
    </p:spTree>
    <p:extLst>
      <p:ext uri="{BB962C8B-B14F-4D97-AF65-F5344CB8AC3E}">
        <p14:creationId xmlns:p14="http://schemas.microsoft.com/office/powerpoint/2010/main" val="1072224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Applied laser energy may be beneficial with respect to </a:t>
            </a:r>
            <a:r>
              <a:rPr lang="en-IN" dirty="0" err="1" smtClean="0"/>
              <a:t>hemostasis</a:t>
            </a:r>
            <a:r>
              <a:rPr lang="en-IN" dirty="0" smtClean="0"/>
              <a:t>, but some patients have to pay the price of postoperative urgency UI</a:t>
            </a:r>
          </a:p>
          <a:p>
            <a:endParaRPr lang="en-IN" dirty="0"/>
          </a:p>
        </p:txBody>
      </p:sp>
      <p:sp>
        <p:nvSpPr>
          <p:cNvPr id="4" name="Slide Number Placeholder 3"/>
          <p:cNvSpPr>
            <a:spLocks noGrp="1"/>
          </p:cNvSpPr>
          <p:nvPr>
            <p:ph type="sldNum" sz="quarter" idx="10"/>
          </p:nvPr>
        </p:nvSpPr>
        <p:spPr/>
        <p:txBody>
          <a:bodyPr/>
          <a:lstStyle/>
          <a:p>
            <a:fld id="{15AFED0B-5301-4E03-846C-53EF34A56501}" type="slidenum">
              <a:rPr lang="en-IN" smtClean="0"/>
              <a:t>47</a:t>
            </a:fld>
            <a:endParaRPr lang="en-IN"/>
          </a:p>
        </p:txBody>
      </p:sp>
    </p:spTree>
    <p:extLst>
      <p:ext uri="{BB962C8B-B14F-4D97-AF65-F5344CB8AC3E}">
        <p14:creationId xmlns:p14="http://schemas.microsoft.com/office/powerpoint/2010/main" val="2838216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Applied laser energy may be beneficial with respect to </a:t>
            </a:r>
            <a:r>
              <a:rPr lang="en-IN" dirty="0" err="1" smtClean="0"/>
              <a:t>hemostasis</a:t>
            </a:r>
            <a:r>
              <a:rPr lang="en-IN" dirty="0" smtClean="0"/>
              <a:t>, but some patients have to pay the price of postoperative urgency UI</a:t>
            </a:r>
          </a:p>
          <a:p>
            <a:endParaRPr lang="en-IN" dirty="0"/>
          </a:p>
        </p:txBody>
      </p:sp>
      <p:sp>
        <p:nvSpPr>
          <p:cNvPr id="4" name="Slide Number Placeholder 3"/>
          <p:cNvSpPr>
            <a:spLocks noGrp="1"/>
          </p:cNvSpPr>
          <p:nvPr>
            <p:ph type="sldNum" sz="quarter" idx="10"/>
          </p:nvPr>
        </p:nvSpPr>
        <p:spPr/>
        <p:txBody>
          <a:bodyPr/>
          <a:lstStyle/>
          <a:p>
            <a:fld id="{15AFED0B-5301-4E03-846C-53EF34A56501}" type="slidenum">
              <a:rPr lang="en-IN" smtClean="0"/>
              <a:t>48</a:t>
            </a:fld>
            <a:endParaRPr lang="en-IN"/>
          </a:p>
        </p:txBody>
      </p:sp>
    </p:spTree>
    <p:extLst>
      <p:ext uri="{BB962C8B-B14F-4D97-AF65-F5344CB8AC3E}">
        <p14:creationId xmlns:p14="http://schemas.microsoft.com/office/powerpoint/2010/main" val="2838216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5AFED0B-5301-4E03-846C-53EF34A56501}" type="slidenum">
              <a:rPr lang="en-IN" smtClean="0"/>
              <a:t>49</a:t>
            </a:fld>
            <a:endParaRPr lang="en-IN"/>
          </a:p>
        </p:txBody>
      </p:sp>
    </p:spTree>
    <p:extLst>
      <p:ext uri="{BB962C8B-B14F-4D97-AF65-F5344CB8AC3E}">
        <p14:creationId xmlns:p14="http://schemas.microsoft.com/office/powerpoint/2010/main" val="2838216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(A) The urethral mucosa between the lateral lobe and the </a:t>
            </a:r>
            <a:r>
              <a:rPr lang="en-IN" dirty="0" err="1" smtClean="0"/>
              <a:t>verumontanum</a:t>
            </a:r>
            <a:r>
              <a:rPr lang="en-IN" dirty="0" smtClean="0"/>
              <a:t> is incised down to the surgical capsule. (B) The 12-o’clock-urethral mucosa directly above the </a:t>
            </a:r>
            <a:r>
              <a:rPr lang="en-IN" dirty="0" err="1" smtClean="0"/>
              <a:t>verumontanum</a:t>
            </a:r>
            <a:r>
              <a:rPr lang="en-IN" dirty="0" smtClean="0"/>
              <a:t> is vaporized to the surgical capsule. (C) The separation layer between the lobe and the capsule is created at the middle of the adenoma in the first step. (D) The lateral lobe is dissected from this separation area created toward bladder neck (arrows). (E) This separation layer is extended </a:t>
            </a:r>
            <a:r>
              <a:rPr lang="en-IN" dirty="0" err="1" smtClean="0"/>
              <a:t>anteroposteriorly</a:t>
            </a:r>
            <a:r>
              <a:rPr lang="en-IN" dirty="0" smtClean="0"/>
              <a:t> and downwardly towards the 6-o’clock-apical adenoma. This “anteroposterior dissection” extends to the lower edge of the adenoma. (F) After the anteroposterior dissection, the 12-o’clock-to-5-o’clock apical urethral mucosa tears off naturally from the capsule, without damaging the ring formed by sphincter muscle (arrows). (G) The remaining apical belt-shaped urethral mucosa (arrows) is observed. The lateral adenoma apex behind this mucosal belt is completely separated from the surgical capsule and urethral mucosa. (H) An apical mucosa at 12 o’clock is cut adequately without surplus tissue, and no adenoma is found. (I) The intact ring where sphincter forms is clearly observed after the left lateral adenoma is removed.</a:t>
            </a:r>
            <a:endParaRPr lang="en-IN" dirty="0"/>
          </a:p>
        </p:txBody>
      </p:sp>
      <p:sp>
        <p:nvSpPr>
          <p:cNvPr id="4" name="Slide Number Placeholder 3"/>
          <p:cNvSpPr>
            <a:spLocks noGrp="1"/>
          </p:cNvSpPr>
          <p:nvPr>
            <p:ph type="sldNum" sz="quarter" idx="10"/>
          </p:nvPr>
        </p:nvSpPr>
        <p:spPr/>
        <p:txBody>
          <a:bodyPr/>
          <a:lstStyle/>
          <a:p>
            <a:fld id="{15AFED0B-5301-4E03-846C-53EF34A56501}" type="slidenum">
              <a:rPr lang="en-IN" smtClean="0"/>
              <a:t>50</a:t>
            </a:fld>
            <a:endParaRPr lang="en-IN"/>
          </a:p>
        </p:txBody>
      </p:sp>
    </p:spTree>
    <p:extLst>
      <p:ext uri="{BB962C8B-B14F-4D97-AF65-F5344CB8AC3E}">
        <p14:creationId xmlns:p14="http://schemas.microsoft.com/office/powerpoint/2010/main" val="991855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340297"/>
            <a:ext cx="7067128" cy="1440175"/>
          </a:xfrm>
        </p:spPr>
        <p:txBody>
          <a:bodyPr anchor="ctr">
            <a:noAutofit/>
          </a:bodyPr>
          <a:lstStyle>
            <a:lvl1pPr>
              <a:lnSpc>
                <a:spcPct val="100000"/>
              </a:lnSpc>
              <a:defRPr sz="4400" spc="-80" baseline="0">
                <a:solidFill>
                  <a:schemeClr val="tx2">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3924473"/>
            <a:ext cx="6858000" cy="576090"/>
          </a:xfrm>
        </p:spPr>
        <p:txBody>
          <a:bodyPr>
            <a:normAutofit/>
          </a:bodyPr>
          <a:lstStyle>
            <a:lvl1pPr marL="0" indent="0" algn="l">
              <a:buNone/>
              <a:defRPr sz="1800" b="0" cap="all" spc="120"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4860608"/>
            <a:ext cx="3429000" cy="240030"/>
          </a:xfrm>
          <a:prstGeom prst="rect">
            <a:avLst/>
          </a:prstGeom>
        </p:spPr>
        <p:txBody>
          <a:bodyPr/>
          <a:lstStyle/>
          <a:p>
            <a:fld id="{0D694944-3F4D-4D1A-8D2D-4A24FF45D136}" type="datetimeFigureOut">
              <a:rPr lang="en-IN" smtClean="0"/>
              <a:t>26-08-2015</a:t>
            </a:fld>
            <a:endParaRPr lang="en-IN"/>
          </a:p>
        </p:txBody>
      </p:sp>
      <p:sp>
        <p:nvSpPr>
          <p:cNvPr id="5" name="Footer Placeholder 4"/>
          <p:cNvSpPr>
            <a:spLocks noGrp="1"/>
          </p:cNvSpPr>
          <p:nvPr>
            <p:ph type="ftr" sz="quarter" idx="11"/>
          </p:nvPr>
        </p:nvSpPr>
        <p:spPr>
          <a:xfrm>
            <a:off x="457200" y="5113139"/>
            <a:ext cx="3429000" cy="223528"/>
          </a:xfrm>
          <a:prstGeom prst="rect">
            <a:avLst/>
          </a:prstGeom>
        </p:spPr>
        <p:txBody>
          <a:bodyPr/>
          <a:lstStyle/>
          <a:p>
            <a:endParaRPr lang="en-IN"/>
          </a:p>
        </p:txBody>
      </p:sp>
      <p:sp>
        <p:nvSpPr>
          <p:cNvPr id="9" name="Rectangle 8"/>
          <p:cNvSpPr/>
          <p:nvPr/>
        </p:nvSpPr>
        <p:spPr>
          <a:xfrm>
            <a:off x="8892480" y="3816477"/>
            <a:ext cx="251520" cy="158419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892480" y="0"/>
            <a:ext cx="251520" cy="38164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467544" y="3785997"/>
            <a:ext cx="6912768"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860608"/>
            <a:ext cx="3429000" cy="240030"/>
          </a:xfrm>
          <a:prstGeom prst="rect">
            <a:avLst/>
          </a:prstGeom>
        </p:spPr>
        <p:txBody>
          <a:bodyPr/>
          <a:lstStyle/>
          <a:p>
            <a:fld id="{0D694944-3F4D-4D1A-8D2D-4A24FF45D136}" type="datetimeFigureOut">
              <a:rPr lang="en-IN" smtClean="0"/>
              <a:t>26-08-2015</a:t>
            </a:fld>
            <a:endParaRPr lang="en-IN"/>
          </a:p>
        </p:txBody>
      </p:sp>
      <p:sp>
        <p:nvSpPr>
          <p:cNvPr id="5" name="Footer Placeholder 4"/>
          <p:cNvSpPr>
            <a:spLocks noGrp="1"/>
          </p:cNvSpPr>
          <p:nvPr>
            <p:ph type="ftr" sz="quarter" idx="11"/>
          </p:nvPr>
        </p:nvSpPr>
        <p:spPr>
          <a:xfrm>
            <a:off x="457200" y="5113139"/>
            <a:ext cx="3429000" cy="223528"/>
          </a:xfrm>
          <a:prstGeom prst="rect">
            <a:avLst/>
          </a:prstGeom>
        </p:spPr>
        <p:txBody>
          <a:bodyPr/>
          <a:lstStyle/>
          <a:p>
            <a:endParaRPr lang="en-IN"/>
          </a:p>
        </p:txBody>
      </p:sp>
      <p:sp>
        <p:nvSpPr>
          <p:cNvPr id="6" name="Slide Number Placeholder 5"/>
          <p:cNvSpPr>
            <a:spLocks noGrp="1"/>
          </p:cNvSpPr>
          <p:nvPr>
            <p:ph type="sldNum" sz="quarter" idx="12"/>
          </p:nvPr>
        </p:nvSpPr>
        <p:spPr>
          <a:xfrm rot="16200000">
            <a:off x="8367173" y="4596035"/>
            <a:ext cx="1036130" cy="365125"/>
          </a:xfrm>
          <a:prstGeom prst="rect">
            <a:avLst/>
          </a:prstGeom>
        </p:spPr>
        <p:txBody>
          <a:bodyPr/>
          <a:lstStyle/>
          <a:p>
            <a:fld id="{B981DF05-211F-47E3-8752-30C10ADBE421}"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6278"/>
            <a:ext cx="2057400" cy="460807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16278"/>
            <a:ext cx="6019800" cy="460807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860608"/>
            <a:ext cx="3429000" cy="240030"/>
          </a:xfrm>
          <a:prstGeom prst="rect">
            <a:avLst/>
          </a:prstGeom>
        </p:spPr>
        <p:txBody>
          <a:bodyPr/>
          <a:lstStyle/>
          <a:p>
            <a:fld id="{0D694944-3F4D-4D1A-8D2D-4A24FF45D136}" type="datetimeFigureOut">
              <a:rPr lang="en-IN" smtClean="0"/>
              <a:t>26-08-2015</a:t>
            </a:fld>
            <a:endParaRPr lang="en-IN"/>
          </a:p>
        </p:txBody>
      </p:sp>
      <p:sp>
        <p:nvSpPr>
          <p:cNvPr id="5" name="Footer Placeholder 4"/>
          <p:cNvSpPr>
            <a:spLocks noGrp="1"/>
          </p:cNvSpPr>
          <p:nvPr>
            <p:ph type="ftr" sz="quarter" idx="11"/>
          </p:nvPr>
        </p:nvSpPr>
        <p:spPr>
          <a:xfrm>
            <a:off x="457200" y="5113139"/>
            <a:ext cx="3429000" cy="223528"/>
          </a:xfrm>
          <a:prstGeom prst="rect">
            <a:avLst/>
          </a:prstGeom>
        </p:spPr>
        <p:txBody>
          <a:bodyPr/>
          <a:lstStyle/>
          <a:p>
            <a:endParaRPr lang="en-IN"/>
          </a:p>
        </p:txBody>
      </p:sp>
      <p:sp>
        <p:nvSpPr>
          <p:cNvPr id="6" name="Slide Number Placeholder 5"/>
          <p:cNvSpPr>
            <a:spLocks noGrp="1"/>
          </p:cNvSpPr>
          <p:nvPr>
            <p:ph type="sldNum" sz="quarter" idx="12"/>
          </p:nvPr>
        </p:nvSpPr>
        <p:spPr>
          <a:xfrm rot="16200000">
            <a:off x="8367173" y="4596035"/>
            <a:ext cx="1036130" cy="365125"/>
          </a:xfrm>
          <a:prstGeom prst="rect">
            <a:avLst/>
          </a:prstGeom>
        </p:spPr>
        <p:txBody>
          <a:bodyPr/>
          <a:lstStyle/>
          <a:p>
            <a:fld id="{B981DF05-211F-47E3-8752-30C10ADBE421}"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alibri" panose="020F050202020403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57200" y="900137"/>
            <a:ext cx="8291264" cy="4104456"/>
          </a:xfrm>
        </p:spPr>
        <p:txBody>
          <a:bodyPr/>
          <a:lstStyle>
            <a:lvl1pPr>
              <a:defRPr>
                <a:latin typeface="Calibri" panose="020F0502020204030204" pitchFamily="34" charset="0"/>
              </a:defRPr>
            </a:lvl1pPr>
            <a:lvl2pPr>
              <a:defRPr sz="18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140143"/>
            <a:ext cx="7772400" cy="340292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80023"/>
            <a:ext cx="7772400" cy="840105"/>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a:xfrm>
            <a:off x="457200" y="4860608"/>
            <a:ext cx="3429000" cy="240030"/>
          </a:xfrm>
          <a:prstGeom prst="rect">
            <a:avLst/>
          </a:prstGeom>
        </p:spPr>
        <p:txBody>
          <a:bodyPr/>
          <a:lstStyle/>
          <a:p>
            <a:fld id="{0D694944-3F4D-4D1A-8D2D-4A24FF45D136}" type="datetimeFigureOut">
              <a:rPr lang="en-IN" smtClean="0"/>
              <a:t>26-08-2015</a:t>
            </a:fld>
            <a:endParaRPr lang="en-IN"/>
          </a:p>
        </p:txBody>
      </p:sp>
      <p:sp>
        <p:nvSpPr>
          <p:cNvPr id="8" name="Slide Number Placeholder 7"/>
          <p:cNvSpPr>
            <a:spLocks noGrp="1"/>
          </p:cNvSpPr>
          <p:nvPr>
            <p:ph type="sldNum" sz="quarter" idx="11"/>
          </p:nvPr>
        </p:nvSpPr>
        <p:spPr>
          <a:xfrm rot="16200000">
            <a:off x="8367173" y="4596035"/>
            <a:ext cx="1036130" cy="365125"/>
          </a:xfrm>
          <a:prstGeom prst="rect">
            <a:avLst/>
          </a:prstGeom>
        </p:spPr>
        <p:txBody>
          <a:bodyPr/>
          <a:lstStyle/>
          <a:p>
            <a:fld id="{B981DF05-211F-47E3-8752-30C10ADBE421}" type="slidenum">
              <a:rPr lang="en-IN" smtClean="0"/>
              <a:t>‹#›</a:t>
            </a:fld>
            <a:endParaRPr lang="en-IN"/>
          </a:p>
        </p:txBody>
      </p:sp>
      <p:sp>
        <p:nvSpPr>
          <p:cNvPr id="9" name="Footer Placeholder 8"/>
          <p:cNvSpPr>
            <a:spLocks noGrp="1"/>
          </p:cNvSpPr>
          <p:nvPr>
            <p:ph type="ftr" sz="quarter" idx="12"/>
          </p:nvPr>
        </p:nvSpPr>
        <p:spPr>
          <a:xfrm>
            <a:off x="457200" y="5113139"/>
            <a:ext cx="3429000" cy="223528"/>
          </a:xfrm>
          <a:prstGeom prst="rect">
            <a:avLst/>
          </a:prstGeom>
        </p:spPr>
        <p:txBody>
          <a:bodyPr/>
          <a:lstStyle/>
          <a:p>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240155"/>
            <a:ext cx="3291840" cy="35641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240155"/>
            <a:ext cx="3291840" cy="35641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4860608"/>
            <a:ext cx="3429000" cy="240030"/>
          </a:xfrm>
          <a:prstGeom prst="rect">
            <a:avLst/>
          </a:prstGeom>
        </p:spPr>
        <p:txBody>
          <a:bodyPr/>
          <a:lstStyle/>
          <a:p>
            <a:fld id="{0D694944-3F4D-4D1A-8D2D-4A24FF45D136}" type="datetimeFigureOut">
              <a:rPr lang="en-IN" smtClean="0"/>
              <a:t>26-08-2015</a:t>
            </a:fld>
            <a:endParaRPr lang="en-IN"/>
          </a:p>
        </p:txBody>
      </p:sp>
      <p:sp>
        <p:nvSpPr>
          <p:cNvPr id="6" name="Footer Placeholder 5"/>
          <p:cNvSpPr>
            <a:spLocks noGrp="1"/>
          </p:cNvSpPr>
          <p:nvPr>
            <p:ph type="ftr" sz="quarter" idx="11"/>
          </p:nvPr>
        </p:nvSpPr>
        <p:spPr>
          <a:xfrm>
            <a:off x="457200" y="5113139"/>
            <a:ext cx="3429000" cy="223528"/>
          </a:xfrm>
          <a:prstGeom prst="rect">
            <a:avLst/>
          </a:prstGeom>
        </p:spPr>
        <p:txBody>
          <a:bodyPr/>
          <a:lstStyle/>
          <a:p>
            <a:endParaRPr lang="en-IN"/>
          </a:p>
        </p:txBody>
      </p:sp>
      <p:sp>
        <p:nvSpPr>
          <p:cNvPr id="7" name="Slide Number Placeholder 6"/>
          <p:cNvSpPr>
            <a:spLocks noGrp="1"/>
          </p:cNvSpPr>
          <p:nvPr>
            <p:ph type="sldNum" sz="quarter" idx="12"/>
          </p:nvPr>
        </p:nvSpPr>
        <p:spPr>
          <a:xfrm rot="16200000">
            <a:off x="8367173" y="4596035"/>
            <a:ext cx="1036130" cy="365125"/>
          </a:xfrm>
          <a:prstGeom prst="rect">
            <a:avLst/>
          </a:prstGeom>
        </p:spPr>
        <p:txBody>
          <a:bodyPr/>
          <a:lstStyle/>
          <a:p>
            <a:fld id="{B981DF05-211F-47E3-8752-30C10ADBE421}"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238555"/>
            <a:ext cx="3291840" cy="503813"/>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1779251"/>
            <a:ext cx="3291840" cy="30243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238555"/>
            <a:ext cx="3291840" cy="503813"/>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1779251"/>
            <a:ext cx="3291840" cy="30243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4860608"/>
            <a:ext cx="3429000" cy="240030"/>
          </a:xfrm>
          <a:prstGeom prst="rect">
            <a:avLst/>
          </a:prstGeom>
        </p:spPr>
        <p:txBody>
          <a:bodyPr/>
          <a:lstStyle/>
          <a:p>
            <a:fld id="{0D694944-3F4D-4D1A-8D2D-4A24FF45D136}" type="datetimeFigureOut">
              <a:rPr lang="en-IN" smtClean="0"/>
              <a:t>26-08-2015</a:t>
            </a:fld>
            <a:endParaRPr lang="en-IN"/>
          </a:p>
        </p:txBody>
      </p:sp>
      <p:sp>
        <p:nvSpPr>
          <p:cNvPr id="8" name="Footer Placeholder 7"/>
          <p:cNvSpPr>
            <a:spLocks noGrp="1"/>
          </p:cNvSpPr>
          <p:nvPr>
            <p:ph type="ftr" sz="quarter" idx="11"/>
          </p:nvPr>
        </p:nvSpPr>
        <p:spPr>
          <a:xfrm>
            <a:off x="457200" y="5113139"/>
            <a:ext cx="3429000" cy="223528"/>
          </a:xfrm>
          <a:prstGeom prst="rect">
            <a:avLst/>
          </a:prstGeom>
        </p:spPr>
        <p:txBody>
          <a:bodyPr/>
          <a:lstStyle/>
          <a:p>
            <a:endParaRPr lang="en-IN"/>
          </a:p>
        </p:txBody>
      </p:sp>
      <p:sp>
        <p:nvSpPr>
          <p:cNvPr id="9" name="Slide Number Placeholder 8"/>
          <p:cNvSpPr>
            <a:spLocks noGrp="1"/>
          </p:cNvSpPr>
          <p:nvPr>
            <p:ph type="sldNum" sz="quarter" idx="12"/>
          </p:nvPr>
        </p:nvSpPr>
        <p:spPr>
          <a:xfrm rot="16200000">
            <a:off x="8367173" y="4596035"/>
            <a:ext cx="1036130" cy="365125"/>
          </a:xfrm>
          <a:prstGeom prst="rect">
            <a:avLst/>
          </a:prstGeom>
        </p:spPr>
        <p:txBody>
          <a:bodyPr/>
          <a:lstStyle/>
          <a:p>
            <a:fld id="{B981DF05-211F-47E3-8752-30C10ADBE421}"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860608"/>
            <a:ext cx="3429000" cy="240030"/>
          </a:xfrm>
          <a:prstGeom prst="rect">
            <a:avLst/>
          </a:prstGeom>
        </p:spPr>
        <p:txBody>
          <a:bodyPr/>
          <a:lstStyle/>
          <a:p>
            <a:fld id="{0D694944-3F4D-4D1A-8D2D-4A24FF45D136}" type="datetimeFigureOut">
              <a:rPr lang="en-IN" smtClean="0"/>
              <a:t>26-08-2015</a:t>
            </a:fld>
            <a:endParaRPr lang="en-IN"/>
          </a:p>
        </p:txBody>
      </p:sp>
      <p:sp>
        <p:nvSpPr>
          <p:cNvPr id="4" name="Footer Placeholder 3"/>
          <p:cNvSpPr>
            <a:spLocks noGrp="1"/>
          </p:cNvSpPr>
          <p:nvPr>
            <p:ph type="ftr" sz="quarter" idx="11"/>
          </p:nvPr>
        </p:nvSpPr>
        <p:spPr>
          <a:xfrm>
            <a:off x="457200" y="5113139"/>
            <a:ext cx="3429000" cy="223528"/>
          </a:xfrm>
          <a:prstGeom prst="rect">
            <a:avLst/>
          </a:prstGeom>
        </p:spPr>
        <p:txBody>
          <a:bodyPr/>
          <a:lstStyle/>
          <a:p>
            <a:endParaRPr lang="en-IN"/>
          </a:p>
        </p:txBody>
      </p:sp>
      <p:sp>
        <p:nvSpPr>
          <p:cNvPr id="5" name="Slide Number Placeholder 4"/>
          <p:cNvSpPr>
            <a:spLocks noGrp="1"/>
          </p:cNvSpPr>
          <p:nvPr>
            <p:ph type="sldNum" sz="quarter" idx="12"/>
          </p:nvPr>
        </p:nvSpPr>
        <p:spPr>
          <a:xfrm rot="16200000">
            <a:off x="8367173" y="4596035"/>
            <a:ext cx="1036130" cy="365125"/>
          </a:xfrm>
          <a:prstGeom prst="rect">
            <a:avLst/>
          </a:prstGeom>
        </p:spPr>
        <p:txBody>
          <a:bodyPr/>
          <a:lstStyle/>
          <a:p>
            <a:fld id="{B981DF05-211F-47E3-8752-30C10ADBE421}"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860608"/>
            <a:ext cx="3429000" cy="240030"/>
          </a:xfrm>
          <a:prstGeom prst="rect">
            <a:avLst/>
          </a:prstGeom>
        </p:spPr>
        <p:txBody>
          <a:bodyPr/>
          <a:lstStyle/>
          <a:p>
            <a:fld id="{0D694944-3F4D-4D1A-8D2D-4A24FF45D136}" type="datetimeFigureOut">
              <a:rPr lang="en-IN" smtClean="0"/>
              <a:t>26-08-2015</a:t>
            </a:fld>
            <a:endParaRPr lang="en-IN"/>
          </a:p>
        </p:txBody>
      </p:sp>
      <p:sp>
        <p:nvSpPr>
          <p:cNvPr id="3" name="Footer Placeholder 2"/>
          <p:cNvSpPr>
            <a:spLocks noGrp="1"/>
          </p:cNvSpPr>
          <p:nvPr>
            <p:ph type="ftr" sz="quarter" idx="11"/>
          </p:nvPr>
        </p:nvSpPr>
        <p:spPr>
          <a:xfrm>
            <a:off x="457200" y="5113139"/>
            <a:ext cx="3429000" cy="223528"/>
          </a:xfrm>
          <a:prstGeom prst="rect">
            <a:avLst/>
          </a:prstGeom>
        </p:spPr>
        <p:txBody>
          <a:bodyPr/>
          <a:lstStyle/>
          <a:p>
            <a:endParaRPr lang="en-IN"/>
          </a:p>
        </p:txBody>
      </p:sp>
      <p:sp>
        <p:nvSpPr>
          <p:cNvPr id="4" name="Slide Number Placeholder 3"/>
          <p:cNvSpPr>
            <a:spLocks noGrp="1"/>
          </p:cNvSpPr>
          <p:nvPr>
            <p:ph type="sldNum" sz="quarter" idx="12"/>
          </p:nvPr>
        </p:nvSpPr>
        <p:spPr>
          <a:xfrm rot="16200000">
            <a:off x="8367173" y="4596035"/>
            <a:ext cx="1036130" cy="365125"/>
          </a:xfrm>
          <a:prstGeom prst="rect">
            <a:avLst/>
          </a:prstGeom>
        </p:spPr>
        <p:txBody>
          <a:bodyPr/>
          <a:lstStyle/>
          <a:p>
            <a:fld id="{B981DF05-211F-47E3-8752-30C10ADBE421}"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60158"/>
            <a:ext cx="5111750" cy="352844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260158"/>
            <a:ext cx="3008313" cy="352844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860608"/>
            <a:ext cx="3429000" cy="240030"/>
          </a:xfrm>
          <a:prstGeom prst="rect">
            <a:avLst/>
          </a:prstGeom>
        </p:spPr>
        <p:txBody>
          <a:bodyPr/>
          <a:lstStyle/>
          <a:p>
            <a:fld id="{0D694944-3F4D-4D1A-8D2D-4A24FF45D136}" type="datetimeFigureOut">
              <a:rPr lang="en-IN" smtClean="0"/>
              <a:t>26-08-2015</a:t>
            </a:fld>
            <a:endParaRPr lang="en-IN"/>
          </a:p>
        </p:txBody>
      </p:sp>
      <p:sp>
        <p:nvSpPr>
          <p:cNvPr id="6" name="Footer Placeholder 5"/>
          <p:cNvSpPr>
            <a:spLocks noGrp="1"/>
          </p:cNvSpPr>
          <p:nvPr>
            <p:ph type="ftr" sz="quarter" idx="11"/>
          </p:nvPr>
        </p:nvSpPr>
        <p:spPr>
          <a:xfrm>
            <a:off x="457200" y="5113139"/>
            <a:ext cx="3429000" cy="223528"/>
          </a:xfrm>
          <a:prstGeom prst="rect">
            <a:avLst/>
          </a:prstGeom>
        </p:spPr>
        <p:txBody>
          <a:bodyPr/>
          <a:lstStyle/>
          <a:p>
            <a:endParaRPr lang="en-IN"/>
          </a:p>
        </p:txBody>
      </p:sp>
      <p:sp>
        <p:nvSpPr>
          <p:cNvPr id="7" name="Slide Number Placeholder 6"/>
          <p:cNvSpPr>
            <a:spLocks noGrp="1"/>
          </p:cNvSpPr>
          <p:nvPr>
            <p:ph type="sldNum" sz="quarter" idx="12"/>
          </p:nvPr>
        </p:nvSpPr>
        <p:spPr>
          <a:xfrm rot="16200000">
            <a:off x="8367173" y="4596035"/>
            <a:ext cx="1036130" cy="365125"/>
          </a:xfrm>
          <a:prstGeom prst="rect">
            <a:avLst/>
          </a:prstGeom>
        </p:spPr>
        <p:txBody>
          <a:bodyPr/>
          <a:lstStyle/>
          <a:p>
            <a:fld id="{B981DF05-211F-47E3-8752-30C10ADBE421}" type="slidenum">
              <a:rPr lang="en-IN" smtClean="0"/>
              <a:t>‹#›</a:t>
            </a:fld>
            <a:endParaRPr lang="en-IN"/>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3816477"/>
            <a:ext cx="142876" cy="15841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3816477"/>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4500563"/>
            <a:ext cx="8153400" cy="360045"/>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860608"/>
            <a:ext cx="3429000" cy="240030"/>
          </a:xfrm>
          <a:prstGeom prst="rect">
            <a:avLst/>
          </a:prstGeom>
        </p:spPr>
        <p:txBody>
          <a:bodyPr/>
          <a:lstStyle/>
          <a:p>
            <a:fld id="{0D694944-3F4D-4D1A-8D2D-4A24FF45D136}" type="datetimeFigureOut">
              <a:rPr lang="en-IN" smtClean="0"/>
              <a:t>26-08-2015</a:t>
            </a:fld>
            <a:endParaRPr lang="en-IN"/>
          </a:p>
        </p:txBody>
      </p:sp>
      <p:sp>
        <p:nvSpPr>
          <p:cNvPr id="6" name="Footer Placeholder 5"/>
          <p:cNvSpPr>
            <a:spLocks noGrp="1"/>
          </p:cNvSpPr>
          <p:nvPr>
            <p:ph type="ftr" sz="quarter" idx="11"/>
          </p:nvPr>
        </p:nvSpPr>
        <p:spPr>
          <a:xfrm>
            <a:off x="457200" y="5113139"/>
            <a:ext cx="3429000" cy="223528"/>
          </a:xfrm>
          <a:prstGeom prst="rect">
            <a:avLst/>
          </a:prstGeom>
        </p:spPr>
        <p:txBody>
          <a:bodyPr/>
          <a:lstStyle/>
          <a:p>
            <a:endParaRPr lang="en-IN"/>
          </a:p>
        </p:txBody>
      </p:sp>
      <p:sp>
        <p:nvSpPr>
          <p:cNvPr id="7" name="Slide Number Placeholder 6"/>
          <p:cNvSpPr>
            <a:spLocks noGrp="1"/>
          </p:cNvSpPr>
          <p:nvPr>
            <p:ph type="sldNum" sz="quarter" idx="12"/>
          </p:nvPr>
        </p:nvSpPr>
        <p:spPr>
          <a:xfrm rot="16200000">
            <a:off x="8367173" y="4596035"/>
            <a:ext cx="1036130" cy="365125"/>
          </a:xfrm>
          <a:prstGeom prst="rect">
            <a:avLst/>
          </a:prstGeom>
        </p:spPr>
        <p:txBody>
          <a:bodyPr/>
          <a:lstStyle>
            <a:lvl1pPr>
              <a:defRPr>
                <a:solidFill>
                  <a:schemeClr val="tx1"/>
                </a:solidFill>
              </a:defRPr>
            </a:lvl1pPr>
          </a:lstStyle>
          <a:p>
            <a:fld id="{B981DF05-211F-47E3-8752-30C10ADBE421}" type="slidenum">
              <a:rPr lang="en-IN" smtClean="0"/>
              <a:t>‹#›</a:t>
            </a:fld>
            <a:endParaRPr lang="en-IN"/>
          </a:p>
        </p:txBody>
      </p:sp>
      <p:sp>
        <p:nvSpPr>
          <p:cNvPr id="8" name="Title 7"/>
          <p:cNvSpPr>
            <a:spLocks noGrp="1"/>
          </p:cNvSpPr>
          <p:nvPr>
            <p:ph type="title"/>
          </p:nvPr>
        </p:nvSpPr>
        <p:spPr>
          <a:xfrm>
            <a:off x="457200" y="3900488"/>
            <a:ext cx="8153400" cy="600075"/>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38164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0265"/>
            <a:ext cx="8291264" cy="56384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00137"/>
            <a:ext cx="8291264" cy="4248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892480" y="0"/>
            <a:ext cx="251520" cy="108013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892480" y="1080135"/>
            <a:ext cx="251520" cy="43205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2800" kern="1200" cap="all" spc="-60" baseline="0">
          <a:solidFill>
            <a:schemeClr val="tx2">
              <a:lumMod val="50000"/>
            </a:schemeClr>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8" y="2340297"/>
            <a:ext cx="5089871" cy="1440175"/>
          </a:xfrm>
        </p:spPr>
        <p:txBody>
          <a:bodyPr>
            <a:noAutofit/>
          </a:bodyPr>
          <a:lstStyle/>
          <a:p>
            <a:r>
              <a:rPr lang="en-IN" sz="4000" dirty="0" smtClean="0">
                <a:solidFill>
                  <a:schemeClr val="tx2">
                    <a:lumMod val="50000"/>
                  </a:schemeClr>
                </a:solidFill>
              </a:rPr>
              <a:t>Laser Prostatectomy </a:t>
            </a:r>
            <a:endParaRPr lang="en-IN" sz="4000" dirty="0">
              <a:solidFill>
                <a:schemeClr val="tx2">
                  <a:lumMod val="50000"/>
                </a:schemeClr>
              </a:solidFill>
            </a:endParaRPr>
          </a:p>
        </p:txBody>
      </p:sp>
      <p:sp>
        <p:nvSpPr>
          <p:cNvPr id="4" name="Subtitle 3"/>
          <p:cNvSpPr>
            <a:spLocks noGrp="1"/>
          </p:cNvSpPr>
          <p:nvPr>
            <p:ph type="subTitle" idx="1"/>
          </p:nvPr>
        </p:nvSpPr>
        <p:spPr>
          <a:xfrm>
            <a:off x="457200" y="3852465"/>
            <a:ext cx="6858000" cy="576090"/>
          </a:xfrm>
        </p:spPr>
        <p:txBody>
          <a:bodyPr/>
          <a:lstStyle/>
          <a:p>
            <a:r>
              <a:rPr lang="en-IN" dirty="0" smtClean="0"/>
              <a:t>Complications</a:t>
            </a:r>
            <a:endParaRPr lang="en-IN" dirty="0"/>
          </a:p>
        </p:txBody>
      </p:sp>
      <p:pic>
        <p:nvPicPr>
          <p:cNvPr id="1030" name="Picture 6" descr="http://www.nuadaurology.com/_img/bph-treat-greenlight.jpg"/>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814659" y="1446859"/>
            <a:ext cx="2530926" cy="139749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www.saesgetters.com/sites/default/files/styles/img_page/public/Research%20%26amp%3B%20Innovation.jpg?itok=1FMqkJim"/>
          <p:cNvPicPr>
            <a:picLocks noChangeAspect="1" noChangeArrowheads="1"/>
          </p:cNvPicPr>
          <p:nvPr/>
        </p:nvPicPr>
        <p:blipFill rotWithShape="1">
          <a:blip r:embed="rId4">
            <a:duotone>
              <a:prstClr val="black"/>
              <a:schemeClr val="tx2">
                <a:tint val="45000"/>
                <a:satMod val="400000"/>
              </a:schemeClr>
            </a:duotone>
            <a:extLst>
              <a:ext uri="{28A0092B-C50C-407E-A947-70E740481C1C}">
                <a14:useLocalDpi xmlns:a14="http://schemas.microsoft.com/office/drawing/2010/main" val="0"/>
              </a:ext>
            </a:extLst>
          </a:blip>
          <a:srcRect b="4634"/>
          <a:stretch/>
        </p:blipFill>
        <p:spPr bwMode="auto">
          <a:xfrm>
            <a:off x="6772643" y="108050"/>
            <a:ext cx="1903813" cy="16593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media.licdn.com/mpr/mpr/p/6/005/04b/1a9/0c56a9e.jpg"/>
          <p:cNvPicPr>
            <a:picLocks noChangeAspect="1" noChangeArrowheads="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499992" y="116882"/>
            <a:ext cx="2272651" cy="1385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831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ig. greenlight laser vaporization of the prost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1620217"/>
            <a:ext cx="8255689" cy="259228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457200" y="120265"/>
            <a:ext cx="8291264" cy="563847"/>
          </a:xfrm>
          <a:prstGeom prst="rect">
            <a:avLst/>
          </a:prstGeom>
        </p:spPr>
        <p:txBody>
          <a:bodyPr/>
          <a:lstStyle>
            <a:lvl1pPr algn="l" defTabSz="914400" rtl="0" eaLnBrk="1" latinLnBrk="0" hangingPunct="1">
              <a:spcBef>
                <a:spcPct val="0"/>
              </a:spcBef>
              <a:buNone/>
              <a:defRPr sz="2800" kern="1200" cap="all" spc="-60" baseline="0">
                <a:solidFill>
                  <a:schemeClr val="tx2">
                    <a:lumMod val="50000"/>
                  </a:schemeClr>
                </a:solidFill>
                <a:latin typeface="+mj-lt"/>
                <a:ea typeface="+mj-ea"/>
                <a:cs typeface="+mj-cs"/>
              </a:defRPr>
            </a:lvl1pPr>
          </a:lstStyle>
          <a:p>
            <a:r>
              <a:rPr lang="en-IN" b="1" dirty="0">
                <a:latin typeface="Calibri" panose="020F0502020204030204" pitchFamily="34" charset="0"/>
              </a:rPr>
              <a:t>Green light vaporization of the prostate</a:t>
            </a:r>
          </a:p>
        </p:txBody>
      </p:sp>
      <p:cxnSp>
        <p:nvCxnSpPr>
          <p:cNvPr id="4" name="Straight Connector 3"/>
          <p:cNvCxnSpPr/>
          <p:nvPr/>
        </p:nvCxnSpPr>
        <p:spPr>
          <a:xfrm>
            <a:off x="467544" y="684113"/>
            <a:ext cx="828092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8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340297"/>
            <a:ext cx="4474840" cy="1440175"/>
          </a:xfrm>
        </p:spPr>
        <p:txBody>
          <a:bodyPr/>
          <a:lstStyle/>
          <a:p>
            <a:r>
              <a:rPr lang="en-IN" sz="2400" dirty="0" smtClean="0"/>
              <a:t>Intra and early postop Complications of laser procedures</a:t>
            </a:r>
            <a:endParaRPr lang="en-IN" sz="2400" dirty="0"/>
          </a:p>
        </p:txBody>
      </p:sp>
      <p:pic>
        <p:nvPicPr>
          <p:cNvPr id="3" name="Picture 4" descr="http://www.willoughbyfirm.com/content/images/Post%20op%20complications%2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260177"/>
            <a:ext cx="3528392" cy="3559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64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400" dirty="0" smtClean="0"/>
              <a:t>intraoperative </a:t>
            </a:r>
            <a:r>
              <a:rPr lang="en-IN" sz="2400" dirty="0"/>
              <a:t>complications after </a:t>
            </a:r>
            <a:r>
              <a:rPr lang="en-IN" sz="2400" dirty="0" err="1" smtClean="0"/>
              <a:t>Holep</a:t>
            </a:r>
            <a:endParaRPr lang="en-IN" sz="2400" dirty="0"/>
          </a:p>
        </p:txBody>
      </p:sp>
      <p:cxnSp>
        <p:nvCxnSpPr>
          <p:cNvPr id="4" name="Straight Connector 3"/>
          <p:cNvCxnSpPr/>
          <p:nvPr/>
        </p:nvCxnSpPr>
        <p:spPr>
          <a:xfrm>
            <a:off x="467544" y="684113"/>
            <a:ext cx="828092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5148609"/>
            <a:ext cx="8892480" cy="25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err="1" smtClean="0">
                <a:solidFill>
                  <a:schemeClr val="tx1">
                    <a:lumMod val="95000"/>
                    <a:lumOff val="5000"/>
                  </a:schemeClr>
                </a:solidFill>
                <a:latin typeface="Calibri" panose="020F0502020204030204" pitchFamily="34" charset="0"/>
              </a:rPr>
              <a:t>Rieken</a:t>
            </a:r>
            <a:r>
              <a:rPr lang="en-IN" sz="1200" b="1" i="1" dirty="0">
                <a:solidFill>
                  <a:schemeClr val="tx1">
                    <a:lumMod val="95000"/>
                    <a:lumOff val="5000"/>
                  </a:schemeClr>
                </a:solidFill>
                <a:latin typeface="Calibri" panose="020F0502020204030204" pitchFamily="34" charset="0"/>
              </a:rPr>
              <a:t> M, et al. World J </a:t>
            </a:r>
            <a:r>
              <a:rPr lang="en-IN" sz="1200" b="1" i="1" dirty="0" smtClean="0">
                <a:solidFill>
                  <a:schemeClr val="tx1">
                    <a:lumMod val="95000"/>
                    <a:lumOff val="5000"/>
                  </a:schemeClr>
                </a:solidFill>
                <a:latin typeface="Calibri" panose="020F0502020204030204" pitchFamily="34" charset="0"/>
              </a:rPr>
              <a:t>Urol. 2010; </a:t>
            </a:r>
            <a:r>
              <a:rPr lang="en-IN" sz="1200" b="1" i="1" dirty="0">
                <a:solidFill>
                  <a:schemeClr val="tx1">
                    <a:lumMod val="95000"/>
                    <a:lumOff val="5000"/>
                  </a:schemeClr>
                </a:solidFill>
                <a:latin typeface="Calibri" panose="020F0502020204030204" pitchFamily="34" charset="0"/>
              </a:rPr>
              <a:t>28:53–62.</a:t>
            </a:r>
          </a:p>
        </p:txBody>
      </p:sp>
      <p:graphicFrame>
        <p:nvGraphicFramePr>
          <p:cNvPr id="7" name="Table 6"/>
          <p:cNvGraphicFramePr>
            <a:graphicFrameLocks noGrp="1"/>
          </p:cNvGraphicFramePr>
          <p:nvPr>
            <p:extLst>
              <p:ext uri="{D42A27DB-BD31-4B8C-83A1-F6EECF244321}">
                <p14:modId xmlns:p14="http://schemas.microsoft.com/office/powerpoint/2010/main" val="2070409713"/>
              </p:ext>
            </p:extLst>
          </p:nvPr>
        </p:nvGraphicFramePr>
        <p:xfrm>
          <a:off x="467544" y="828129"/>
          <a:ext cx="8280918" cy="3886200"/>
        </p:xfrm>
        <a:graphic>
          <a:graphicData uri="http://schemas.openxmlformats.org/drawingml/2006/table">
            <a:tbl>
              <a:tblPr firstRow="1" bandRow="1">
                <a:tableStyleId>{7DF18680-E054-41AD-8BC1-D1AEF772440D}</a:tableStyleId>
              </a:tblPr>
              <a:tblGrid>
                <a:gridCol w="1380153"/>
                <a:gridCol w="1068119"/>
                <a:gridCol w="1152128"/>
                <a:gridCol w="1584176"/>
                <a:gridCol w="1080120"/>
                <a:gridCol w="2016222"/>
              </a:tblGrid>
              <a:tr h="370840">
                <a:tc>
                  <a:txBody>
                    <a:bodyPr/>
                    <a:lstStyle/>
                    <a:p>
                      <a:r>
                        <a:rPr lang="en-IN" sz="1400" dirty="0" smtClean="0"/>
                        <a:t>Author, Year</a:t>
                      </a:r>
                      <a:endParaRPr lang="en-IN" sz="1400" dirty="0"/>
                    </a:p>
                  </a:txBody>
                  <a:tcPr>
                    <a:solidFill>
                      <a:schemeClr val="accent5">
                        <a:lumMod val="50000"/>
                      </a:schemeClr>
                    </a:solidFill>
                  </a:tcPr>
                </a:tc>
                <a:tc>
                  <a:txBody>
                    <a:bodyPr/>
                    <a:lstStyle/>
                    <a:p>
                      <a:r>
                        <a:rPr lang="en-IN" sz="1400" dirty="0" smtClean="0"/>
                        <a:t>No. of</a:t>
                      </a:r>
                    </a:p>
                    <a:p>
                      <a:r>
                        <a:rPr lang="en-IN" sz="1400" dirty="0" smtClean="0"/>
                        <a:t>patients</a:t>
                      </a:r>
                      <a:endParaRPr lang="en-IN" sz="1400" dirty="0"/>
                    </a:p>
                  </a:txBody>
                  <a:tcPr>
                    <a:solidFill>
                      <a:schemeClr val="accent5">
                        <a:lumMod val="50000"/>
                      </a:schemeClr>
                    </a:solidFill>
                  </a:tcPr>
                </a:tc>
                <a:tc>
                  <a:txBody>
                    <a:bodyPr/>
                    <a:lstStyle/>
                    <a:p>
                      <a:r>
                        <a:rPr lang="en-IN" sz="1400" dirty="0" smtClean="0"/>
                        <a:t>Follow-up</a:t>
                      </a:r>
                    </a:p>
                    <a:p>
                      <a:r>
                        <a:rPr lang="en-IN" sz="1400" dirty="0" smtClean="0"/>
                        <a:t>(month)</a:t>
                      </a:r>
                      <a:endParaRPr lang="en-IN" sz="1400" dirty="0"/>
                    </a:p>
                  </a:txBody>
                  <a:tcPr>
                    <a:solidFill>
                      <a:schemeClr val="accent5">
                        <a:lumMod val="50000"/>
                      </a:schemeClr>
                    </a:solidFill>
                  </a:tcPr>
                </a:tc>
                <a:tc gridSpan="3">
                  <a:txBody>
                    <a:bodyPr/>
                    <a:lstStyle/>
                    <a:p>
                      <a:r>
                        <a:rPr lang="en-IN" sz="1400" dirty="0" smtClean="0"/>
                        <a:t>Intraoperative complications (%)</a:t>
                      </a:r>
                      <a:endParaRPr lang="en-IN" sz="1400" dirty="0"/>
                    </a:p>
                  </a:txBody>
                  <a:tcPr>
                    <a:solidFill>
                      <a:schemeClr val="accent5">
                        <a:lumMod val="50000"/>
                      </a:schemeClr>
                    </a:solidFill>
                  </a:tcPr>
                </a:tc>
                <a:tc hMerge="1">
                  <a:txBody>
                    <a:bodyPr/>
                    <a:lstStyle/>
                    <a:p>
                      <a:endParaRPr lang="en-IN" dirty="0"/>
                    </a:p>
                  </a:txBody>
                  <a:tcPr/>
                </a:tc>
                <a:tc hMerge="1">
                  <a:txBody>
                    <a:bodyPr/>
                    <a:lstStyle/>
                    <a:p>
                      <a:endParaRPr lang="en-IN" dirty="0"/>
                    </a:p>
                  </a:txBody>
                  <a:tcPr/>
                </a:tc>
              </a:tr>
              <a:tr h="370840">
                <a:tc>
                  <a:txBody>
                    <a:bodyPr/>
                    <a:lstStyle/>
                    <a:p>
                      <a:endParaRPr lang="en-IN" sz="1400" dirty="0"/>
                    </a:p>
                  </a:txBody>
                  <a:tcPr/>
                </a:tc>
                <a:tc>
                  <a:txBody>
                    <a:bodyPr/>
                    <a:lstStyle/>
                    <a:p>
                      <a:endParaRPr lang="en-IN" sz="1400"/>
                    </a:p>
                  </a:txBody>
                  <a:tcPr/>
                </a:tc>
                <a:tc>
                  <a:txBody>
                    <a:bodyPr/>
                    <a:lstStyle/>
                    <a:p>
                      <a:endParaRPr lang="en-IN" sz="1400"/>
                    </a:p>
                  </a:txBody>
                  <a:tcPr/>
                </a:tc>
                <a:tc>
                  <a:txBody>
                    <a:bodyPr/>
                    <a:lstStyle/>
                    <a:p>
                      <a:r>
                        <a:rPr lang="en-IN" sz="1400" dirty="0" smtClean="0"/>
                        <a:t>Blood transfusion</a:t>
                      </a:r>
                      <a:endParaRPr lang="en-IN" sz="1400" dirty="0"/>
                    </a:p>
                  </a:txBody>
                  <a:tcPr/>
                </a:tc>
                <a:tc>
                  <a:txBody>
                    <a:bodyPr/>
                    <a:lstStyle/>
                    <a:p>
                      <a:r>
                        <a:rPr lang="en-IN" sz="1400" dirty="0" smtClean="0"/>
                        <a:t>Capsular perforation</a:t>
                      </a:r>
                      <a:endParaRPr lang="en-IN" sz="1400" dirty="0"/>
                    </a:p>
                  </a:txBody>
                  <a:tcPr/>
                </a:tc>
                <a:tc>
                  <a:txBody>
                    <a:bodyPr/>
                    <a:lstStyle/>
                    <a:p>
                      <a:r>
                        <a:rPr lang="en-IN" sz="1400" dirty="0" smtClean="0"/>
                        <a:t>Bladder/ureteric orifice injury</a:t>
                      </a:r>
                      <a:endParaRPr lang="en-IN" sz="1400" dirty="0"/>
                    </a:p>
                  </a:txBody>
                  <a:tcPr/>
                </a:tc>
              </a:tr>
              <a:tr h="370840">
                <a:tc>
                  <a:txBody>
                    <a:bodyPr/>
                    <a:lstStyle/>
                    <a:p>
                      <a:r>
                        <a:rPr lang="en-IN" sz="1600" dirty="0" err="1" smtClean="0"/>
                        <a:t>Montorsi</a:t>
                      </a:r>
                      <a:r>
                        <a:rPr lang="en-IN" sz="1600" dirty="0" smtClean="0"/>
                        <a:t>, 2008</a:t>
                      </a:r>
                      <a:endParaRPr lang="en-IN" sz="1600" dirty="0"/>
                    </a:p>
                  </a:txBody>
                  <a:tcPr/>
                </a:tc>
                <a:tc>
                  <a:txBody>
                    <a:bodyPr/>
                    <a:lstStyle/>
                    <a:p>
                      <a:r>
                        <a:rPr lang="en-IN" sz="1600" dirty="0" smtClean="0"/>
                        <a:t>52</a:t>
                      </a:r>
                      <a:endParaRPr lang="en-IN" sz="1600" dirty="0"/>
                    </a:p>
                  </a:txBody>
                  <a:tcPr/>
                </a:tc>
                <a:tc>
                  <a:txBody>
                    <a:bodyPr/>
                    <a:lstStyle/>
                    <a:p>
                      <a:r>
                        <a:rPr lang="en-IN" sz="1600" dirty="0" smtClean="0"/>
                        <a:t>12</a:t>
                      </a:r>
                      <a:endParaRPr lang="en-IN" sz="1600" dirty="0"/>
                    </a:p>
                  </a:txBody>
                  <a:tcPr/>
                </a:tc>
                <a:tc>
                  <a:txBody>
                    <a:bodyPr/>
                    <a:lstStyle/>
                    <a:p>
                      <a:r>
                        <a:rPr lang="en-IN" sz="1600" dirty="0" smtClean="0"/>
                        <a:t>0</a:t>
                      </a:r>
                      <a:endParaRPr lang="en-IN" sz="1600" dirty="0"/>
                    </a:p>
                  </a:txBody>
                  <a:tcPr/>
                </a:tc>
                <a:tc>
                  <a:txBody>
                    <a:bodyPr/>
                    <a:lstStyle/>
                    <a:p>
                      <a:r>
                        <a:rPr lang="en-IN" sz="1600" dirty="0" smtClean="0"/>
                        <a:t>-</a:t>
                      </a:r>
                      <a:endParaRPr lang="en-IN" sz="1600" dirty="0"/>
                    </a:p>
                  </a:txBody>
                  <a:tcPr/>
                </a:tc>
                <a:tc>
                  <a:txBody>
                    <a:bodyPr/>
                    <a:lstStyle/>
                    <a:p>
                      <a:r>
                        <a:rPr lang="en-IN" sz="1600" dirty="0" smtClean="0"/>
                        <a:t>18.2</a:t>
                      </a:r>
                      <a:endParaRPr lang="en-IN" sz="1600" dirty="0"/>
                    </a:p>
                  </a:txBody>
                  <a:tcPr/>
                </a:tc>
              </a:tr>
              <a:tr h="370840">
                <a:tc>
                  <a:txBody>
                    <a:bodyPr/>
                    <a:lstStyle/>
                    <a:p>
                      <a:r>
                        <a:rPr lang="en-IN" sz="1600" dirty="0" err="1" smtClean="0"/>
                        <a:t>Naspro</a:t>
                      </a:r>
                      <a:r>
                        <a:rPr lang="en-IN" sz="1600" dirty="0" smtClean="0"/>
                        <a:t>,</a:t>
                      </a:r>
                      <a:r>
                        <a:rPr lang="en-IN" sz="1600" baseline="0" dirty="0" smtClean="0"/>
                        <a:t> 2006</a:t>
                      </a:r>
                      <a:endParaRPr lang="en-IN" sz="1600" dirty="0"/>
                    </a:p>
                  </a:txBody>
                  <a:tcPr/>
                </a:tc>
                <a:tc>
                  <a:txBody>
                    <a:bodyPr/>
                    <a:lstStyle/>
                    <a:p>
                      <a:r>
                        <a:rPr lang="en-IN" sz="1600" dirty="0" smtClean="0"/>
                        <a:t>41</a:t>
                      </a:r>
                      <a:endParaRPr lang="en-IN" sz="1600" dirty="0"/>
                    </a:p>
                  </a:txBody>
                  <a:tcPr/>
                </a:tc>
                <a:tc>
                  <a:txBody>
                    <a:bodyPr/>
                    <a:lstStyle/>
                    <a:p>
                      <a:r>
                        <a:rPr lang="en-IN" sz="1600" dirty="0" smtClean="0"/>
                        <a:t>24</a:t>
                      </a:r>
                      <a:endParaRPr lang="en-IN" sz="1600" dirty="0"/>
                    </a:p>
                  </a:txBody>
                  <a:tcPr/>
                </a:tc>
                <a:tc>
                  <a:txBody>
                    <a:bodyPr/>
                    <a:lstStyle/>
                    <a:p>
                      <a:r>
                        <a:rPr lang="en-IN" sz="1600" dirty="0" smtClean="0"/>
                        <a:t>4</a:t>
                      </a:r>
                      <a:endParaRPr lang="en-IN" sz="1600" dirty="0"/>
                    </a:p>
                  </a:txBody>
                  <a:tcPr/>
                </a:tc>
                <a:tc>
                  <a:txBody>
                    <a:bodyPr/>
                    <a:lstStyle/>
                    <a:p>
                      <a:r>
                        <a:rPr lang="en-IN" sz="1600" dirty="0" smtClean="0"/>
                        <a:t>-</a:t>
                      </a:r>
                      <a:endParaRPr lang="en-IN" sz="1600" dirty="0"/>
                    </a:p>
                  </a:txBody>
                  <a:tcPr/>
                </a:tc>
                <a:tc>
                  <a:txBody>
                    <a:bodyPr/>
                    <a:lstStyle/>
                    <a:p>
                      <a:r>
                        <a:rPr lang="en-IN" sz="1600" dirty="0" smtClean="0"/>
                        <a:t>7.3</a:t>
                      </a:r>
                      <a:endParaRPr lang="en-IN" sz="1600" dirty="0"/>
                    </a:p>
                  </a:txBody>
                  <a:tcPr/>
                </a:tc>
              </a:tr>
              <a:tr h="370840">
                <a:tc>
                  <a:txBody>
                    <a:bodyPr/>
                    <a:lstStyle/>
                    <a:p>
                      <a:r>
                        <a:rPr lang="en-IN" sz="1600" dirty="0" smtClean="0"/>
                        <a:t>Placer, 2009</a:t>
                      </a:r>
                      <a:endParaRPr lang="en-IN" sz="1600" dirty="0"/>
                    </a:p>
                  </a:txBody>
                  <a:tcPr/>
                </a:tc>
                <a:tc>
                  <a:txBody>
                    <a:bodyPr/>
                    <a:lstStyle/>
                    <a:p>
                      <a:r>
                        <a:rPr lang="en-IN" sz="1600" dirty="0" smtClean="0"/>
                        <a:t>125</a:t>
                      </a:r>
                      <a:endParaRPr lang="en-IN" sz="1600" dirty="0"/>
                    </a:p>
                  </a:txBody>
                  <a:tcPr/>
                </a:tc>
                <a:tc>
                  <a:txBody>
                    <a:bodyPr/>
                    <a:lstStyle/>
                    <a:p>
                      <a:r>
                        <a:rPr lang="en-IN" sz="1600" dirty="0" smtClean="0"/>
                        <a:t>24</a:t>
                      </a:r>
                      <a:endParaRPr lang="en-IN" sz="1600" dirty="0"/>
                    </a:p>
                  </a:txBody>
                  <a:tcPr/>
                </a:tc>
                <a:tc>
                  <a:txBody>
                    <a:bodyPr/>
                    <a:lstStyle/>
                    <a:p>
                      <a:r>
                        <a:rPr lang="en-IN" sz="1600" dirty="0" smtClean="0"/>
                        <a:t>0.8</a:t>
                      </a:r>
                      <a:endParaRPr lang="en-IN" sz="1600" dirty="0"/>
                    </a:p>
                  </a:txBody>
                  <a:tcPr/>
                </a:tc>
                <a:tc>
                  <a:txBody>
                    <a:bodyPr/>
                    <a:lstStyle/>
                    <a:p>
                      <a:r>
                        <a:rPr lang="en-IN" sz="1600" dirty="0" smtClean="0"/>
                        <a:t>10.4</a:t>
                      </a:r>
                      <a:endParaRPr lang="en-IN" sz="1600" dirty="0"/>
                    </a:p>
                  </a:txBody>
                  <a:tcPr/>
                </a:tc>
                <a:tc>
                  <a:txBody>
                    <a:bodyPr/>
                    <a:lstStyle/>
                    <a:p>
                      <a:r>
                        <a:rPr lang="en-IN" sz="1600" dirty="0" smtClean="0"/>
                        <a:t>4</a:t>
                      </a:r>
                      <a:endParaRPr lang="en-IN" sz="1600" dirty="0"/>
                    </a:p>
                  </a:txBody>
                  <a:tcPr/>
                </a:tc>
              </a:tr>
              <a:tr h="370840">
                <a:tc>
                  <a:txBody>
                    <a:bodyPr/>
                    <a:lstStyle/>
                    <a:p>
                      <a:r>
                        <a:rPr lang="en-IN" sz="1600" dirty="0" smtClean="0"/>
                        <a:t>Shah, 2007</a:t>
                      </a:r>
                      <a:endParaRPr lang="en-IN" sz="1600" dirty="0"/>
                    </a:p>
                  </a:txBody>
                  <a:tcPr/>
                </a:tc>
                <a:tc>
                  <a:txBody>
                    <a:bodyPr/>
                    <a:lstStyle/>
                    <a:p>
                      <a:r>
                        <a:rPr lang="en-IN" sz="1600" dirty="0" smtClean="0"/>
                        <a:t>280</a:t>
                      </a:r>
                      <a:endParaRPr lang="en-IN" sz="1600" dirty="0"/>
                    </a:p>
                  </a:txBody>
                  <a:tcPr/>
                </a:tc>
                <a:tc>
                  <a:txBody>
                    <a:bodyPr/>
                    <a:lstStyle/>
                    <a:p>
                      <a:r>
                        <a:rPr lang="en-IN" sz="1600" dirty="0" smtClean="0"/>
                        <a:t>24</a:t>
                      </a:r>
                      <a:endParaRPr lang="en-IN" sz="1600" dirty="0"/>
                    </a:p>
                  </a:txBody>
                  <a:tcPr/>
                </a:tc>
                <a:tc>
                  <a:txBody>
                    <a:bodyPr/>
                    <a:lstStyle/>
                    <a:p>
                      <a:r>
                        <a:rPr lang="en-IN" sz="1600" dirty="0" smtClean="0"/>
                        <a:t>0.35</a:t>
                      </a:r>
                      <a:endParaRPr lang="en-IN" sz="1600" dirty="0"/>
                    </a:p>
                  </a:txBody>
                  <a:tcPr/>
                </a:tc>
                <a:tc>
                  <a:txBody>
                    <a:bodyPr/>
                    <a:lstStyle/>
                    <a:p>
                      <a:r>
                        <a:rPr lang="en-IN" sz="1600" dirty="0" smtClean="0"/>
                        <a:t>9.6</a:t>
                      </a:r>
                      <a:endParaRPr lang="en-IN" sz="1600" dirty="0"/>
                    </a:p>
                  </a:txBody>
                  <a:tcPr/>
                </a:tc>
                <a:tc>
                  <a:txBody>
                    <a:bodyPr/>
                    <a:lstStyle/>
                    <a:p>
                      <a:r>
                        <a:rPr lang="en-IN" sz="1600" dirty="0" smtClean="0"/>
                        <a:t>6</a:t>
                      </a:r>
                      <a:endParaRPr lang="en-IN" sz="1600" dirty="0"/>
                    </a:p>
                  </a:txBody>
                  <a:tcPr/>
                </a:tc>
              </a:tr>
              <a:tr h="370840">
                <a:tc>
                  <a:txBody>
                    <a:bodyPr/>
                    <a:lstStyle/>
                    <a:p>
                      <a:r>
                        <a:rPr lang="en-IN" sz="1600" dirty="0" err="1" smtClean="0"/>
                        <a:t>Vavassori</a:t>
                      </a:r>
                      <a:r>
                        <a:rPr lang="en-IN" sz="1600" dirty="0" smtClean="0"/>
                        <a:t>, 2008</a:t>
                      </a:r>
                      <a:endParaRPr lang="en-IN" sz="1600" dirty="0"/>
                    </a:p>
                  </a:txBody>
                  <a:tcPr/>
                </a:tc>
                <a:tc>
                  <a:txBody>
                    <a:bodyPr/>
                    <a:lstStyle/>
                    <a:p>
                      <a:r>
                        <a:rPr lang="en-IN" sz="1600" dirty="0" smtClean="0"/>
                        <a:t>330</a:t>
                      </a:r>
                      <a:endParaRPr lang="en-IN" sz="1600" dirty="0"/>
                    </a:p>
                  </a:txBody>
                  <a:tcPr/>
                </a:tc>
                <a:tc>
                  <a:txBody>
                    <a:bodyPr/>
                    <a:lstStyle/>
                    <a:p>
                      <a:r>
                        <a:rPr lang="en-IN" sz="1600" dirty="0" smtClean="0"/>
                        <a:t>36</a:t>
                      </a:r>
                      <a:endParaRPr lang="en-IN" sz="1600" dirty="0"/>
                    </a:p>
                  </a:txBody>
                  <a:tcPr/>
                </a:tc>
                <a:tc>
                  <a:txBody>
                    <a:bodyPr/>
                    <a:lstStyle/>
                    <a:p>
                      <a:r>
                        <a:rPr lang="en-IN" sz="1600" dirty="0" smtClean="0"/>
                        <a:t>-</a:t>
                      </a:r>
                      <a:endParaRPr lang="en-IN" sz="1600" dirty="0"/>
                    </a:p>
                  </a:txBody>
                  <a:tcPr/>
                </a:tc>
                <a:tc>
                  <a:txBody>
                    <a:bodyPr/>
                    <a:lstStyle/>
                    <a:p>
                      <a:r>
                        <a:rPr lang="en-IN" sz="1600" dirty="0" smtClean="0"/>
                        <a:t>-</a:t>
                      </a:r>
                      <a:endParaRPr lang="en-IN" sz="1600" dirty="0"/>
                    </a:p>
                  </a:txBody>
                  <a:tcPr/>
                </a:tc>
                <a:tc>
                  <a:txBody>
                    <a:bodyPr/>
                    <a:lstStyle/>
                    <a:p>
                      <a:r>
                        <a:rPr lang="en-IN" sz="1600" dirty="0" smtClean="0"/>
                        <a:t>5.7</a:t>
                      </a:r>
                      <a:endParaRPr lang="en-IN" sz="1600" dirty="0"/>
                    </a:p>
                  </a:txBody>
                  <a:tcPr/>
                </a:tc>
              </a:tr>
              <a:tr h="370840">
                <a:tc>
                  <a:txBody>
                    <a:bodyPr/>
                    <a:lstStyle/>
                    <a:p>
                      <a:r>
                        <a:rPr lang="en-IN" sz="1600" dirty="0" smtClean="0"/>
                        <a:t>Wilson, 2006</a:t>
                      </a:r>
                      <a:endParaRPr lang="en-IN" sz="1600" dirty="0"/>
                    </a:p>
                  </a:txBody>
                  <a:tcPr/>
                </a:tc>
                <a:tc>
                  <a:txBody>
                    <a:bodyPr/>
                    <a:lstStyle/>
                    <a:p>
                      <a:r>
                        <a:rPr lang="en-IN" sz="1600" dirty="0" smtClean="0"/>
                        <a:t>30</a:t>
                      </a:r>
                      <a:endParaRPr lang="en-IN" sz="1600" dirty="0"/>
                    </a:p>
                  </a:txBody>
                  <a:tcPr/>
                </a:tc>
                <a:tc>
                  <a:txBody>
                    <a:bodyPr/>
                    <a:lstStyle/>
                    <a:p>
                      <a:r>
                        <a:rPr lang="en-IN" sz="1600" dirty="0" smtClean="0"/>
                        <a:t>24</a:t>
                      </a:r>
                      <a:endParaRPr lang="en-IN" sz="1600" dirty="0"/>
                    </a:p>
                  </a:txBody>
                  <a:tcPr/>
                </a:tc>
                <a:tc>
                  <a:txBody>
                    <a:bodyPr/>
                    <a:lstStyle/>
                    <a:p>
                      <a:r>
                        <a:rPr lang="en-IN" sz="1600" dirty="0" smtClean="0"/>
                        <a:t>0</a:t>
                      </a:r>
                      <a:endParaRPr lang="en-IN" sz="1600" dirty="0"/>
                    </a:p>
                  </a:txBody>
                  <a:tcPr/>
                </a:tc>
                <a:tc>
                  <a:txBody>
                    <a:bodyPr/>
                    <a:lstStyle/>
                    <a:p>
                      <a:r>
                        <a:rPr lang="en-IN" sz="1600" dirty="0" smtClean="0"/>
                        <a:t>-</a:t>
                      </a:r>
                      <a:endParaRPr lang="en-IN" sz="1600" dirty="0"/>
                    </a:p>
                  </a:txBody>
                  <a:tcPr/>
                </a:tc>
                <a:tc>
                  <a:txBody>
                    <a:bodyPr/>
                    <a:lstStyle/>
                    <a:p>
                      <a:r>
                        <a:rPr lang="en-IN" sz="1600" dirty="0" smtClean="0"/>
                        <a:t>-</a:t>
                      </a:r>
                      <a:endParaRPr lang="en-IN" sz="1600" dirty="0"/>
                    </a:p>
                  </a:txBody>
                  <a:tcPr/>
                </a:tc>
              </a:tr>
            </a:tbl>
          </a:graphicData>
        </a:graphic>
      </p:graphicFrame>
    </p:spTree>
    <p:extLst>
      <p:ext uri="{BB962C8B-B14F-4D97-AF65-F5344CB8AC3E}">
        <p14:creationId xmlns:p14="http://schemas.microsoft.com/office/powerpoint/2010/main" val="4062006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400" dirty="0" smtClean="0"/>
              <a:t>intraoperative </a:t>
            </a:r>
            <a:r>
              <a:rPr lang="en-IN" sz="2400" dirty="0"/>
              <a:t>complications after </a:t>
            </a:r>
            <a:r>
              <a:rPr lang="en-IN" sz="2400" dirty="0" err="1" smtClean="0"/>
              <a:t>pvp</a:t>
            </a:r>
            <a:endParaRPr lang="en-IN" sz="2400" dirty="0"/>
          </a:p>
        </p:txBody>
      </p:sp>
      <p:cxnSp>
        <p:nvCxnSpPr>
          <p:cNvPr id="4" name="Straight Connector 3"/>
          <p:cNvCxnSpPr/>
          <p:nvPr/>
        </p:nvCxnSpPr>
        <p:spPr>
          <a:xfrm>
            <a:off x="467544" y="684113"/>
            <a:ext cx="828092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5148609"/>
            <a:ext cx="8892480" cy="25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err="1" smtClean="0">
                <a:solidFill>
                  <a:schemeClr val="tx1">
                    <a:lumMod val="95000"/>
                    <a:lumOff val="5000"/>
                  </a:schemeClr>
                </a:solidFill>
                <a:latin typeface="Calibri" panose="020F0502020204030204" pitchFamily="34" charset="0"/>
              </a:rPr>
              <a:t>Rieken</a:t>
            </a:r>
            <a:r>
              <a:rPr lang="en-IN" sz="1200" b="1" i="1" dirty="0">
                <a:solidFill>
                  <a:schemeClr val="tx1">
                    <a:lumMod val="95000"/>
                    <a:lumOff val="5000"/>
                  </a:schemeClr>
                </a:solidFill>
                <a:latin typeface="Calibri" panose="020F0502020204030204" pitchFamily="34" charset="0"/>
              </a:rPr>
              <a:t> M, et al. World J </a:t>
            </a:r>
            <a:r>
              <a:rPr lang="en-IN" sz="1200" b="1" i="1" dirty="0" smtClean="0">
                <a:solidFill>
                  <a:schemeClr val="tx1">
                    <a:lumMod val="95000"/>
                    <a:lumOff val="5000"/>
                  </a:schemeClr>
                </a:solidFill>
                <a:latin typeface="Calibri" panose="020F0502020204030204" pitchFamily="34" charset="0"/>
              </a:rPr>
              <a:t>Urol. 2010; </a:t>
            </a:r>
            <a:r>
              <a:rPr lang="en-IN" sz="1200" b="1" i="1" dirty="0">
                <a:solidFill>
                  <a:schemeClr val="tx1">
                    <a:lumMod val="95000"/>
                    <a:lumOff val="5000"/>
                  </a:schemeClr>
                </a:solidFill>
                <a:latin typeface="Calibri" panose="020F0502020204030204" pitchFamily="34" charset="0"/>
              </a:rPr>
              <a:t>28:53–62.</a:t>
            </a:r>
          </a:p>
        </p:txBody>
      </p:sp>
      <p:graphicFrame>
        <p:nvGraphicFramePr>
          <p:cNvPr id="7" name="Table 6"/>
          <p:cNvGraphicFramePr>
            <a:graphicFrameLocks noGrp="1"/>
          </p:cNvGraphicFramePr>
          <p:nvPr>
            <p:extLst>
              <p:ext uri="{D42A27DB-BD31-4B8C-83A1-F6EECF244321}">
                <p14:modId xmlns:p14="http://schemas.microsoft.com/office/powerpoint/2010/main" val="4162770269"/>
              </p:ext>
            </p:extLst>
          </p:nvPr>
        </p:nvGraphicFramePr>
        <p:xfrm>
          <a:off x="467543" y="790857"/>
          <a:ext cx="8136905" cy="4216400"/>
        </p:xfrm>
        <a:graphic>
          <a:graphicData uri="http://schemas.openxmlformats.org/drawingml/2006/table">
            <a:tbl>
              <a:tblPr firstRow="1" bandRow="1">
                <a:tableStyleId>{F5AB1C69-6EDB-4FF4-983F-18BD219EF322}</a:tableStyleId>
              </a:tblPr>
              <a:tblGrid>
                <a:gridCol w="2160239"/>
                <a:gridCol w="936104"/>
                <a:gridCol w="864096"/>
                <a:gridCol w="1152130"/>
                <a:gridCol w="1080120"/>
                <a:gridCol w="1944216"/>
              </a:tblGrid>
              <a:tr h="370840">
                <a:tc>
                  <a:txBody>
                    <a:bodyPr/>
                    <a:lstStyle/>
                    <a:p>
                      <a:r>
                        <a:rPr lang="en-IN" sz="1400" dirty="0" smtClean="0"/>
                        <a:t>Author, Year</a:t>
                      </a:r>
                      <a:endParaRPr lang="en-IN" sz="1400" dirty="0"/>
                    </a:p>
                  </a:txBody>
                  <a:tcPr>
                    <a:solidFill>
                      <a:schemeClr val="accent3">
                        <a:lumMod val="50000"/>
                      </a:schemeClr>
                    </a:solidFill>
                  </a:tcPr>
                </a:tc>
                <a:tc>
                  <a:txBody>
                    <a:bodyPr/>
                    <a:lstStyle/>
                    <a:p>
                      <a:r>
                        <a:rPr lang="en-IN" sz="1400" dirty="0" smtClean="0"/>
                        <a:t>No. of</a:t>
                      </a:r>
                    </a:p>
                    <a:p>
                      <a:r>
                        <a:rPr lang="en-IN" sz="1400" dirty="0" smtClean="0"/>
                        <a:t>patients</a:t>
                      </a:r>
                      <a:endParaRPr lang="en-IN" sz="1400" dirty="0"/>
                    </a:p>
                  </a:txBody>
                  <a:tcPr>
                    <a:solidFill>
                      <a:schemeClr val="accent3">
                        <a:lumMod val="50000"/>
                      </a:schemeClr>
                    </a:solidFill>
                  </a:tcPr>
                </a:tc>
                <a:tc>
                  <a:txBody>
                    <a:bodyPr/>
                    <a:lstStyle/>
                    <a:p>
                      <a:r>
                        <a:rPr lang="en-IN" sz="1400" dirty="0" smtClean="0"/>
                        <a:t>Follow-up</a:t>
                      </a:r>
                    </a:p>
                    <a:p>
                      <a:r>
                        <a:rPr lang="en-IN" sz="1400" dirty="0" smtClean="0"/>
                        <a:t>(month)</a:t>
                      </a:r>
                      <a:endParaRPr lang="en-IN" sz="1400" dirty="0"/>
                    </a:p>
                  </a:txBody>
                  <a:tcPr>
                    <a:solidFill>
                      <a:schemeClr val="accent3">
                        <a:lumMod val="50000"/>
                      </a:schemeClr>
                    </a:solidFill>
                  </a:tcPr>
                </a:tc>
                <a:tc gridSpan="3">
                  <a:txBody>
                    <a:bodyPr/>
                    <a:lstStyle/>
                    <a:p>
                      <a:r>
                        <a:rPr lang="en-IN" sz="1400" dirty="0" smtClean="0"/>
                        <a:t>Intraoperative complications (%)</a:t>
                      </a:r>
                      <a:endParaRPr lang="en-IN" sz="1400" dirty="0"/>
                    </a:p>
                  </a:txBody>
                  <a:tcPr>
                    <a:solidFill>
                      <a:schemeClr val="accent3">
                        <a:lumMod val="50000"/>
                      </a:schemeClr>
                    </a:solidFill>
                  </a:tcPr>
                </a:tc>
                <a:tc hMerge="1">
                  <a:txBody>
                    <a:bodyPr/>
                    <a:lstStyle/>
                    <a:p>
                      <a:endParaRPr lang="en-IN" dirty="0"/>
                    </a:p>
                  </a:txBody>
                  <a:tcPr/>
                </a:tc>
                <a:tc hMerge="1">
                  <a:txBody>
                    <a:bodyPr/>
                    <a:lstStyle/>
                    <a:p>
                      <a:endParaRPr lang="en-IN" dirty="0"/>
                    </a:p>
                  </a:txBody>
                  <a:tcPr/>
                </a:tc>
              </a:tr>
              <a:tr h="370840">
                <a:tc>
                  <a:txBody>
                    <a:bodyPr/>
                    <a:lstStyle/>
                    <a:p>
                      <a:endParaRPr lang="en-IN" sz="1400" dirty="0"/>
                    </a:p>
                  </a:txBody>
                  <a:tcPr/>
                </a:tc>
                <a:tc>
                  <a:txBody>
                    <a:bodyPr/>
                    <a:lstStyle/>
                    <a:p>
                      <a:endParaRPr lang="en-IN" sz="1400"/>
                    </a:p>
                  </a:txBody>
                  <a:tcPr/>
                </a:tc>
                <a:tc>
                  <a:txBody>
                    <a:bodyPr/>
                    <a:lstStyle/>
                    <a:p>
                      <a:endParaRPr lang="en-IN" sz="1400"/>
                    </a:p>
                  </a:txBody>
                  <a:tcPr/>
                </a:tc>
                <a:tc>
                  <a:txBody>
                    <a:bodyPr/>
                    <a:lstStyle/>
                    <a:p>
                      <a:r>
                        <a:rPr lang="en-IN" sz="1400" dirty="0" smtClean="0"/>
                        <a:t>Blood</a:t>
                      </a:r>
                    </a:p>
                    <a:p>
                      <a:r>
                        <a:rPr lang="en-IN" sz="1400" dirty="0" smtClean="0"/>
                        <a:t>transfusion</a:t>
                      </a:r>
                      <a:endParaRPr lang="en-IN" sz="1400" dirty="0"/>
                    </a:p>
                  </a:txBody>
                  <a:tcPr/>
                </a:tc>
                <a:tc>
                  <a:txBody>
                    <a:bodyPr/>
                    <a:lstStyle/>
                    <a:p>
                      <a:r>
                        <a:rPr lang="en-IN" sz="1400" dirty="0" smtClean="0"/>
                        <a:t>Capsular</a:t>
                      </a:r>
                    </a:p>
                    <a:p>
                      <a:r>
                        <a:rPr lang="en-IN" sz="1400" dirty="0" smtClean="0"/>
                        <a:t>perforation</a:t>
                      </a:r>
                      <a:endParaRPr lang="en-IN" sz="1400" dirty="0"/>
                    </a:p>
                  </a:txBody>
                  <a:tcPr/>
                </a:tc>
                <a:tc>
                  <a:txBody>
                    <a:bodyPr/>
                    <a:lstStyle/>
                    <a:p>
                      <a:r>
                        <a:rPr lang="en-IN" sz="1400" dirty="0" smtClean="0"/>
                        <a:t>Bladder/ureteric</a:t>
                      </a:r>
                    </a:p>
                    <a:p>
                      <a:r>
                        <a:rPr lang="en-IN" sz="1400" dirty="0" smtClean="0"/>
                        <a:t>orifice injury</a:t>
                      </a:r>
                      <a:endParaRPr lang="en-IN" sz="1400" dirty="0"/>
                    </a:p>
                  </a:txBody>
                  <a:tcPr/>
                </a:tc>
              </a:tr>
              <a:tr h="370840">
                <a:tc>
                  <a:txBody>
                    <a:bodyPr/>
                    <a:lstStyle/>
                    <a:p>
                      <a:r>
                        <a:rPr lang="en-IN" sz="1400" dirty="0" err="1" smtClean="0"/>
                        <a:t>Bouchier</a:t>
                      </a:r>
                      <a:r>
                        <a:rPr lang="en-IN" sz="1400" dirty="0" smtClean="0"/>
                        <a:t>-Hayes, 2006</a:t>
                      </a:r>
                      <a:endParaRPr lang="en-IN" sz="1400" dirty="0"/>
                    </a:p>
                  </a:txBody>
                  <a:tcPr/>
                </a:tc>
                <a:tc>
                  <a:txBody>
                    <a:bodyPr/>
                    <a:lstStyle/>
                    <a:p>
                      <a:r>
                        <a:rPr lang="en-IN" sz="1400" dirty="0" smtClean="0"/>
                        <a:t>76</a:t>
                      </a:r>
                      <a:endParaRPr lang="en-IN" sz="1400" dirty="0"/>
                    </a:p>
                  </a:txBody>
                  <a:tcPr/>
                </a:tc>
                <a:tc>
                  <a:txBody>
                    <a:bodyPr/>
                    <a:lstStyle/>
                    <a:p>
                      <a:r>
                        <a:rPr lang="en-IN" sz="1400" dirty="0" smtClean="0"/>
                        <a:t>12</a:t>
                      </a:r>
                      <a:endParaRPr lang="en-IN" sz="1400" dirty="0"/>
                    </a:p>
                  </a:txBody>
                  <a:tcPr/>
                </a:tc>
                <a:tc>
                  <a:txBody>
                    <a:bodyPr/>
                    <a:lstStyle/>
                    <a:p>
                      <a:r>
                        <a:rPr lang="en-IN" sz="1400" dirty="0" smtClean="0"/>
                        <a:t>0</a:t>
                      </a:r>
                      <a:endParaRPr lang="en-IN" sz="1400" dirty="0"/>
                    </a:p>
                  </a:txBody>
                  <a:tcPr/>
                </a:tc>
                <a:tc>
                  <a:txBody>
                    <a:bodyPr/>
                    <a:lstStyle/>
                    <a:p>
                      <a:r>
                        <a:rPr lang="en-IN" sz="1400" dirty="0" smtClean="0"/>
                        <a:t>-</a:t>
                      </a:r>
                      <a:endParaRPr lang="en-IN" sz="1400" dirty="0"/>
                    </a:p>
                  </a:txBody>
                  <a:tcPr/>
                </a:tc>
                <a:tc>
                  <a:txBody>
                    <a:bodyPr/>
                    <a:lstStyle/>
                    <a:p>
                      <a:r>
                        <a:rPr lang="en-IN" sz="1400" dirty="0" smtClean="0"/>
                        <a:t>-</a:t>
                      </a:r>
                      <a:endParaRPr lang="en-IN" sz="1400" dirty="0"/>
                    </a:p>
                  </a:txBody>
                  <a:tcPr/>
                </a:tc>
              </a:tr>
              <a:tr h="370840">
                <a:tc>
                  <a:txBody>
                    <a:bodyPr/>
                    <a:lstStyle/>
                    <a:p>
                      <a:r>
                        <a:rPr lang="en-IN" sz="1400" dirty="0" smtClean="0"/>
                        <a:t>Choi,</a:t>
                      </a:r>
                      <a:r>
                        <a:rPr lang="en-IN" sz="1400" baseline="0" dirty="0" smtClean="0"/>
                        <a:t> 2008</a:t>
                      </a:r>
                      <a:endParaRPr lang="en-IN" sz="1400" dirty="0"/>
                    </a:p>
                  </a:txBody>
                  <a:tcPr/>
                </a:tc>
                <a:tc>
                  <a:txBody>
                    <a:bodyPr/>
                    <a:lstStyle/>
                    <a:p>
                      <a:r>
                        <a:rPr lang="en-IN" sz="1400" dirty="0" smtClean="0"/>
                        <a:t>305</a:t>
                      </a:r>
                      <a:endParaRPr lang="en-IN" sz="1400" dirty="0"/>
                    </a:p>
                  </a:txBody>
                  <a:tcPr/>
                </a:tc>
                <a:tc>
                  <a:txBody>
                    <a:bodyPr/>
                    <a:lstStyle/>
                    <a:p>
                      <a:r>
                        <a:rPr lang="en-IN" sz="1400" dirty="0" smtClean="0"/>
                        <a:t>6</a:t>
                      </a:r>
                      <a:endParaRPr lang="en-IN" sz="1400" dirty="0"/>
                    </a:p>
                  </a:txBody>
                  <a:tcPr/>
                </a:tc>
                <a:tc>
                  <a:txBody>
                    <a:bodyPr/>
                    <a:lstStyle/>
                    <a:p>
                      <a:r>
                        <a:rPr lang="en-IN" sz="1400" dirty="0" smtClean="0"/>
                        <a:t>0.4</a:t>
                      </a:r>
                      <a:endParaRPr lang="en-IN" sz="1400" dirty="0"/>
                    </a:p>
                  </a:txBody>
                  <a:tcPr/>
                </a:tc>
                <a:tc>
                  <a:txBody>
                    <a:bodyPr/>
                    <a:lstStyle/>
                    <a:p>
                      <a:r>
                        <a:rPr lang="en-IN" sz="1400" dirty="0" smtClean="0"/>
                        <a:t>1</a:t>
                      </a:r>
                      <a:endParaRPr lang="en-IN" sz="1400" dirty="0"/>
                    </a:p>
                  </a:txBody>
                  <a:tcPr/>
                </a:tc>
                <a:tc>
                  <a:txBody>
                    <a:bodyPr/>
                    <a:lstStyle/>
                    <a:p>
                      <a:r>
                        <a:rPr lang="en-IN" sz="1400" dirty="0" smtClean="0"/>
                        <a:t>-</a:t>
                      </a:r>
                      <a:endParaRPr lang="en-IN" sz="1400" dirty="0"/>
                    </a:p>
                  </a:txBody>
                  <a:tcPr/>
                </a:tc>
              </a:tr>
              <a:tr h="370840">
                <a:tc>
                  <a:txBody>
                    <a:bodyPr/>
                    <a:lstStyle/>
                    <a:p>
                      <a:r>
                        <a:rPr lang="en-IN" sz="1400" dirty="0" err="1" smtClean="0"/>
                        <a:t>Horasanli</a:t>
                      </a:r>
                      <a:r>
                        <a:rPr lang="en-IN" sz="1400" dirty="0" smtClean="0"/>
                        <a:t>, 2008</a:t>
                      </a:r>
                      <a:endParaRPr lang="en-IN" sz="1400" dirty="0"/>
                    </a:p>
                  </a:txBody>
                  <a:tcPr/>
                </a:tc>
                <a:tc>
                  <a:txBody>
                    <a:bodyPr/>
                    <a:lstStyle/>
                    <a:p>
                      <a:r>
                        <a:rPr lang="en-IN" sz="1400" dirty="0" smtClean="0"/>
                        <a:t>39</a:t>
                      </a:r>
                      <a:endParaRPr lang="en-IN" sz="1400" dirty="0"/>
                    </a:p>
                  </a:txBody>
                  <a:tcPr/>
                </a:tc>
                <a:tc>
                  <a:txBody>
                    <a:bodyPr/>
                    <a:lstStyle/>
                    <a:p>
                      <a:r>
                        <a:rPr lang="en-IN" sz="1400" dirty="0" smtClean="0"/>
                        <a:t>6</a:t>
                      </a:r>
                      <a:endParaRPr lang="en-IN" sz="1400" dirty="0"/>
                    </a:p>
                  </a:txBody>
                  <a:tcPr/>
                </a:tc>
                <a:tc>
                  <a:txBody>
                    <a:bodyPr/>
                    <a:lstStyle/>
                    <a:p>
                      <a:r>
                        <a:rPr lang="en-IN" sz="1400" dirty="0" smtClean="0"/>
                        <a:t>0</a:t>
                      </a:r>
                      <a:endParaRPr lang="en-IN" sz="1400" dirty="0"/>
                    </a:p>
                  </a:txBody>
                  <a:tcPr/>
                </a:tc>
                <a:tc>
                  <a:txBody>
                    <a:bodyPr/>
                    <a:lstStyle/>
                    <a:p>
                      <a:r>
                        <a:rPr lang="en-IN" sz="1400" dirty="0" smtClean="0"/>
                        <a:t>0</a:t>
                      </a:r>
                      <a:endParaRPr lang="en-IN" sz="1400" dirty="0"/>
                    </a:p>
                  </a:txBody>
                  <a:tcPr/>
                </a:tc>
                <a:tc>
                  <a:txBody>
                    <a:bodyPr/>
                    <a:lstStyle/>
                    <a:p>
                      <a:r>
                        <a:rPr lang="en-IN" sz="1400" dirty="0" smtClean="0"/>
                        <a:t>-</a:t>
                      </a:r>
                      <a:endParaRPr lang="en-IN" sz="1400" dirty="0"/>
                    </a:p>
                  </a:txBody>
                  <a:tcPr/>
                </a:tc>
              </a:tr>
              <a:tr h="370840">
                <a:tc>
                  <a:txBody>
                    <a:bodyPr/>
                    <a:lstStyle/>
                    <a:p>
                      <a:r>
                        <a:rPr lang="en-IN" sz="1400" dirty="0" err="1" smtClean="0"/>
                        <a:t>Rajbabu</a:t>
                      </a:r>
                      <a:r>
                        <a:rPr lang="en-IN" sz="1400" dirty="0" smtClean="0"/>
                        <a:t>, 2007</a:t>
                      </a:r>
                      <a:endParaRPr lang="en-IN" sz="1400" dirty="0"/>
                    </a:p>
                  </a:txBody>
                  <a:tcPr/>
                </a:tc>
                <a:tc>
                  <a:txBody>
                    <a:bodyPr/>
                    <a:lstStyle/>
                    <a:p>
                      <a:r>
                        <a:rPr lang="en-IN" sz="1400" dirty="0" smtClean="0"/>
                        <a:t>54</a:t>
                      </a:r>
                      <a:endParaRPr lang="en-IN" sz="1400" dirty="0"/>
                    </a:p>
                  </a:txBody>
                  <a:tcPr/>
                </a:tc>
                <a:tc>
                  <a:txBody>
                    <a:bodyPr/>
                    <a:lstStyle/>
                    <a:p>
                      <a:r>
                        <a:rPr lang="en-IN" sz="1400" dirty="0" smtClean="0"/>
                        <a:t>24</a:t>
                      </a:r>
                      <a:endParaRPr lang="en-IN" sz="1400" dirty="0"/>
                    </a:p>
                  </a:txBody>
                  <a:tcPr/>
                </a:tc>
                <a:tc>
                  <a:txBody>
                    <a:bodyPr/>
                    <a:lstStyle/>
                    <a:p>
                      <a:r>
                        <a:rPr lang="en-IN" sz="1400" dirty="0" smtClean="0"/>
                        <a:t>-</a:t>
                      </a:r>
                      <a:endParaRPr lang="en-IN" sz="1400" dirty="0"/>
                    </a:p>
                  </a:txBody>
                  <a:tcPr/>
                </a:tc>
                <a:tc>
                  <a:txBody>
                    <a:bodyPr/>
                    <a:lstStyle/>
                    <a:p>
                      <a:r>
                        <a:rPr lang="en-IN" sz="1400" dirty="0" smtClean="0"/>
                        <a:t>-</a:t>
                      </a:r>
                      <a:endParaRPr lang="en-IN" sz="1400" dirty="0"/>
                    </a:p>
                  </a:txBody>
                  <a:tcPr/>
                </a:tc>
                <a:tc>
                  <a:txBody>
                    <a:bodyPr/>
                    <a:lstStyle/>
                    <a:p>
                      <a:r>
                        <a:rPr lang="en-IN" sz="1400" dirty="0" smtClean="0"/>
                        <a:t>1.8</a:t>
                      </a:r>
                      <a:endParaRPr lang="en-IN" sz="1400" dirty="0"/>
                    </a:p>
                  </a:txBody>
                  <a:tcPr/>
                </a:tc>
              </a:tr>
              <a:tr h="370840">
                <a:tc>
                  <a:txBody>
                    <a:bodyPr/>
                    <a:lstStyle/>
                    <a:p>
                      <a:r>
                        <a:rPr lang="en-IN" sz="1400" dirty="0" err="1" smtClean="0"/>
                        <a:t>Ruszat</a:t>
                      </a:r>
                      <a:r>
                        <a:rPr lang="en-IN" sz="1400" dirty="0" smtClean="0"/>
                        <a:t>, 2008</a:t>
                      </a:r>
                      <a:endParaRPr lang="en-IN" sz="1400" dirty="0"/>
                    </a:p>
                  </a:txBody>
                  <a:tcPr/>
                </a:tc>
                <a:tc>
                  <a:txBody>
                    <a:bodyPr/>
                    <a:lstStyle/>
                    <a:p>
                      <a:r>
                        <a:rPr lang="en-IN" sz="1400" dirty="0" smtClean="0"/>
                        <a:t>500</a:t>
                      </a:r>
                      <a:endParaRPr lang="en-IN" sz="1400" dirty="0"/>
                    </a:p>
                  </a:txBody>
                  <a:tcPr/>
                </a:tc>
                <a:tc>
                  <a:txBody>
                    <a:bodyPr/>
                    <a:lstStyle/>
                    <a:p>
                      <a:r>
                        <a:rPr lang="en-IN" sz="1400" dirty="0" smtClean="0"/>
                        <a:t>60</a:t>
                      </a:r>
                      <a:endParaRPr lang="en-IN" sz="1400" dirty="0"/>
                    </a:p>
                  </a:txBody>
                  <a:tcPr/>
                </a:tc>
                <a:tc>
                  <a:txBody>
                    <a:bodyPr/>
                    <a:lstStyle/>
                    <a:p>
                      <a:r>
                        <a:rPr lang="en-IN" sz="1400" dirty="0" smtClean="0"/>
                        <a:t>0</a:t>
                      </a:r>
                      <a:endParaRPr lang="en-IN" sz="1400" dirty="0"/>
                    </a:p>
                  </a:txBody>
                  <a:tcPr/>
                </a:tc>
                <a:tc>
                  <a:txBody>
                    <a:bodyPr/>
                    <a:lstStyle/>
                    <a:p>
                      <a:r>
                        <a:rPr lang="en-IN" sz="1400" dirty="0" smtClean="0"/>
                        <a:t>0.2</a:t>
                      </a:r>
                      <a:endParaRPr lang="en-IN" sz="1400" dirty="0"/>
                    </a:p>
                  </a:txBody>
                  <a:tcPr/>
                </a:tc>
                <a:tc>
                  <a:txBody>
                    <a:bodyPr/>
                    <a:lstStyle/>
                    <a:p>
                      <a:r>
                        <a:rPr lang="en-IN" sz="1400" dirty="0" smtClean="0"/>
                        <a:t>-</a:t>
                      </a:r>
                      <a:endParaRPr lang="en-IN" sz="1400" dirty="0"/>
                    </a:p>
                  </a:txBody>
                  <a:tcPr/>
                </a:tc>
              </a:tr>
              <a:tr h="370840">
                <a:tc>
                  <a:txBody>
                    <a:bodyPr/>
                    <a:lstStyle/>
                    <a:p>
                      <a:r>
                        <a:rPr lang="en-IN" sz="1400" dirty="0" err="1" smtClean="0"/>
                        <a:t>Ruszat</a:t>
                      </a:r>
                      <a:r>
                        <a:rPr lang="en-IN" sz="1400" dirty="0" smtClean="0"/>
                        <a:t>, 2008</a:t>
                      </a:r>
                      <a:endParaRPr lang="en-IN" sz="1400" dirty="0"/>
                    </a:p>
                  </a:txBody>
                  <a:tcPr/>
                </a:tc>
                <a:tc>
                  <a:txBody>
                    <a:bodyPr/>
                    <a:lstStyle/>
                    <a:p>
                      <a:r>
                        <a:rPr lang="en-IN" sz="1400" dirty="0" smtClean="0"/>
                        <a:t>269</a:t>
                      </a:r>
                      <a:endParaRPr lang="en-IN" sz="1400" dirty="0"/>
                    </a:p>
                  </a:txBody>
                  <a:tcPr/>
                </a:tc>
                <a:tc>
                  <a:txBody>
                    <a:bodyPr/>
                    <a:lstStyle/>
                    <a:p>
                      <a:r>
                        <a:rPr lang="en-IN" sz="1400" dirty="0" smtClean="0"/>
                        <a:t>24</a:t>
                      </a:r>
                      <a:endParaRPr lang="en-IN" sz="1400" dirty="0"/>
                    </a:p>
                  </a:txBody>
                  <a:tcPr/>
                </a:tc>
                <a:tc>
                  <a:txBody>
                    <a:bodyPr/>
                    <a:lstStyle/>
                    <a:p>
                      <a:r>
                        <a:rPr lang="en-IN" sz="1400" dirty="0" smtClean="0"/>
                        <a:t>0</a:t>
                      </a:r>
                      <a:endParaRPr lang="en-IN" sz="1400" dirty="0"/>
                    </a:p>
                  </a:txBody>
                  <a:tcPr/>
                </a:tc>
                <a:tc>
                  <a:txBody>
                    <a:bodyPr/>
                    <a:lstStyle/>
                    <a:p>
                      <a:r>
                        <a:rPr lang="en-IN" sz="1400" dirty="0" smtClean="0"/>
                        <a:t>0.4</a:t>
                      </a:r>
                      <a:endParaRPr lang="en-IN" sz="1400" dirty="0"/>
                    </a:p>
                  </a:txBody>
                  <a:tcPr/>
                </a:tc>
                <a:tc>
                  <a:txBody>
                    <a:bodyPr/>
                    <a:lstStyle/>
                    <a:p>
                      <a:r>
                        <a:rPr lang="en-IN" sz="1400" dirty="0" smtClean="0"/>
                        <a:t>-</a:t>
                      </a:r>
                      <a:endParaRPr lang="en-IN" sz="1400" dirty="0"/>
                    </a:p>
                  </a:txBody>
                  <a:tcPr/>
                </a:tc>
              </a:tr>
              <a:tr h="370840">
                <a:tc>
                  <a:txBody>
                    <a:bodyPr/>
                    <a:lstStyle/>
                    <a:p>
                      <a:r>
                        <a:rPr lang="en-IN" sz="1400" dirty="0" err="1" smtClean="0"/>
                        <a:t>Skolarios</a:t>
                      </a:r>
                      <a:r>
                        <a:rPr lang="en-IN" sz="1400" dirty="0" smtClean="0"/>
                        <a:t>, 2008</a:t>
                      </a:r>
                      <a:endParaRPr lang="en-IN" sz="1400" dirty="0"/>
                    </a:p>
                  </a:txBody>
                  <a:tcPr/>
                </a:tc>
                <a:tc>
                  <a:txBody>
                    <a:bodyPr/>
                    <a:lstStyle/>
                    <a:p>
                      <a:r>
                        <a:rPr lang="en-IN" sz="1400" dirty="0" smtClean="0"/>
                        <a:t>65</a:t>
                      </a:r>
                      <a:endParaRPr lang="en-IN" sz="1400" dirty="0"/>
                    </a:p>
                  </a:txBody>
                  <a:tcPr/>
                </a:tc>
                <a:tc>
                  <a:txBody>
                    <a:bodyPr/>
                    <a:lstStyle/>
                    <a:p>
                      <a:r>
                        <a:rPr lang="en-IN" sz="1400" dirty="0" smtClean="0"/>
                        <a:t>18</a:t>
                      </a:r>
                      <a:endParaRPr lang="en-IN" sz="1400" dirty="0"/>
                    </a:p>
                  </a:txBody>
                  <a:tcPr/>
                </a:tc>
                <a:tc>
                  <a:txBody>
                    <a:bodyPr/>
                    <a:lstStyle/>
                    <a:p>
                      <a:r>
                        <a:rPr lang="en-IN" sz="1400" dirty="0" smtClean="0"/>
                        <a:t>0</a:t>
                      </a:r>
                      <a:endParaRPr lang="en-IN" sz="1400" dirty="0"/>
                    </a:p>
                  </a:txBody>
                  <a:tcPr/>
                </a:tc>
                <a:tc>
                  <a:txBody>
                    <a:bodyPr/>
                    <a:lstStyle/>
                    <a:p>
                      <a:r>
                        <a:rPr lang="en-IN" sz="1400" dirty="0" smtClean="0"/>
                        <a:t>-</a:t>
                      </a:r>
                      <a:endParaRPr lang="en-IN" sz="1400" dirty="0"/>
                    </a:p>
                  </a:txBody>
                  <a:tcPr/>
                </a:tc>
                <a:tc>
                  <a:txBody>
                    <a:bodyPr/>
                    <a:lstStyle/>
                    <a:p>
                      <a:r>
                        <a:rPr lang="en-IN" sz="1400" dirty="0" smtClean="0"/>
                        <a:t>-</a:t>
                      </a:r>
                      <a:endParaRPr lang="en-IN" sz="1400" dirty="0"/>
                    </a:p>
                  </a:txBody>
                  <a:tcPr/>
                </a:tc>
              </a:tr>
              <a:tr h="370840">
                <a:tc>
                  <a:txBody>
                    <a:bodyPr/>
                    <a:lstStyle/>
                    <a:p>
                      <a:r>
                        <a:rPr lang="en-IN" sz="1400" dirty="0" err="1" smtClean="0"/>
                        <a:t>Spaliviero</a:t>
                      </a:r>
                      <a:r>
                        <a:rPr lang="en-IN" sz="1400" dirty="0" smtClean="0"/>
                        <a:t>, 2009</a:t>
                      </a:r>
                      <a:endParaRPr lang="en-IN" sz="1400" dirty="0"/>
                    </a:p>
                  </a:txBody>
                  <a:tcPr/>
                </a:tc>
                <a:tc>
                  <a:txBody>
                    <a:bodyPr/>
                    <a:lstStyle/>
                    <a:p>
                      <a:r>
                        <a:rPr lang="en-IN" sz="1400" dirty="0" smtClean="0"/>
                        <a:t>70</a:t>
                      </a:r>
                      <a:endParaRPr lang="en-IN" sz="1400" dirty="0"/>
                    </a:p>
                  </a:txBody>
                  <a:tcPr/>
                </a:tc>
                <a:tc>
                  <a:txBody>
                    <a:bodyPr/>
                    <a:lstStyle/>
                    <a:p>
                      <a:r>
                        <a:rPr lang="en-IN" sz="1400" dirty="0" smtClean="0"/>
                        <a:t>12</a:t>
                      </a:r>
                      <a:endParaRPr lang="en-IN" sz="1400" dirty="0"/>
                    </a:p>
                  </a:txBody>
                  <a:tcPr/>
                </a:tc>
                <a:tc>
                  <a:txBody>
                    <a:bodyPr/>
                    <a:lstStyle/>
                    <a:p>
                      <a:r>
                        <a:rPr lang="en-IN" sz="1400" dirty="0" smtClean="0"/>
                        <a:t>0</a:t>
                      </a:r>
                      <a:endParaRPr lang="en-IN" sz="1400" dirty="0"/>
                    </a:p>
                  </a:txBody>
                  <a:tcPr/>
                </a:tc>
                <a:tc>
                  <a:txBody>
                    <a:bodyPr/>
                    <a:lstStyle/>
                    <a:p>
                      <a:r>
                        <a:rPr lang="en-IN" sz="1400" dirty="0" smtClean="0"/>
                        <a:t>0</a:t>
                      </a:r>
                      <a:endParaRPr lang="en-IN" sz="1400" dirty="0"/>
                    </a:p>
                  </a:txBody>
                  <a:tcPr/>
                </a:tc>
                <a:tc>
                  <a:txBody>
                    <a:bodyPr/>
                    <a:lstStyle/>
                    <a:p>
                      <a:r>
                        <a:rPr lang="en-IN" sz="1400" dirty="0" smtClean="0"/>
                        <a:t>0</a:t>
                      </a:r>
                      <a:endParaRPr lang="en-IN" sz="1400" dirty="0"/>
                    </a:p>
                  </a:txBody>
                  <a:tcPr/>
                </a:tc>
              </a:tr>
            </a:tbl>
          </a:graphicData>
        </a:graphic>
      </p:graphicFrame>
    </p:spTree>
    <p:extLst>
      <p:ext uri="{BB962C8B-B14F-4D97-AF65-F5344CB8AC3E}">
        <p14:creationId xmlns:p14="http://schemas.microsoft.com/office/powerpoint/2010/main" val="1206341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19419"/>
            <a:ext cx="8291264" cy="563847"/>
          </a:xfrm>
        </p:spPr>
        <p:txBody>
          <a:bodyPr>
            <a:noAutofit/>
          </a:bodyPr>
          <a:lstStyle/>
          <a:p>
            <a:r>
              <a:rPr lang="en-IN" sz="2400" dirty="0" smtClean="0"/>
              <a:t>intraoperative </a:t>
            </a:r>
            <a:r>
              <a:rPr lang="en-IN" sz="2400" dirty="0"/>
              <a:t>complications after Diode laser </a:t>
            </a:r>
            <a:r>
              <a:rPr lang="en-IN" sz="2400" dirty="0" smtClean="0"/>
              <a:t>vaporization</a:t>
            </a:r>
            <a:endParaRPr lang="en-IN" sz="2400" dirty="0"/>
          </a:p>
        </p:txBody>
      </p:sp>
      <p:cxnSp>
        <p:nvCxnSpPr>
          <p:cNvPr id="4" name="Straight Connector 3"/>
          <p:cNvCxnSpPr/>
          <p:nvPr/>
        </p:nvCxnSpPr>
        <p:spPr>
          <a:xfrm>
            <a:off x="467544" y="684113"/>
            <a:ext cx="828092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5148609"/>
            <a:ext cx="8892480" cy="25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err="1" smtClean="0">
                <a:solidFill>
                  <a:schemeClr val="tx1">
                    <a:lumMod val="95000"/>
                    <a:lumOff val="5000"/>
                  </a:schemeClr>
                </a:solidFill>
                <a:latin typeface="Calibri" panose="020F0502020204030204" pitchFamily="34" charset="0"/>
              </a:rPr>
              <a:t>Rieken</a:t>
            </a:r>
            <a:r>
              <a:rPr lang="en-IN" sz="1200" b="1" i="1" dirty="0">
                <a:solidFill>
                  <a:schemeClr val="tx1">
                    <a:lumMod val="95000"/>
                    <a:lumOff val="5000"/>
                  </a:schemeClr>
                </a:solidFill>
                <a:latin typeface="Calibri" panose="020F0502020204030204" pitchFamily="34" charset="0"/>
              </a:rPr>
              <a:t> M, et al. World J </a:t>
            </a:r>
            <a:r>
              <a:rPr lang="en-IN" sz="1200" b="1" i="1" dirty="0" smtClean="0">
                <a:solidFill>
                  <a:schemeClr val="tx1">
                    <a:lumMod val="95000"/>
                    <a:lumOff val="5000"/>
                  </a:schemeClr>
                </a:solidFill>
                <a:latin typeface="Calibri" panose="020F0502020204030204" pitchFamily="34" charset="0"/>
              </a:rPr>
              <a:t>Urol. 2010; </a:t>
            </a:r>
            <a:r>
              <a:rPr lang="en-IN" sz="1200" b="1" i="1" dirty="0">
                <a:solidFill>
                  <a:schemeClr val="tx1">
                    <a:lumMod val="95000"/>
                    <a:lumOff val="5000"/>
                  </a:schemeClr>
                </a:solidFill>
                <a:latin typeface="Calibri" panose="020F0502020204030204" pitchFamily="34" charset="0"/>
              </a:rPr>
              <a:t>28:53–62.</a:t>
            </a:r>
          </a:p>
        </p:txBody>
      </p:sp>
      <p:graphicFrame>
        <p:nvGraphicFramePr>
          <p:cNvPr id="7" name="Table 6"/>
          <p:cNvGraphicFramePr>
            <a:graphicFrameLocks noGrp="1"/>
          </p:cNvGraphicFramePr>
          <p:nvPr>
            <p:extLst>
              <p:ext uri="{D42A27DB-BD31-4B8C-83A1-F6EECF244321}">
                <p14:modId xmlns:p14="http://schemas.microsoft.com/office/powerpoint/2010/main" val="2076633527"/>
              </p:ext>
            </p:extLst>
          </p:nvPr>
        </p:nvGraphicFramePr>
        <p:xfrm>
          <a:off x="467544" y="1404193"/>
          <a:ext cx="8136905" cy="1991360"/>
        </p:xfrm>
        <a:graphic>
          <a:graphicData uri="http://schemas.openxmlformats.org/drawingml/2006/table">
            <a:tbl>
              <a:tblPr firstRow="1" bandRow="1">
                <a:tableStyleId>{073A0DAA-6AF3-43AB-8588-CEC1D06C72B9}</a:tableStyleId>
              </a:tblPr>
              <a:tblGrid>
                <a:gridCol w="2160239"/>
                <a:gridCol w="936104"/>
                <a:gridCol w="864096"/>
                <a:gridCol w="1152130"/>
                <a:gridCol w="1080120"/>
                <a:gridCol w="1944216"/>
              </a:tblGrid>
              <a:tr h="370840">
                <a:tc>
                  <a:txBody>
                    <a:bodyPr/>
                    <a:lstStyle/>
                    <a:p>
                      <a:r>
                        <a:rPr lang="en-IN" sz="1400" dirty="0" smtClean="0"/>
                        <a:t>Author, Year</a:t>
                      </a:r>
                      <a:endParaRPr lang="en-IN" sz="1400" dirty="0"/>
                    </a:p>
                  </a:txBody>
                  <a:tcPr/>
                </a:tc>
                <a:tc>
                  <a:txBody>
                    <a:bodyPr/>
                    <a:lstStyle/>
                    <a:p>
                      <a:r>
                        <a:rPr lang="en-IN" sz="1400" dirty="0" smtClean="0"/>
                        <a:t>No. of</a:t>
                      </a:r>
                    </a:p>
                    <a:p>
                      <a:r>
                        <a:rPr lang="en-IN" sz="1400" dirty="0" smtClean="0"/>
                        <a:t>patients</a:t>
                      </a:r>
                      <a:endParaRPr lang="en-IN" sz="1400" dirty="0"/>
                    </a:p>
                  </a:txBody>
                  <a:tcPr/>
                </a:tc>
                <a:tc>
                  <a:txBody>
                    <a:bodyPr/>
                    <a:lstStyle/>
                    <a:p>
                      <a:r>
                        <a:rPr lang="en-IN" sz="1400" dirty="0" smtClean="0"/>
                        <a:t>Follow-up</a:t>
                      </a:r>
                    </a:p>
                    <a:p>
                      <a:r>
                        <a:rPr lang="en-IN" sz="1400" dirty="0" smtClean="0"/>
                        <a:t>(month)</a:t>
                      </a:r>
                      <a:endParaRPr lang="en-IN" sz="1400" dirty="0"/>
                    </a:p>
                  </a:txBody>
                  <a:tcPr/>
                </a:tc>
                <a:tc gridSpan="3">
                  <a:txBody>
                    <a:bodyPr/>
                    <a:lstStyle/>
                    <a:p>
                      <a:r>
                        <a:rPr lang="en-IN" sz="1400" dirty="0" smtClean="0"/>
                        <a:t>Intraoperative complications (%)</a:t>
                      </a:r>
                      <a:endParaRPr lang="en-IN" sz="1400" dirty="0"/>
                    </a:p>
                  </a:txBody>
                  <a:tcPr/>
                </a:tc>
                <a:tc hMerge="1">
                  <a:txBody>
                    <a:bodyPr/>
                    <a:lstStyle/>
                    <a:p>
                      <a:endParaRPr lang="en-IN" dirty="0"/>
                    </a:p>
                  </a:txBody>
                  <a:tcPr/>
                </a:tc>
                <a:tc hMerge="1">
                  <a:txBody>
                    <a:bodyPr/>
                    <a:lstStyle/>
                    <a:p>
                      <a:endParaRPr lang="en-IN" dirty="0"/>
                    </a:p>
                  </a:txBody>
                  <a:tcPr/>
                </a:tc>
              </a:tr>
              <a:tr h="370840">
                <a:tc>
                  <a:txBody>
                    <a:bodyPr/>
                    <a:lstStyle/>
                    <a:p>
                      <a:endParaRPr lang="en-IN" sz="1400" dirty="0"/>
                    </a:p>
                  </a:txBody>
                  <a:tcPr/>
                </a:tc>
                <a:tc>
                  <a:txBody>
                    <a:bodyPr/>
                    <a:lstStyle/>
                    <a:p>
                      <a:endParaRPr lang="en-IN" sz="1400"/>
                    </a:p>
                  </a:txBody>
                  <a:tcPr/>
                </a:tc>
                <a:tc>
                  <a:txBody>
                    <a:bodyPr/>
                    <a:lstStyle/>
                    <a:p>
                      <a:endParaRPr lang="en-IN" sz="1400"/>
                    </a:p>
                  </a:txBody>
                  <a:tcPr/>
                </a:tc>
                <a:tc>
                  <a:txBody>
                    <a:bodyPr/>
                    <a:lstStyle/>
                    <a:p>
                      <a:r>
                        <a:rPr lang="en-IN" sz="1400" dirty="0" smtClean="0"/>
                        <a:t>Blood</a:t>
                      </a:r>
                    </a:p>
                    <a:p>
                      <a:r>
                        <a:rPr lang="en-IN" sz="1400" dirty="0" smtClean="0"/>
                        <a:t>transfusion</a:t>
                      </a:r>
                      <a:endParaRPr lang="en-IN" sz="1400" dirty="0"/>
                    </a:p>
                  </a:txBody>
                  <a:tcPr/>
                </a:tc>
                <a:tc>
                  <a:txBody>
                    <a:bodyPr/>
                    <a:lstStyle/>
                    <a:p>
                      <a:r>
                        <a:rPr lang="en-IN" sz="1400" dirty="0" smtClean="0"/>
                        <a:t>Capsular</a:t>
                      </a:r>
                    </a:p>
                    <a:p>
                      <a:r>
                        <a:rPr lang="en-IN" sz="1400" dirty="0" smtClean="0"/>
                        <a:t>perforation</a:t>
                      </a:r>
                      <a:endParaRPr lang="en-IN" sz="1400" dirty="0"/>
                    </a:p>
                  </a:txBody>
                  <a:tcPr/>
                </a:tc>
                <a:tc>
                  <a:txBody>
                    <a:bodyPr/>
                    <a:lstStyle/>
                    <a:p>
                      <a:r>
                        <a:rPr lang="en-IN" sz="1400" dirty="0" smtClean="0"/>
                        <a:t>Bladder/ureteric</a:t>
                      </a:r>
                    </a:p>
                    <a:p>
                      <a:r>
                        <a:rPr lang="en-IN" sz="1400" dirty="0" smtClean="0"/>
                        <a:t>orifice injury</a:t>
                      </a:r>
                      <a:endParaRPr lang="en-IN" sz="1400" dirty="0"/>
                    </a:p>
                  </a:txBody>
                  <a:tcPr/>
                </a:tc>
              </a:tr>
              <a:tr h="370840">
                <a:tc>
                  <a:txBody>
                    <a:bodyPr/>
                    <a:lstStyle/>
                    <a:p>
                      <a:r>
                        <a:rPr lang="en-IN" sz="1400" dirty="0" err="1" smtClean="0"/>
                        <a:t>Rieken</a:t>
                      </a:r>
                      <a:r>
                        <a:rPr lang="en-IN" sz="1400" dirty="0" smtClean="0"/>
                        <a:t>, 2009</a:t>
                      </a:r>
                      <a:endParaRPr lang="en-IN" sz="1400" dirty="0"/>
                    </a:p>
                  </a:txBody>
                  <a:tcPr/>
                </a:tc>
                <a:tc>
                  <a:txBody>
                    <a:bodyPr/>
                    <a:lstStyle/>
                    <a:p>
                      <a:r>
                        <a:rPr lang="en-IN" sz="1400" dirty="0" smtClean="0"/>
                        <a:t>56</a:t>
                      </a:r>
                      <a:endParaRPr lang="en-IN" sz="1400" dirty="0"/>
                    </a:p>
                  </a:txBody>
                  <a:tcPr/>
                </a:tc>
                <a:tc>
                  <a:txBody>
                    <a:bodyPr/>
                    <a:lstStyle/>
                    <a:p>
                      <a:r>
                        <a:rPr lang="en-IN" sz="1400" dirty="0" smtClean="0"/>
                        <a:t>12</a:t>
                      </a:r>
                      <a:endParaRPr lang="en-IN" sz="1400" dirty="0"/>
                    </a:p>
                  </a:txBody>
                  <a:tcPr/>
                </a:tc>
                <a:tc>
                  <a:txBody>
                    <a:bodyPr/>
                    <a:lstStyle/>
                    <a:p>
                      <a:r>
                        <a:rPr lang="en-IN" sz="1400" dirty="0" smtClean="0"/>
                        <a:t>0</a:t>
                      </a:r>
                      <a:endParaRPr lang="en-IN" sz="1400" dirty="0"/>
                    </a:p>
                  </a:txBody>
                  <a:tcPr/>
                </a:tc>
                <a:tc>
                  <a:txBody>
                    <a:bodyPr/>
                    <a:lstStyle/>
                    <a:p>
                      <a:r>
                        <a:rPr lang="en-IN" sz="1400" dirty="0" smtClean="0"/>
                        <a:t>0</a:t>
                      </a:r>
                      <a:endParaRPr lang="en-IN" sz="1400" dirty="0"/>
                    </a:p>
                  </a:txBody>
                  <a:tcPr/>
                </a:tc>
                <a:tc>
                  <a:txBody>
                    <a:bodyPr/>
                    <a:lstStyle/>
                    <a:p>
                      <a:r>
                        <a:rPr lang="en-IN" sz="1400" dirty="0" smtClean="0"/>
                        <a:t>0</a:t>
                      </a:r>
                      <a:endParaRPr lang="en-IN" sz="1400" dirty="0"/>
                    </a:p>
                  </a:txBody>
                  <a:tcPr/>
                </a:tc>
              </a:tr>
              <a:tr h="370840">
                <a:tc>
                  <a:txBody>
                    <a:bodyPr/>
                    <a:lstStyle/>
                    <a:p>
                      <a:r>
                        <a:rPr lang="en-IN" sz="1400" dirty="0" smtClean="0"/>
                        <a:t>Seitz,</a:t>
                      </a:r>
                      <a:r>
                        <a:rPr lang="en-IN" sz="1400" baseline="0" dirty="0" smtClean="0"/>
                        <a:t> 2007</a:t>
                      </a:r>
                      <a:endParaRPr lang="en-IN" sz="1400" dirty="0"/>
                    </a:p>
                  </a:txBody>
                  <a:tcPr/>
                </a:tc>
                <a:tc>
                  <a:txBody>
                    <a:bodyPr/>
                    <a:lstStyle/>
                    <a:p>
                      <a:r>
                        <a:rPr lang="en-IN" sz="1400" dirty="0" smtClean="0"/>
                        <a:t>10</a:t>
                      </a:r>
                      <a:endParaRPr lang="en-IN" sz="1400" dirty="0"/>
                    </a:p>
                  </a:txBody>
                  <a:tcPr/>
                </a:tc>
                <a:tc>
                  <a:txBody>
                    <a:bodyPr/>
                    <a:lstStyle/>
                    <a:p>
                      <a:r>
                        <a:rPr lang="en-IN" sz="1400" dirty="0" smtClean="0"/>
                        <a:t>12</a:t>
                      </a:r>
                      <a:endParaRPr lang="en-IN" sz="1400" dirty="0"/>
                    </a:p>
                  </a:txBody>
                  <a:tcPr/>
                </a:tc>
                <a:tc>
                  <a:txBody>
                    <a:bodyPr/>
                    <a:lstStyle/>
                    <a:p>
                      <a:r>
                        <a:rPr lang="en-IN" sz="1400" dirty="0" smtClean="0"/>
                        <a:t>0</a:t>
                      </a:r>
                      <a:endParaRPr lang="en-IN" sz="1400" dirty="0"/>
                    </a:p>
                  </a:txBody>
                  <a:tcPr/>
                </a:tc>
                <a:tc>
                  <a:txBody>
                    <a:bodyPr/>
                    <a:lstStyle/>
                    <a:p>
                      <a:r>
                        <a:rPr lang="en-IN" sz="1400" dirty="0" smtClean="0"/>
                        <a:t>0</a:t>
                      </a:r>
                      <a:endParaRPr lang="en-IN" sz="1400" dirty="0"/>
                    </a:p>
                  </a:txBody>
                  <a:tcPr/>
                </a:tc>
                <a:tc>
                  <a:txBody>
                    <a:bodyPr/>
                    <a:lstStyle/>
                    <a:p>
                      <a:r>
                        <a:rPr lang="en-IN" sz="1400" dirty="0" smtClean="0"/>
                        <a:t>0</a:t>
                      </a:r>
                      <a:endParaRPr lang="en-IN" sz="1400" dirty="0"/>
                    </a:p>
                  </a:txBody>
                  <a:tcPr/>
                </a:tc>
              </a:tr>
            </a:tbl>
          </a:graphicData>
        </a:graphic>
      </p:graphicFrame>
    </p:spTree>
    <p:extLst>
      <p:ext uri="{BB962C8B-B14F-4D97-AF65-F5344CB8AC3E}">
        <p14:creationId xmlns:p14="http://schemas.microsoft.com/office/powerpoint/2010/main" val="1532014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400" dirty="0" smtClean="0"/>
              <a:t>intraoperative </a:t>
            </a:r>
            <a:r>
              <a:rPr lang="en-IN" sz="2400" dirty="0"/>
              <a:t>complications after laser </a:t>
            </a:r>
            <a:r>
              <a:rPr lang="en-IN" sz="2400" dirty="0" smtClean="0"/>
              <a:t>procedures</a:t>
            </a:r>
            <a:endParaRPr lang="en-IN" sz="2400" dirty="0"/>
          </a:p>
        </p:txBody>
      </p:sp>
      <p:cxnSp>
        <p:nvCxnSpPr>
          <p:cNvPr id="4" name="Straight Connector 3"/>
          <p:cNvCxnSpPr/>
          <p:nvPr/>
        </p:nvCxnSpPr>
        <p:spPr>
          <a:xfrm>
            <a:off x="467544" y="684113"/>
            <a:ext cx="828092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5148609"/>
            <a:ext cx="8892480" cy="25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err="1" smtClean="0">
                <a:solidFill>
                  <a:schemeClr val="tx1">
                    <a:lumMod val="95000"/>
                    <a:lumOff val="5000"/>
                  </a:schemeClr>
                </a:solidFill>
                <a:latin typeface="Calibri" panose="020F0502020204030204" pitchFamily="34" charset="0"/>
              </a:rPr>
              <a:t>Rieken</a:t>
            </a:r>
            <a:r>
              <a:rPr lang="en-IN" sz="1200" b="1" i="1" dirty="0">
                <a:solidFill>
                  <a:schemeClr val="tx1">
                    <a:lumMod val="95000"/>
                    <a:lumOff val="5000"/>
                  </a:schemeClr>
                </a:solidFill>
                <a:latin typeface="Calibri" panose="020F0502020204030204" pitchFamily="34" charset="0"/>
              </a:rPr>
              <a:t> M, et al. World J </a:t>
            </a:r>
            <a:r>
              <a:rPr lang="en-IN" sz="1200" b="1" i="1" dirty="0" smtClean="0">
                <a:solidFill>
                  <a:schemeClr val="tx1">
                    <a:lumMod val="95000"/>
                    <a:lumOff val="5000"/>
                  </a:schemeClr>
                </a:solidFill>
                <a:latin typeface="Calibri" panose="020F0502020204030204" pitchFamily="34" charset="0"/>
              </a:rPr>
              <a:t>Urol. 2010; </a:t>
            </a:r>
            <a:r>
              <a:rPr lang="en-IN" sz="1200" b="1" i="1" dirty="0">
                <a:solidFill>
                  <a:schemeClr val="tx1">
                    <a:lumMod val="95000"/>
                    <a:lumOff val="5000"/>
                  </a:schemeClr>
                </a:solidFill>
                <a:latin typeface="Calibri" panose="020F0502020204030204" pitchFamily="34" charset="0"/>
              </a:rPr>
              <a:t>28:53–62.</a:t>
            </a:r>
          </a:p>
        </p:txBody>
      </p:sp>
      <p:graphicFrame>
        <p:nvGraphicFramePr>
          <p:cNvPr id="7" name="Table 6"/>
          <p:cNvGraphicFramePr>
            <a:graphicFrameLocks noGrp="1"/>
          </p:cNvGraphicFramePr>
          <p:nvPr>
            <p:extLst>
              <p:ext uri="{D42A27DB-BD31-4B8C-83A1-F6EECF244321}">
                <p14:modId xmlns:p14="http://schemas.microsoft.com/office/powerpoint/2010/main" val="4159132422"/>
              </p:ext>
            </p:extLst>
          </p:nvPr>
        </p:nvGraphicFramePr>
        <p:xfrm>
          <a:off x="467544" y="1130225"/>
          <a:ext cx="8136905" cy="2362200"/>
        </p:xfrm>
        <a:graphic>
          <a:graphicData uri="http://schemas.openxmlformats.org/drawingml/2006/table">
            <a:tbl>
              <a:tblPr firstRow="1" bandRow="1">
                <a:tableStyleId>{21E4AEA4-8DFA-4A89-87EB-49C32662AFE0}</a:tableStyleId>
              </a:tblPr>
              <a:tblGrid>
                <a:gridCol w="2160239"/>
                <a:gridCol w="936104"/>
                <a:gridCol w="864096"/>
                <a:gridCol w="1152130"/>
                <a:gridCol w="1080120"/>
                <a:gridCol w="1944216"/>
              </a:tblGrid>
              <a:tr h="370840">
                <a:tc>
                  <a:txBody>
                    <a:bodyPr/>
                    <a:lstStyle/>
                    <a:p>
                      <a:r>
                        <a:rPr lang="en-IN" sz="1400" dirty="0" smtClean="0"/>
                        <a:t>Author, Year</a:t>
                      </a:r>
                      <a:endParaRPr lang="en-IN" sz="1400" dirty="0"/>
                    </a:p>
                  </a:txBody>
                  <a:tcPr>
                    <a:solidFill>
                      <a:schemeClr val="accent2">
                        <a:lumMod val="50000"/>
                      </a:schemeClr>
                    </a:solidFill>
                  </a:tcPr>
                </a:tc>
                <a:tc>
                  <a:txBody>
                    <a:bodyPr/>
                    <a:lstStyle/>
                    <a:p>
                      <a:r>
                        <a:rPr lang="en-IN" sz="1400" dirty="0" smtClean="0"/>
                        <a:t>No. of</a:t>
                      </a:r>
                    </a:p>
                    <a:p>
                      <a:r>
                        <a:rPr lang="en-IN" sz="1400" dirty="0" smtClean="0"/>
                        <a:t>patients</a:t>
                      </a:r>
                      <a:endParaRPr lang="en-IN" sz="1400" dirty="0"/>
                    </a:p>
                  </a:txBody>
                  <a:tcPr>
                    <a:solidFill>
                      <a:schemeClr val="accent2">
                        <a:lumMod val="50000"/>
                      </a:schemeClr>
                    </a:solidFill>
                  </a:tcPr>
                </a:tc>
                <a:tc>
                  <a:txBody>
                    <a:bodyPr/>
                    <a:lstStyle/>
                    <a:p>
                      <a:r>
                        <a:rPr lang="en-IN" sz="1400" dirty="0" smtClean="0"/>
                        <a:t>Follow-up</a:t>
                      </a:r>
                    </a:p>
                    <a:p>
                      <a:r>
                        <a:rPr lang="en-IN" sz="1400" dirty="0" smtClean="0"/>
                        <a:t>(month)</a:t>
                      </a:r>
                      <a:endParaRPr lang="en-IN" sz="1400" dirty="0"/>
                    </a:p>
                  </a:txBody>
                  <a:tcPr>
                    <a:solidFill>
                      <a:schemeClr val="accent2">
                        <a:lumMod val="50000"/>
                      </a:schemeClr>
                    </a:solidFill>
                  </a:tcPr>
                </a:tc>
                <a:tc gridSpan="3">
                  <a:txBody>
                    <a:bodyPr/>
                    <a:lstStyle/>
                    <a:p>
                      <a:r>
                        <a:rPr lang="en-IN" sz="1400" dirty="0" smtClean="0"/>
                        <a:t>Intraoperative complications (%)</a:t>
                      </a:r>
                      <a:endParaRPr lang="en-IN" sz="1400" dirty="0"/>
                    </a:p>
                  </a:txBody>
                  <a:tcPr>
                    <a:solidFill>
                      <a:schemeClr val="accent2">
                        <a:lumMod val="50000"/>
                      </a:schemeClr>
                    </a:solidFill>
                  </a:tcPr>
                </a:tc>
                <a:tc hMerge="1">
                  <a:txBody>
                    <a:bodyPr/>
                    <a:lstStyle/>
                    <a:p>
                      <a:endParaRPr lang="en-IN" dirty="0"/>
                    </a:p>
                  </a:txBody>
                  <a:tcPr/>
                </a:tc>
                <a:tc hMerge="1">
                  <a:txBody>
                    <a:bodyPr/>
                    <a:lstStyle/>
                    <a:p>
                      <a:endParaRPr lang="en-IN" dirty="0"/>
                    </a:p>
                  </a:txBody>
                  <a:tcPr/>
                </a:tc>
              </a:tr>
              <a:tr h="370840">
                <a:tc>
                  <a:txBody>
                    <a:bodyPr/>
                    <a:lstStyle/>
                    <a:p>
                      <a:endParaRPr lang="en-IN" sz="1400" dirty="0"/>
                    </a:p>
                  </a:txBody>
                  <a:tcPr/>
                </a:tc>
                <a:tc>
                  <a:txBody>
                    <a:bodyPr/>
                    <a:lstStyle/>
                    <a:p>
                      <a:endParaRPr lang="en-IN" sz="1400"/>
                    </a:p>
                  </a:txBody>
                  <a:tcPr/>
                </a:tc>
                <a:tc>
                  <a:txBody>
                    <a:bodyPr/>
                    <a:lstStyle/>
                    <a:p>
                      <a:endParaRPr lang="en-IN" sz="1400"/>
                    </a:p>
                  </a:txBody>
                  <a:tcPr/>
                </a:tc>
                <a:tc>
                  <a:txBody>
                    <a:bodyPr/>
                    <a:lstStyle/>
                    <a:p>
                      <a:r>
                        <a:rPr lang="en-IN" sz="1400" dirty="0" smtClean="0"/>
                        <a:t>Blood</a:t>
                      </a:r>
                    </a:p>
                    <a:p>
                      <a:r>
                        <a:rPr lang="en-IN" sz="1400" dirty="0" smtClean="0"/>
                        <a:t>transfusion</a:t>
                      </a:r>
                      <a:endParaRPr lang="en-IN" sz="1400" dirty="0"/>
                    </a:p>
                  </a:txBody>
                  <a:tcPr/>
                </a:tc>
                <a:tc>
                  <a:txBody>
                    <a:bodyPr/>
                    <a:lstStyle/>
                    <a:p>
                      <a:r>
                        <a:rPr lang="en-IN" sz="1400" dirty="0" smtClean="0"/>
                        <a:t>Capsular</a:t>
                      </a:r>
                    </a:p>
                    <a:p>
                      <a:r>
                        <a:rPr lang="en-IN" sz="1400" dirty="0" smtClean="0"/>
                        <a:t>perforation</a:t>
                      </a:r>
                      <a:endParaRPr lang="en-IN" sz="1400" dirty="0"/>
                    </a:p>
                  </a:txBody>
                  <a:tcPr/>
                </a:tc>
                <a:tc>
                  <a:txBody>
                    <a:bodyPr/>
                    <a:lstStyle/>
                    <a:p>
                      <a:r>
                        <a:rPr lang="en-IN" sz="1400" dirty="0" smtClean="0"/>
                        <a:t>Bladder/ureteric</a:t>
                      </a:r>
                    </a:p>
                    <a:p>
                      <a:r>
                        <a:rPr lang="en-IN" sz="1400" dirty="0" smtClean="0"/>
                        <a:t>orifice injury</a:t>
                      </a:r>
                      <a:endParaRPr lang="en-IN" sz="1400" dirty="0"/>
                    </a:p>
                  </a:txBody>
                  <a:tcPr/>
                </a:tc>
              </a:tr>
              <a:tr h="370840">
                <a:tc>
                  <a:txBody>
                    <a:bodyPr/>
                    <a:lstStyle/>
                    <a:p>
                      <a:r>
                        <a:rPr lang="en-IN" sz="1400" dirty="0" smtClean="0"/>
                        <a:t>Bach, 2007</a:t>
                      </a:r>
                      <a:endParaRPr lang="en-IN" sz="1400" dirty="0"/>
                    </a:p>
                  </a:txBody>
                  <a:tcPr/>
                </a:tc>
                <a:tc>
                  <a:txBody>
                    <a:bodyPr/>
                    <a:lstStyle/>
                    <a:p>
                      <a:r>
                        <a:rPr lang="en-IN" sz="1400" dirty="0" smtClean="0"/>
                        <a:t>54</a:t>
                      </a:r>
                      <a:endParaRPr lang="en-IN" sz="1400" dirty="0"/>
                    </a:p>
                  </a:txBody>
                  <a:tcPr/>
                </a:tc>
                <a:tc>
                  <a:txBody>
                    <a:bodyPr/>
                    <a:lstStyle/>
                    <a:p>
                      <a:r>
                        <a:rPr lang="en-IN" sz="1400" dirty="0" smtClean="0"/>
                        <a:t>12</a:t>
                      </a:r>
                      <a:endParaRPr lang="en-IN" sz="1400" dirty="0"/>
                    </a:p>
                  </a:txBody>
                  <a:tcPr/>
                </a:tc>
                <a:tc>
                  <a:txBody>
                    <a:bodyPr/>
                    <a:lstStyle/>
                    <a:p>
                      <a:r>
                        <a:rPr lang="en-IN" sz="1400" dirty="0" smtClean="0"/>
                        <a:t>0</a:t>
                      </a:r>
                      <a:endParaRPr lang="en-IN" sz="1400" dirty="0"/>
                    </a:p>
                  </a:txBody>
                  <a:tcPr/>
                </a:tc>
                <a:tc>
                  <a:txBody>
                    <a:bodyPr/>
                    <a:lstStyle/>
                    <a:p>
                      <a:r>
                        <a:rPr lang="en-IN" sz="1400" dirty="0" smtClean="0"/>
                        <a:t>-</a:t>
                      </a:r>
                      <a:endParaRPr lang="en-IN" sz="1400" dirty="0"/>
                    </a:p>
                  </a:txBody>
                  <a:tcPr/>
                </a:tc>
                <a:tc>
                  <a:txBody>
                    <a:bodyPr/>
                    <a:lstStyle/>
                    <a:p>
                      <a:r>
                        <a:rPr lang="en-IN" sz="1400" dirty="0" smtClean="0"/>
                        <a:t>-</a:t>
                      </a:r>
                      <a:endParaRPr lang="en-IN" sz="1400" dirty="0"/>
                    </a:p>
                  </a:txBody>
                  <a:tcPr/>
                </a:tc>
              </a:tr>
              <a:tr h="370840">
                <a:tc>
                  <a:txBody>
                    <a:bodyPr/>
                    <a:lstStyle/>
                    <a:p>
                      <a:r>
                        <a:rPr lang="en-IN" sz="1400" dirty="0" smtClean="0"/>
                        <a:t>Bach,</a:t>
                      </a:r>
                      <a:r>
                        <a:rPr lang="en-IN" sz="1400" baseline="0" dirty="0" smtClean="0"/>
                        <a:t> 2009</a:t>
                      </a:r>
                      <a:endParaRPr lang="en-IN" sz="1400" dirty="0"/>
                    </a:p>
                  </a:txBody>
                  <a:tcPr/>
                </a:tc>
                <a:tc>
                  <a:txBody>
                    <a:bodyPr/>
                    <a:lstStyle/>
                    <a:p>
                      <a:r>
                        <a:rPr lang="en-IN" sz="1400" dirty="0" smtClean="0"/>
                        <a:t>208</a:t>
                      </a:r>
                      <a:endParaRPr lang="en-IN" sz="1400" dirty="0"/>
                    </a:p>
                  </a:txBody>
                  <a:tcPr/>
                </a:tc>
                <a:tc>
                  <a:txBody>
                    <a:bodyPr/>
                    <a:lstStyle/>
                    <a:p>
                      <a:r>
                        <a:rPr lang="en-IN" sz="1400" dirty="0" smtClean="0"/>
                        <a:t>1</a:t>
                      </a:r>
                      <a:endParaRPr lang="en-IN" sz="1400" dirty="0"/>
                    </a:p>
                  </a:txBody>
                  <a:tcPr/>
                </a:tc>
                <a:tc>
                  <a:txBody>
                    <a:bodyPr/>
                    <a:lstStyle/>
                    <a:p>
                      <a:r>
                        <a:rPr lang="en-IN" sz="1400" dirty="0" smtClean="0"/>
                        <a:t>0.9</a:t>
                      </a:r>
                      <a:endParaRPr lang="en-IN" sz="1400" dirty="0"/>
                    </a:p>
                  </a:txBody>
                  <a:tcPr/>
                </a:tc>
                <a:tc>
                  <a:txBody>
                    <a:bodyPr/>
                    <a:lstStyle/>
                    <a:p>
                      <a:r>
                        <a:rPr lang="en-IN" sz="1400" dirty="0" smtClean="0"/>
                        <a:t>-</a:t>
                      </a:r>
                      <a:endParaRPr lang="en-IN" sz="1400" dirty="0"/>
                    </a:p>
                  </a:txBody>
                  <a:tcPr/>
                </a:tc>
                <a:tc>
                  <a:txBody>
                    <a:bodyPr/>
                    <a:lstStyle/>
                    <a:p>
                      <a:r>
                        <a:rPr lang="en-IN" sz="1400" dirty="0" smtClean="0"/>
                        <a:t>-</a:t>
                      </a:r>
                      <a:endParaRPr lang="en-IN" sz="1400" dirty="0"/>
                    </a:p>
                  </a:txBody>
                  <a:tcPr/>
                </a:tc>
              </a:tr>
              <a:tr h="370840">
                <a:tc>
                  <a:txBody>
                    <a:bodyPr/>
                    <a:lstStyle/>
                    <a:p>
                      <a:r>
                        <a:rPr lang="en-IN" sz="1400" dirty="0" smtClean="0"/>
                        <a:t>Xia, 2008</a:t>
                      </a:r>
                      <a:endParaRPr lang="en-IN" sz="1400" dirty="0"/>
                    </a:p>
                  </a:txBody>
                  <a:tcPr/>
                </a:tc>
                <a:tc>
                  <a:txBody>
                    <a:bodyPr/>
                    <a:lstStyle/>
                    <a:p>
                      <a:r>
                        <a:rPr lang="en-IN" sz="1400" dirty="0" smtClean="0"/>
                        <a:t>52</a:t>
                      </a:r>
                      <a:endParaRPr lang="en-IN" sz="1400" dirty="0"/>
                    </a:p>
                  </a:txBody>
                  <a:tcPr/>
                </a:tc>
                <a:tc>
                  <a:txBody>
                    <a:bodyPr/>
                    <a:lstStyle/>
                    <a:p>
                      <a:r>
                        <a:rPr lang="en-IN" sz="1400" dirty="0" smtClean="0"/>
                        <a:t>12</a:t>
                      </a:r>
                      <a:endParaRPr lang="en-IN" sz="1400" dirty="0"/>
                    </a:p>
                  </a:txBody>
                  <a:tcPr/>
                </a:tc>
                <a:tc>
                  <a:txBody>
                    <a:bodyPr/>
                    <a:lstStyle/>
                    <a:p>
                      <a:r>
                        <a:rPr lang="en-IN" sz="1400" dirty="0" smtClean="0"/>
                        <a:t>0</a:t>
                      </a:r>
                      <a:endParaRPr lang="en-IN" sz="1400" dirty="0"/>
                    </a:p>
                  </a:txBody>
                  <a:tcPr/>
                </a:tc>
                <a:tc>
                  <a:txBody>
                    <a:bodyPr/>
                    <a:lstStyle/>
                    <a:p>
                      <a:r>
                        <a:rPr lang="en-IN" sz="1400" dirty="0" smtClean="0"/>
                        <a:t>-</a:t>
                      </a:r>
                      <a:endParaRPr lang="en-IN" sz="1400" dirty="0"/>
                    </a:p>
                  </a:txBody>
                  <a:tcPr/>
                </a:tc>
                <a:tc>
                  <a:txBody>
                    <a:bodyPr/>
                    <a:lstStyle/>
                    <a:p>
                      <a:r>
                        <a:rPr lang="en-IN" sz="1400" dirty="0" smtClean="0"/>
                        <a:t>-</a:t>
                      </a:r>
                      <a:endParaRPr lang="en-IN" sz="1400" dirty="0"/>
                    </a:p>
                  </a:txBody>
                  <a:tcPr/>
                </a:tc>
              </a:tr>
            </a:tbl>
          </a:graphicData>
        </a:graphic>
      </p:graphicFrame>
      <p:sp>
        <p:nvSpPr>
          <p:cNvPr id="3" name="Rectangle 2"/>
          <p:cNvSpPr/>
          <p:nvPr/>
        </p:nvSpPr>
        <p:spPr>
          <a:xfrm>
            <a:off x="899592" y="725710"/>
            <a:ext cx="7200800" cy="369332"/>
          </a:xfrm>
          <a:prstGeom prst="rect">
            <a:avLst/>
          </a:prstGeom>
        </p:spPr>
        <p:txBody>
          <a:bodyPr wrap="square">
            <a:spAutoFit/>
          </a:bodyPr>
          <a:lstStyle/>
          <a:p>
            <a:pPr algn="ctr"/>
            <a:r>
              <a:rPr lang="en-IN" b="1" dirty="0"/>
              <a:t>Thulium-laser </a:t>
            </a:r>
            <a:r>
              <a:rPr lang="en-IN" b="1" dirty="0" err="1"/>
              <a:t>vaporesection</a:t>
            </a:r>
            <a:r>
              <a:rPr lang="en-IN" b="1" dirty="0"/>
              <a:t>/laser enucleation</a:t>
            </a:r>
          </a:p>
        </p:txBody>
      </p:sp>
      <p:graphicFrame>
        <p:nvGraphicFramePr>
          <p:cNvPr id="8" name="Table 7"/>
          <p:cNvGraphicFramePr>
            <a:graphicFrameLocks noGrp="1"/>
          </p:cNvGraphicFramePr>
          <p:nvPr>
            <p:extLst>
              <p:ext uri="{D42A27DB-BD31-4B8C-83A1-F6EECF244321}">
                <p14:modId xmlns:p14="http://schemas.microsoft.com/office/powerpoint/2010/main" val="432148786"/>
              </p:ext>
            </p:extLst>
          </p:nvPr>
        </p:nvGraphicFramePr>
        <p:xfrm>
          <a:off x="467544" y="3708449"/>
          <a:ext cx="8136905" cy="1407160"/>
        </p:xfrm>
        <a:graphic>
          <a:graphicData uri="http://schemas.openxmlformats.org/drawingml/2006/table">
            <a:tbl>
              <a:tblPr firstRow="1" bandRow="1">
                <a:tableStyleId>{00A15C55-8517-42AA-B614-E9B94910E393}</a:tableStyleId>
              </a:tblPr>
              <a:tblGrid>
                <a:gridCol w="1584177"/>
                <a:gridCol w="1080120"/>
                <a:gridCol w="1296142"/>
                <a:gridCol w="1152130"/>
                <a:gridCol w="1080120"/>
                <a:gridCol w="1944216"/>
              </a:tblGrid>
              <a:tr h="370840">
                <a:tc>
                  <a:txBody>
                    <a:bodyPr/>
                    <a:lstStyle/>
                    <a:p>
                      <a:endParaRPr lang="en-IN" sz="1400" dirty="0"/>
                    </a:p>
                  </a:txBody>
                  <a:tcPr>
                    <a:solidFill>
                      <a:schemeClr val="accent4">
                        <a:lumMod val="50000"/>
                      </a:schemeClr>
                    </a:solidFill>
                  </a:tcPr>
                </a:tc>
                <a:tc>
                  <a:txBody>
                    <a:bodyPr/>
                    <a:lstStyle/>
                    <a:p>
                      <a:r>
                        <a:rPr lang="en-IN" sz="1400" dirty="0" smtClean="0"/>
                        <a:t>No. of</a:t>
                      </a:r>
                    </a:p>
                    <a:p>
                      <a:r>
                        <a:rPr lang="en-IN" sz="1400" dirty="0" smtClean="0"/>
                        <a:t>patients</a:t>
                      </a:r>
                      <a:endParaRPr lang="en-IN" sz="1400" dirty="0"/>
                    </a:p>
                  </a:txBody>
                  <a:tcPr>
                    <a:solidFill>
                      <a:schemeClr val="accent4">
                        <a:lumMod val="50000"/>
                      </a:schemeClr>
                    </a:solidFill>
                  </a:tcPr>
                </a:tc>
                <a:tc>
                  <a:txBody>
                    <a:bodyPr/>
                    <a:lstStyle/>
                    <a:p>
                      <a:r>
                        <a:rPr lang="en-IN" sz="1400" dirty="0" smtClean="0"/>
                        <a:t>Follow-up</a:t>
                      </a:r>
                    </a:p>
                    <a:p>
                      <a:r>
                        <a:rPr lang="en-IN" sz="1400" dirty="0" smtClean="0"/>
                        <a:t>(month)</a:t>
                      </a:r>
                      <a:endParaRPr lang="en-IN" sz="1400" dirty="0"/>
                    </a:p>
                  </a:txBody>
                  <a:tcPr>
                    <a:solidFill>
                      <a:schemeClr val="accent4">
                        <a:lumMod val="50000"/>
                      </a:schemeClr>
                    </a:solidFill>
                  </a:tcPr>
                </a:tc>
                <a:tc gridSpan="3">
                  <a:txBody>
                    <a:bodyPr/>
                    <a:lstStyle/>
                    <a:p>
                      <a:r>
                        <a:rPr lang="en-IN" sz="1400" dirty="0" smtClean="0"/>
                        <a:t>Intraoperative complications (%)</a:t>
                      </a:r>
                      <a:endParaRPr lang="en-IN" sz="1400" dirty="0"/>
                    </a:p>
                  </a:txBody>
                  <a:tcPr>
                    <a:solidFill>
                      <a:schemeClr val="accent4">
                        <a:lumMod val="50000"/>
                      </a:schemeClr>
                    </a:solidFill>
                  </a:tcPr>
                </a:tc>
                <a:tc hMerge="1">
                  <a:txBody>
                    <a:bodyPr/>
                    <a:lstStyle/>
                    <a:p>
                      <a:endParaRPr lang="en-IN" dirty="0"/>
                    </a:p>
                  </a:txBody>
                  <a:tcPr/>
                </a:tc>
                <a:tc hMerge="1">
                  <a:txBody>
                    <a:bodyPr/>
                    <a:lstStyle/>
                    <a:p>
                      <a:endParaRPr lang="en-IN" dirty="0"/>
                    </a:p>
                  </a:txBody>
                  <a:tcPr/>
                </a:tc>
              </a:tr>
              <a:tr h="370840">
                <a:tc rowSpan="2">
                  <a:txBody>
                    <a:bodyPr/>
                    <a:lstStyle/>
                    <a:p>
                      <a:pPr algn="ctr"/>
                      <a:r>
                        <a:rPr lang="en-IN" sz="1400" dirty="0" smtClean="0"/>
                        <a:t>Median laser techniques</a:t>
                      </a:r>
                      <a:endParaRPr lang="en-IN" sz="1400" b="1" dirty="0"/>
                    </a:p>
                  </a:txBody>
                  <a:tcPr/>
                </a:tc>
                <a:tc>
                  <a:txBody>
                    <a:bodyPr/>
                    <a:lstStyle/>
                    <a:p>
                      <a:endParaRPr lang="en-IN" sz="1400"/>
                    </a:p>
                  </a:txBody>
                  <a:tcPr/>
                </a:tc>
                <a:tc>
                  <a:txBody>
                    <a:bodyPr/>
                    <a:lstStyle/>
                    <a:p>
                      <a:endParaRPr lang="en-IN" sz="1400"/>
                    </a:p>
                  </a:txBody>
                  <a:tcPr/>
                </a:tc>
                <a:tc>
                  <a:txBody>
                    <a:bodyPr/>
                    <a:lstStyle/>
                    <a:p>
                      <a:r>
                        <a:rPr lang="en-IN" sz="1400" dirty="0" smtClean="0"/>
                        <a:t>Blood</a:t>
                      </a:r>
                    </a:p>
                    <a:p>
                      <a:r>
                        <a:rPr lang="en-IN" sz="1400" dirty="0" smtClean="0"/>
                        <a:t>transfusion</a:t>
                      </a:r>
                      <a:endParaRPr lang="en-IN" sz="1400" dirty="0"/>
                    </a:p>
                  </a:txBody>
                  <a:tcPr/>
                </a:tc>
                <a:tc>
                  <a:txBody>
                    <a:bodyPr/>
                    <a:lstStyle/>
                    <a:p>
                      <a:r>
                        <a:rPr lang="en-IN" sz="1400" dirty="0" smtClean="0"/>
                        <a:t>Capsular</a:t>
                      </a:r>
                    </a:p>
                    <a:p>
                      <a:r>
                        <a:rPr lang="en-IN" sz="1400" dirty="0" smtClean="0"/>
                        <a:t>perforation</a:t>
                      </a:r>
                      <a:endParaRPr lang="en-IN" sz="1400" dirty="0"/>
                    </a:p>
                  </a:txBody>
                  <a:tcPr/>
                </a:tc>
                <a:tc>
                  <a:txBody>
                    <a:bodyPr/>
                    <a:lstStyle/>
                    <a:p>
                      <a:r>
                        <a:rPr lang="en-IN" sz="1400" dirty="0" smtClean="0"/>
                        <a:t>Bladder/ureteric</a:t>
                      </a:r>
                    </a:p>
                    <a:p>
                      <a:r>
                        <a:rPr lang="en-IN" sz="1400" dirty="0" smtClean="0"/>
                        <a:t>orifice injury</a:t>
                      </a:r>
                      <a:endParaRPr lang="en-IN" sz="1400" dirty="0"/>
                    </a:p>
                  </a:txBody>
                  <a:tcPr/>
                </a:tc>
              </a:tr>
              <a:tr h="370840">
                <a:tc vMerge="1">
                  <a:txBody>
                    <a:bodyPr/>
                    <a:lstStyle/>
                    <a:p>
                      <a:endParaRPr lang="en-IN" sz="1400" dirty="0"/>
                    </a:p>
                  </a:txBody>
                  <a:tcPr/>
                </a:tc>
                <a:tc>
                  <a:txBody>
                    <a:bodyPr/>
                    <a:lstStyle/>
                    <a:p>
                      <a:r>
                        <a:rPr lang="en-IN" sz="1400" dirty="0" smtClean="0"/>
                        <a:t>65</a:t>
                      </a:r>
                      <a:endParaRPr lang="en-IN" sz="1400" dirty="0"/>
                    </a:p>
                  </a:txBody>
                  <a:tcPr/>
                </a:tc>
                <a:tc>
                  <a:txBody>
                    <a:bodyPr/>
                    <a:lstStyle/>
                    <a:p>
                      <a:r>
                        <a:rPr lang="en-IN" sz="1400" dirty="0" smtClean="0"/>
                        <a:t>12</a:t>
                      </a:r>
                      <a:endParaRPr lang="en-IN" sz="1400" dirty="0"/>
                    </a:p>
                  </a:txBody>
                  <a:tcPr/>
                </a:tc>
                <a:tc>
                  <a:txBody>
                    <a:bodyPr/>
                    <a:lstStyle/>
                    <a:p>
                      <a:r>
                        <a:rPr lang="en-IN" sz="1400" dirty="0" smtClean="0"/>
                        <a:t>0</a:t>
                      </a:r>
                      <a:endParaRPr lang="en-IN" sz="1400" dirty="0"/>
                    </a:p>
                  </a:txBody>
                  <a:tcPr/>
                </a:tc>
                <a:tc>
                  <a:txBody>
                    <a:bodyPr/>
                    <a:lstStyle/>
                    <a:p>
                      <a:r>
                        <a:rPr lang="en-IN" sz="1400" dirty="0" smtClean="0"/>
                        <a:t>0.2</a:t>
                      </a:r>
                      <a:endParaRPr lang="en-IN" sz="1400" dirty="0"/>
                    </a:p>
                  </a:txBody>
                  <a:tcPr/>
                </a:tc>
                <a:tc>
                  <a:txBody>
                    <a:bodyPr/>
                    <a:lstStyle/>
                    <a:p>
                      <a:r>
                        <a:rPr lang="en-IN" sz="1400" dirty="0" smtClean="0"/>
                        <a:t>4</a:t>
                      </a:r>
                      <a:endParaRPr lang="en-IN" sz="1400" dirty="0"/>
                    </a:p>
                  </a:txBody>
                  <a:tcPr/>
                </a:tc>
              </a:tr>
            </a:tbl>
          </a:graphicData>
        </a:graphic>
      </p:graphicFrame>
    </p:spTree>
    <p:extLst>
      <p:ext uri="{BB962C8B-B14F-4D97-AF65-F5344CB8AC3E}">
        <p14:creationId xmlns:p14="http://schemas.microsoft.com/office/powerpoint/2010/main" val="18299323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400" dirty="0" smtClean="0"/>
              <a:t>Intraoperative complications </a:t>
            </a:r>
            <a:r>
              <a:rPr lang="en-IN" sz="2400" dirty="0"/>
              <a:t>after TURP and OP</a:t>
            </a:r>
          </a:p>
        </p:txBody>
      </p:sp>
      <p:cxnSp>
        <p:nvCxnSpPr>
          <p:cNvPr id="4" name="Straight Connector 3"/>
          <p:cNvCxnSpPr/>
          <p:nvPr/>
        </p:nvCxnSpPr>
        <p:spPr>
          <a:xfrm>
            <a:off x="467544" y="684113"/>
            <a:ext cx="828092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5148609"/>
            <a:ext cx="8892480" cy="25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err="1" smtClean="0">
                <a:solidFill>
                  <a:schemeClr val="tx1">
                    <a:lumMod val="95000"/>
                    <a:lumOff val="5000"/>
                  </a:schemeClr>
                </a:solidFill>
                <a:latin typeface="Calibri" panose="020F0502020204030204" pitchFamily="34" charset="0"/>
              </a:rPr>
              <a:t>Rieken</a:t>
            </a:r>
            <a:r>
              <a:rPr lang="en-IN" sz="1200" b="1" i="1" dirty="0">
                <a:solidFill>
                  <a:schemeClr val="tx1">
                    <a:lumMod val="95000"/>
                    <a:lumOff val="5000"/>
                  </a:schemeClr>
                </a:solidFill>
                <a:latin typeface="Calibri" panose="020F0502020204030204" pitchFamily="34" charset="0"/>
              </a:rPr>
              <a:t> M, et al. World J </a:t>
            </a:r>
            <a:r>
              <a:rPr lang="en-IN" sz="1200" b="1" i="1" dirty="0" smtClean="0">
                <a:solidFill>
                  <a:schemeClr val="tx1">
                    <a:lumMod val="95000"/>
                    <a:lumOff val="5000"/>
                  </a:schemeClr>
                </a:solidFill>
                <a:latin typeface="Calibri" panose="020F0502020204030204" pitchFamily="34" charset="0"/>
              </a:rPr>
              <a:t>Urol. 2010; </a:t>
            </a:r>
            <a:r>
              <a:rPr lang="en-IN" sz="1200" b="1" i="1" dirty="0">
                <a:solidFill>
                  <a:schemeClr val="tx1">
                    <a:lumMod val="95000"/>
                    <a:lumOff val="5000"/>
                  </a:schemeClr>
                </a:solidFill>
                <a:latin typeface="Calibri" panose="020F0502020204030204" pitchFamily="34" charset="0"/>
              </a:rPr>
              <a:t>28:53–62.</a:t>
            </a:r>
          </a:p>
        </p:txBody>
      </p:sp>
      <p:graphicFrame>
        <p:nvGraphicFramePr>
          <p:cNvPr id="7" name="Table 6"/>
          <p:cNvGraphicFramePr>
            <a:graphicFrameLocks noGrp="1"/>
          </p:cNvGraphicFramePr>
          <p:nvPr>
            <p:extLst>
              <p:ext uri="{D42A27DB-BD31-4B8C-83A1-F6EECF244321}">
                <p14:modId xmlns:p14="http://schemas.microsoft.com/office/powerpoint/2010/main" val="3421547579"/>
              </p:ext>
            </p:extLst>
          </p:nvPr>
        </p:nvGraphicFramePr>
        <p:xfrm>
          <a:off x="478368" y="1332185"/>
          <a:ext cx="8136905" cy="2733040"/>
        </p:xfrm>
        <a:graphic>
          <a:graphicData uri="http://schemas.openxmlformats.org/drawingml/2006/table">
            <a:tbl>
              <a:tblPr firstRow="1" bandRow="1">
                <a:tableStyleId>{073A0DAA-6AF3-43AB-8588-CEC1D06C72B9}</a:tableStyleId>
              </a:tblPr>
              <a:tblGrid>
                <a:gridCol w="2160239"/>
                <a:gridCol w="936104"/>
                <a:gridCol w="864096"/>
                <a:gridCol w="1152130"/>
                <a:gridCol w="1080120"/>
                <a:gridCol w="1944216"/>
              </a:tblGrid>
              <a:tr h="370840">
                <a:tc>
                  <a:txBody>
                    <a:bodyPr/>
                    <a:lstStyle/>
                    <a:p>
                      <a:r>
                        <a:rPr lang="en-IN" sz="1400" dirty="0" smtClean="0"/>
                        <a:t>Author, Year</a:t>
                      </a:r>
                      <a:endParaRPr lang="en-IN" sz="1400" dirty="0"/>
                    </a:p>
                  </a:txBody>
                  <a:tcPr/>
                </a:tc>
                <a:tc>
                  <a:txBody>
                    <a:bodyPr/>
                    <a:lstStyle/>
                    <a:p>
                      <a:r>
                        <a:rPr lang="en-IN" sz="1400" dirty="0" smtClean="0"/>
                        <a:t>No. of</a:t>
                      </a:r>
                    </a:p>
                    <a:p>
                      <a:r>
                        <a:rPr lang="en-IN" sz="1400" dirty="0" smtClean="0"/>
                        <a:t>patients</a:t>
                      </a:r>
                      <a:endParaRPr lang="en-IN" sz="1400" dirty="0"/>
                    </a:p>
                  </a:txBody>
                  <a:tcPr/>
                </a:tc>
                <a:tc>
                  <a:txBody>
                    <a:bodyPr/>
                    <a:lstStyle/>
                    <a:p>
                      <a:r>
                        <a:rPr lang="en-IN" sz="1400" dirty="0" smtClean="0"/>
                        <a:t>Follow-up</a:t>
                      </a:r>
                    </a:p>
                    <a:p>
                      <a:r>
                        <a:rPr lang="en-IN" sz="1400" dirty="0" smtClean="0"/>
                        <a:t>(month)</a:t>
                      </a:r>
                      <a:endParaRPr lang="en-IN" sz="1400" dirty="0"/>
                    </a:p>
                  </a:txBody>
                  <a:tcPr/>
                </a:tc>
                <a:tc gridSpan="3">
                  <a:txBody>
                    <a:bodyPr/>
                    <a:lstStyle/>
                    <a:p>
                      <a:r>
                        <a:rPr lang="en-IN" sz="1400" dirty="0" smtClean="0"/>
                        <a:t>Intraoperative complications (%)</a:t>
                      </a:r>
                      <a:endParaRPr lang="en-IN" sz="1400" dirty="0"/>
                    </a:p>
                  </a:txBody>
                  <a:tcPr/>
                </a:tc>
                <a:tc hMerge="1">
                  <a:txBody>
                    <a:bodyPr/>
                    <a:lstStyle/>
                    <a:p>
                      <a:endParaRPr lang="en-IN" dirty="0"/>
                    </a:p>
                  </a:txBody>
                  <a:tcPr/>
                </a:tc>
                <a:tc hMerge="1">
                  <a:txBody>
                    <a:bodyPr/>
                    <a:lstStyle/>
                    <a:p>
                      <a:endParaRPr lang="en-IN" dirty="0"/>
                    </a:p>
                  </a:txBody>
                  <a:tcPr/>
                </a:tc>
              </a:tr>
              <a:tr h="370840">
                <a:tc>
                  <a:txBody>
                    <a:bodyPr/>
                    <a:lstStyle/>
                    <a:p>
                      <a:endParaRPr lang="en-IN" sz="1400" dirty="0"/>
                    </a:p>
                  </a:txBody>
                  <a:tcPr/>
                </a:tc>
                <a:tc>
                  <a:txBody>
                    <a:bodyPr/>
                    <a:lstStyle/>
                    <a:p>
                      <a:endParaRPr lang="en-IN" sz="1400"/>
                    </a:p>
                  </a:txBody>
                  <a:tcPr/>
                </a:tc>
                <a:tc>
                  <a:txBody>
                    <a:bodyPr/>
                    <a:lstStyle/>
                    <a:p>
                      <a:endParaRPr lang="en-IN" sz="1400"/>
                    </a:p>
                  </a:txBody>
                  <a:tcPr/>
                </a:tc>
                <a:tc>
                  <a:txBody>
                    <a:bodyPr/>
                    <a:lstStyle/>
                    <a:p>
                      <a:r>
                        <a:rPr lang="en-IN" sz="1400" dirty="0" smtClean="0"/>
                        <a:t>Blood</a:t>
                      </a:r>
                    </a:p>
                    <a:p>
                      <a:r>
                        <a:rPr lang="en-IN" sz="1400" dirty="0" smtClean="0"/>
                        <a:t>transfusion</a:t>
                      </a:r>
                      <a:endParaRPr lang="en-IN" sz="1400" dirty="0"/>
                    </a:p>
                  </a:txBody>
                  <a:tcPr/>
                </a:tc>
                <a:tc>
                  <a:txBody>
                    <a:bodyPr/>
                    <a:lstStyle/>
                    <a:p>
                      <a:r>
                        <a:rPr lang="en-IN" sz="1400" dirty="0" smtClean="0"/>
                        <a:t>Capsular</a:t>
                      </a:r>
                    </a:p>
                    <a:p>
                      <a:r>
                        <a:rPr lang="en-IN" sz="1400" dirty="0" smtClean="0"/>
                        <a:t>perforation</a:t>
                      </a:r>
                      <a:endParaRPr lang="en-IN" sz="1400" dirty="0"/>
                    </a:p>
                  </a:txBody>
                  <a:tcPr/>
                </a:tc>
                <a:tc>
                  <a:txBody>
                    <a:bodyPr/>
                    <a:lstStyle/>
                    <a:p>
                      <a:r>
                        <a:rPr lang="en-IN" sz="1400" dirty="0" smtClean="0"/>
                        <a:t>Bladder/ureteric</a:t>
                      </a:r>
                    </a:p>
                    <a:p>
                      <a:r>
                        <a:rPr lang="en-IN" sz="1400" dirty="0" smtClean="0"/>
                        <a:t>orifice injury</a:t>
                      </a:r>
                      <a:endParaRPr lang="en-IN" sz="1400" dirty="0"/>
                    </a:p>
                  </a:txBody>
                  <a:tcPr/>
                </a:tc>
              </a:tr>
              <a:tr h="370840">
                <a:tc>
                  <a:txBody>
                    <a:bodyPr/>
                    <a:lstStyle/>
                    <a:p>
                      <a:r>
                        <a:rPr lang="en-IN" sz="1400" dirty="0" smtClean="0"/>
                        <a:t>TURP</a:t>
                      </a:r>
                      <a:endParaRPr lang="en-IN" sz="1400" dirty="0"/>
                    </a:p>
                  </a:txBody>
                  <a:tcPr/>
                </a:tc>
                <a:tc>
                  <a:txBody>
                    <a:bodyPr/>
                    <a:lstStyle/>
                    <a:p>
                      <a:endParaRPr lang="en-IN" dirty="0"/>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r>
              <a:tr h="370840">
                <a:tc>
                  <a:txBody>
                    <a:bodyPr/>
                    <a:lstStyle/>
                    <a:p>
                      <a:r>
                        <a:rPr lang="en-IN" sz="1400" dirty="0" smtClean="0"/>
                        <a:t>Reich,</a:t>
                      </a:r>
                      <a:r>
                        <a:rPr lang="en-IN" sz="1400" baseline="0" dirty="0" smtClean="0"/>
                        <a:t> 2008</a:t>
                      </a:r>
                      <a:endParaRPr lang="en-IN" sz="1400" dirty="0"/>
                    </a:p>
                  </a:txBody>
                  <a:tcPr/>
                </a:tc>
                <a:tc>
                  <a:txBody>
                    <a:bodyPr/>
                    <a:lstStyle/>
                    <a:p>
                      <a:r>
                        <a:rPr lang="en-IN" dirty="0" smtClean="0"/>
                        <a:t>10654</a:t>
                      </a:r>
                      <a:endParaRPr lang="en-IN" dirty="0"/>
                    </a:p>
                  </a:txBody>
                  <a:tcPr/>
                </a:tc>
                <a:tc>
                  <a:txBody>
                    <a:bodyPr/>
                    <a:lstStyle/>
                    <a:p>
                      <a:r>
                        <a:rPr lang="en-IN" dirty="0" smtClean="0"/>
                        <a:t>&lt; 1</a:t>
                      </a:r>
                      <a:endParaRPr lang="en-IN" dirty="0"/>
                    </a:p>
                  </a:txBody>
                  <a:tcPr/>
                </a:tc>
                <a:tc>
                  <a:txBody>
                    <a:bodyPr/>
                    <a:lstStyle/>
                    <a:p>
                      <a:r>
                        <a:rPr lang="en-IN" dirty="0" smtClean="0"/>
                        <a:t>2.9</a:t>
                      </a:r>
                      <a:endParaRPr lang="en-IN" dirty="0"/>
                    </a:p>
                  </a:txBody>
                  <a:tcPr/>
                </a:tc>
                <a:tc>
                  <a:txBody>
                    <a:bodyPr/>
                    <a:lstStyle/>
                    <a:p>
                      <a:r>
                        <a:rPr lang="en-IN" dirty="0" smtClean="0"/>
                        <a:t>-</a:t>
                      </a:r>
                      <a:endParaRPr lang="en-IN" dirty="0"/>
                    </a:p>
                  </a:txBody>
                  <a:tcPr/>
                </a:tc>
                <a:tc>
                  <a:txBody>
                    <a:bodyPr/>
                    <a:lstStyle/>
                    <a:p>
                      <a:r>
                        <a:rPr lang="en-IN" dirty="0" smtClean="0"/>
                        <a:t>-</a:t>
                      </a:r>
                      <a:endParaRPr lang="en-IN" dirty="0"/>
                    </a:p>
                  </a:txBody>
                  <a:tcPr/>
                </a:tc>
              </a:tr>
              <a:tr h="370840">
                <a:tc>
                  <a:txBody>
                    <a:bodyPr/>
                    <a:lstStyle/>
                    <a:p>
                      <a:r>
                        <a:rPr lang="en-IN" sz="1400" dirty="0" smtClean="0"/>
                        <a:t>OP</a:t>
                      </a:r>
                      <a:endParaRPr lang="en-IN" sz="1400" dirty="0"/>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r>
              <a:tr h="370840">
                <a:tc>
                  <a:txBody>
                    <a:bodyPr/>
                    <a:lstStyle/>
                    <a:p>
                      <a:r>
                        <a:rPr lang="en-IN" sz="1400" dirty="0" err="1" smtClean="0"/>
                        <a:t>Gratzke</a:t>
                      </a:r>
                      <a:r>
                        <a:rPr lang="en-IN" sz="1400" dirty="0" smtClean="0"/>
                        <a:t>, 2007</a:t>
                      </a:r>
                      <a:endParaRPr lang="en-IN" sz="1400" dirty="0"/>
                    </a:p>
                  </a:txBody>
                  <a:tcPr/>
                </a:tc>
                <a:tc>
                  <a:txBody>
                    <a:bodyPr/>
                    <a:lstStyle/>
                    <a:p>
                      <a:r>
                        <a:rPr lang="en-IN" dirty="0" smtClean="0"/>
                        <a:t>902</a:t>
                      </a:r>
                      <a:endParaRPr lang="en-IN" dirty="0"/>
                    </a:p>
                  </a:txBody>
                  <a:tcPr/>
                </a:tc>
                <a:tc>
                  <a:txBody>
                    <a:bodyPr/>
                    <a:lstStyle/>
                    <a:p>
                      <a:r>
                        <a:rPr lang="en-IN" dirty="0" smtClean="0"/>
                        <a:t>&lt; 1</a:t>
                      </a:r>
                      <a:endParaRPr lang="en-IN" dirty="0"/>
                    </a:p>
                  </a:txBody>
                  <a:tcPr/>
                </a:tc>
                <a:tc>
                  <a:txBody>
                    <a:bodyPr/>
                    <a:lstStyle/>
                    <a:p>
                      <a:r>
                        <a:rPr lang="en-IN" dirty="0" smtClean="0"/>
                        <a:t>7.5</a:t>
                      </a:r>
                      <a:endParaRPr lang="en-IN" dirty="0"/>
                    </a:p>
                  </a:txBody>
                  <a:tcPr/>
                </a:tc>
                <a:tc>
                  <a:txBody>
                    <a:bodyPr/>
                    <a:lstStyle/>
                    <a:p>
                      <a:r>
                        <a:rPr lang="en-IN" dirty="0" smtClean="0"/>
                        <a:t>-</a:t>
                      </a:r>
                      <a:endParaRPr lang="en-IN" dirty="0"/>
                    </a:p>
                  </a:txBody>
                  <a:tcPr/>
                </a:tc>
                <a:tc>
                  <a:txBody>
                    <a:bodyPr/>
                    <a:lstStyle/>
                    <a:p>
                      <a:r>
                        <a:rPr lang="en-IN" dirty="0" smtClean="0"/>
                        <a:t>-</a:t>
                      </a:r>
                      <a:endParaRPr lang="en-IN" dirty="0"/>
                    </a:p>
                  </a:txBody>
                  <a:tcPr/>
                </a:tc>
              </a:tr>
            </a:tbl>
          </a:graphicData>
        </a:graphic>
      </p:graphicFrame>
    </p:spTree>
    <p:extLst>
      <p:ext uri="{BB962C8B-B14F-4D97-AF65-F5344CB8AC3E}">
        <p14:creationId xmlns:p14="http://schemas.microsoft.com/office/powerpoint/2010/main" val="1823789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400" dirty="0"/>
              <a:t>early postoperative complications after </a:t>
            </a:r>
            <a:r>
              <a:rPr lang="en-IN" sz="2400" dirty="0" err="1" smtClean="0"/>
              <a:t>holep</a:t>
            </a:r>
            <a:endParaRPr lang="en-IN" sz="2400" dirty="0"/>
          </a:p>
        </p:txBody>
      </p:sp>
      <p:cxnSp>
        <p:nvCxnSpPr>
          <p:cNvPr id="4" name="Straight Connector 3"/>
          <p:cNvCxnSpPr/>
          <p:nvPr/>
        </p:nvCxnSpPr>
        <p:spPr>
          <a:xfrm>
            <a:off x="467544" y="684113"/>
            <a:ext cx="828092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5148609"/>
            <a:ext cx="8892480" cy="25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err="1" smtClean="0">
                <a:solidFill>
                  <a:schemeClr val="tx1">
                    <a:lumMod val="95000"/>
                    <a:lumOff val="5000"/>
                  </a:schemeClr>
                </a:solidFill>
                <a:latin typeface="Calibri" panose="020F0502020204030204" pitchFamily="34" charset="0"/>
              </a:rPr>
              <a:t>Rieken</a:t>
            </a:r>
            <a:r>
              <a:rPr lang="en-IN" sz="1200" b="1" i="1" dirty="0">
                <a:solidFill>
                  <a:schemeClr val="tx1">
                    <a:lumMod val="95000"/>
                    <a:lumOff val="5000"/>
                  </a:schemeClr>
                </a:solidFill>
                <a:latin typeface="Calibri" panose="020F0502020204030204" pitchFamily="34" charset="0"/>
              </a:rPr>
              <a:t> M, et al. World J </a:t>
            </a:r>
            <a:r>
              <a:rPr lang="en-IN" sz="1200" b="1" i="1" dirty="0" smtClean="0">
                <a:solidFill>
                  <a:schemeClr val="tx1">
                    <a:lumMod val="95000"/>
                    <a:lumOff val="5000"/>
                  </a:schemeClr>
                </a:solidFill>
                <a:latin typeface="Calibri" panose="020F0502020204030204" pitchFamily="34" charset="0"/>
              </a:rPr>
              <a:t>Urol. 2010; </a:t>
            </a:r>
            <a:r>
              <a:rPr lang="en-IN" sz="1200" b="1" i="1" dirty="0">
                <a:solidFill>
                  <a:schemeClr val="tx1">
                    <a:lumMod val="95000"/>
                    <a:lumOff val="5000"/>
                  </a:schemeClr>
                </a:solidFill>
                <a:latin typeface="Calibri" panose="020F0502020204030204" pitchFamily="34" charset="0"/>
              </a:rPr>
              <a:t>28:53–62.</a:t>
            </a:r>
          </a:p>
        </p:txBody>
      </p:sp>
      <p:graphicFrame>
        <p:nvGraphicFramePr>
          <p:cNvPr id="6" name="Table 5"/>
          <p:cNvGraphicFramePr>
            <a:graphicFrameLocks noGrp="1"/>
          </p:cNvGraphicFramePr>
          <p:nvPr>
            <p:extLst>
              <p:ext uri="{D42A27DB-BD31-4B8C-83A1-F6EECF244321}">
                <p14:modId xmlns:p14="http://schemas.microsoft.com/office/powerpoint/2010/main" val="2350333364"/>
              </p:ext>
            </p:extLst>
          </p:nvPr>
        </p:nvGraphicFramePr>
        <p:xfrm>
          <a:off x="467544" y="828129"/>
          <a:ext cx="8280918" cy="3886200"/>
        </p:xfrm>
        <a:graphic>
          <a:graphicData uri="http://schemas.openxmlformats.org/drawingml/2006/table">
            <a:tbl>
              <a:tblPr firstRow="1" bandRow="1">
                <a:tableStyleId>{7DF18680-E054-41AD-8BC1-D1AEF772440D}</a:tableStyleId>
              </a:tblPr>
              <a:tblGrid>
                <a:gridCol w="1380153"/>
                <a:gridCol w="1380153"/>
                <a:gridCol w="1200134"/>
                <a:gridCol w="1728192"/>
                <a:gridCol w="792088"/>
                <a:gridCol w="1800198"/>
              </a:tblGrid>
              <a:tr h="370840">
                <a:tc>
                  <a:txBody>
                    <a:bodyPr/>
                    <a:lstStyle/>
                    <a:p>
                      <a:r>
                        <a:rPr lang="en-IN" sz="1400" dirty="0" smtClean="0"/>
                        <a:t>Author, Year</a:t>
                      </a:r>
                      <a:endParaRPr lang="en-IN" sz="1400" dirty="0"/>
                    </a:p>
                  </a:txBody>
                  <a:tcPr>
                    <a:solidFill>
                      <a:schemeClr val="accent5">
                        <a:lumMod val="50000"/>
                      </a:schemeClr>
                    </a:solidFill>
                  </a:tcPr>
                </a:tc>
                <a:tc>
                  <a:txBody>
                    <a:bodyPr/>
                    <a:lstStyle/>
                    <a:p>
                      <a:r>
                        <a:rPr lang="en-IN" sz="1400" dirty="0" smtClean="0"/>
                        <a:t>No. of</a:t>
                      </a:r>
                    </a:p>
                    <a:p>
                      <a:r>
                        <a:rPr lang="en-IN" sz="1400" dirty="0" smtClean="0"/>
                        <a:t>patients</a:t>
                      </a:r>
                      <a:endParaRPr lang="en-IN" sz="1400" dirty="0"/>
                    </a:p>
                  </a:txBody>
                  <a:tcPr>
                    <a:solidFill>
                      <a:schemeClr val="accent5">
                        <a:lumMod val="50000"/>
                      </a:schemeClr>
                    </a:solidFill>
                  </a:tcPr>
                </a:tc>
                <a:tc>
                  <a:txBody>
                    <a:bodyPr/>
                    <a:lstStyle/>
                    <a:p>
                      <a:r>
                        <a:rPr lang="en-IN" sz="1400" dirty="0" smtClean="0"/>
                        <a:t>Follow-up</a:t>
                      </a:r>
                    </a:p>
                    <a:p>
                      <a:r>
                        <a:rPr lang="en-IN" sz="1400" dirty="0" smtClean="0"/>
                        <a:t>(month)</a:t>
                      </a:r>
                      <a:endParaRPr lang="en-IN" sz="1400" dirty="0"/>
                    </a:p>
                  </a:txBody>
                  <a:tcPr>
                    <a:solidFill>
                      <a:schemeClr val="accent5">
                        <a:lumMod val="50000"/>
                      </a:schemeClr>
                    </a:solidFill>
                  </a:tcPr>
                </a:tc>
                <a:tc gridSpan="3">
                  <a:txBody>
                    <a:bodyPr/>
                    <a:lstStyle/>
                    <a:p>
                      <a:r>
                        <a:rPr lang="en-IN" sz="1400" dirty="0" smtClean="0"/>
                        <a:t>Early</a:t>
                      </a:r>
                      <a:r>
                        <a:rPr lang="en-IN" sz="1400" baseline="0" dirty="0" smtClean="0"/>
                        <a:t> postoperative</a:t>
                      </a:r>
                      <a:r>
                        <a:rPr lang="en-IN" sz="1400" dirty="0" smtClean="0"/>
                        <a:t> complications (%)</a:t>
                      </a:r>
                      <a:endParaRPr lang="en-IN" sz="1400" dirty="0"/>
                    </a:p>
                  </a:txBody>
                  <a:tcPr>
                    <a:solidFill>
                      <a:schemeClr val="accent5">
                        <a:lumMod val="50000"/>
                      </a:schemeClr>
                    </a:solidFill>
                  </a:tcPr>
                </a:tc>
                <a:tc hMerge="1">
                  <a:txBody>
                    <a:bodyPr/>
                    <a:lstStyle/>
                    <a:p>
                      <a:endParaRPr lang="en-IN" dirty="0"/>
                    </a:p>
                  </a:txBody>
                  <a:tcPr/>
                </a:tc>
                <a:tc hMerge="1">
                  <a:txBody>
                    <a:bodyPr/>
                    <a:lstStyle/>
                    <a:p>
                      <a:endParaRPr lang="en-IN" dirty="0"/>
                    </a:p>
                  </a:txBody>
                  <a:tcPr/>
                </a:tc>
              </a:tr>
              <a:tr h="370840">
                <a:tc>
                  <a:txBody>
                    <a:bodyPr/>
                    <a:lstStyle/>
                    <a:p>
                      <a:endParaRPr lang="en-IN" sz="1400" dirty="0"/>
                    </a:p>
                  </a:txBody>
                  <a:tcPr/>
                </a:tc>
                <a:tc>
                  <a:txBody>
                    <a:bodyPr/>
                    <a:lstStyle/>
                    <a:p>
                      <a:endParaRPr lang="en-IN" sz="1400"/>
                    </a:p>
                  </a:txBody>
                  <a:tcPr/>
                </a:tc>
                <a:tc>
                  <a:txBody>
                    <a:bodyPr/>
                    <a:lstStyle/>
                    <a:p>
                      <a:endParaRPr lang="en-IN" sz="1400"/>
                    </a:p>
                  </a:txBody>
                  <a:tcPr/>
                </a:tc>
                <a:tc>
                  <a:txBody>
                    <a:bodyPr/>
                    <a:lstStyle/>
                    <a:p>
                      <a:r>
                        <a:rPr lang="en-IN" sz="1400" dirty="0" smtClean="0"/>
                        <a:t>Transitory urge/</a:t>
                      </a:r>
                    </a:p>
                    <a:p>
                      <a:r>
                        <a:rPr lang="en-IN" sz="1400" dirty="0" smtClean="0"/>
                        <a:t>storage symptoms</a:t>
                      </a:r>
                      <a:endParaRPr lang="en-IN" sz="1400" dirty="0"/>
                    </a:p>
                  </a:txBody>
                  <a:tcPr/>
                </a:tc>
                <a:tc>
                  <a:txBody>
                    <a:bodyPr/>
                    <a:lstStyle/>
                    <a:p>
                      <a:r>
                        <a:rPr lang="en-IN" sz="1400" dirty="0" smtClean="0"/>
                        <a:t>Dysuria</a:t>
                      </a:r>
                      <a:endParaRPr lang="en-IN" sz="1400" dirty="0"/>
                    </a:p>
                  </a:txBody>
                  <a:tcPr/>
                </a:tc>
                <a:tc>
                  <a:txBody>
                    <a:bodyPr/>
                    <a:lstStyle/>
                    <a:p>
                      <a:r>
                        <a:rPr lang="en-IN" sz="1400" dirty="0" err="1" smtClean="0"/>
                        <a:t>Recatheterization</a:t>
                      </a:r>
                      <a:endParaRPr lang="en-IN" sz="1400" dirty="0"/>
                    </a:p>
                  </a:txBody>
                  <a:tcPr/>
                </a:tc>
              </a:tr>
              <a:tr h="370840">
                <a:tc>
                  <a:txBody>
                    <a:bodyPr/>
                    <a:lstStyle/>
                    <a:p>
                      <a:r>
                        <a:rPr lang="en-IN" sz="1600" dirty="0" err="1" smtClean="0"/>
                        <a:t>Montorsi</a:t>
                      </a:r>
                      <a:r>
                        <a:rPr lang="en-IN" sz="1600" dirty="0" smtClean="0"/>
                        <a:t>, 2008</a:t>
                      </a:r>
                      <a:endParaRPr lang="en-IN" sz="1600" dirty="0"/>
                    </a:p>
                  </a:txBody>
                  <a:tcPr/>
                </a:tc>
                <a:tc>
                  <a:txBody>
                    <a:bodyPr/>
                    <a:lstStyle/>
                    <a:p>
                      <a:r>
                        <a:rPr lang="en-IN" sz="1600" dirty="0" smtClean="0"/>
                        <a:t>52</a:t>
                      </a:r>
                      <a:endParaRPr lang="en-IN" sz="1600" dirty="0"/>
                    </a:p>
                  </a:txBody>
                  <a:tcPr/>
                </a:tc>
                <a:tc>
                  <a:txBody>
                    <a:bodyPr/>
                    <a:lstStyle/>
                    <a:p>
                      <a:r>
                        <a:rPr lang="en-IN" sz="1600" dirty="0" smtClean="0"/>
                        <a:t>12</a:t>
                      </a:r>
                      <a:endParaRPr lang="en-IN" sz="1600" dirty="0"/>
                    </a:p>
                  </a:txBody>
                  <a:tcPr/>
                </a:tc>
                <a:tc>
                  <a:txBody>
                    <a:bodyPr/>
                    <a:lstStyle/>
                    <a:p>
                      <a:r>
                        <a:rPr lang="en-IN" sz="1600" dirty="0" smtClean="0"/>
                        <a:t>44</a:t>
                      </a:r>
                      <a:endParaRPr lang="en-IN" sz="1600" dirty="0"/>
                    </a:p>
                  </a:txBody>
                  <a:tcPr/>
                </a:tc>
                <a:tc>
                  <a:txBody>
                    <a:bodyPr/>
                    <a:lstStyle/>
                    <a:p>
                      <a:r>
                        <a:rPr lang="en-IN" sz="1600" dirty="0" smtClean="0"/>
                        <a:t>58.9</a:t>
                      </a:r>
                      <a:endParaRPr lang="en-IN" sz="1600" dirty="0"/>
                    </a:p>
                  </a:txBody>
                  <a:tcPr/>
                </a:tc>
                <a:tc>
                  <a:txBody>
                    <a:bodyPr/>
                    <a:lstStyle/>
                    <a:p>
                      <a:r>
                        <a:rPr lang="en-IN" sz="1600" dirty="0" smtClean="0"/>
                        <a:t>-</a:t>
                      </a:r>
                      <a:endParaRPr lang="en-IN" sz="1600" dirty="0"/>
                    </a:p>
                  </a:txBody>
                  <a:tcPr/>
                </a:tc>
              </a:tr>
              <a:tr h="370840">
                <a:tc>
                  <a:txBody>
                    <a:bodyPr/>
                    <a:lstStyle/>
                    <a:p>
                      <a:r>
                        <a:rPr lang="en-IN" sz="1600" dirty="0" err="1" smtClean="0"/>
                        <a:t>Naspro</a:t>
                      </a:r>
                      <a:r>
                        <a:rPr lang="en-IN" sz="1600" dirty="0" smtClean="0"/>
                        <a:t>,</a:t>
                      </a:r>
                      <a:r>
                        <a:rPr lang="en-IN" sz="1600" baseline="0" dirty="0" smtClean="0"/>
                        <a:t> 2006</a:t>
                      </a:r>
                      <a:endParaRPr lang="en-IN" sz="1600" dirty="0"/>
                    </a:p>
                  </a:txBody>
                  <a:tcPr/>
                </a:tc>
                <a:tc>
                  <a:txBody>
                    <a:bodyPr/>
                    <a:lstStyle/>
                    <a:p>
                      <a:r>
                        <a:rPr lang="en-IN" sz="1600" dirty="0" smtClean="0"/>
                        <a:t>41</a:t>
                      </a:r>
                      <a:endParaRPr lang="en-IN" sz="1600" dirty="0"/>
                    </a:p>
                  </a:txBody>
                  <a:tcPr/>
                </a:tc>
                <a:tc>
                  <a:txBody>
                    <a:bodyPr/>
                    <a:lstStyle/>
                    <a:p>
                      <a:r>
                        <a:rPr lang="en-IN" sz="1600" dirty="0" smtClean="0"/>
                        <a:t>24</a:t>
                      </a:r>
                      <a:endParaRPr lang="en-IN" sz="1600" dirty="0"/>
                    </a:p>
                  </a:txBody>
                  <a:tcPr/>
                </a:tc>
                <a:tc>
                  <a:txBody>
                    <a:bodyPr/>
                    <a:lstStyle/>
                    <a:p>
                      <a:r>
                        <a:rPr lang="en-IN" sz="1600" dirty="0" smtClean="0"/>
                        <a:t>34.1</a:t>
                      </a:r>
                      <a:endParaRPr lang="en-IN" sz="1600" dirty="0"/>
                    </a:p>
                  </a:txBody>
                  <a:tcPr/>
                </a:tc>
                <a:tc>
                  <a:txBody>
                    <a:bodyPr/>
                    <a:lstStyle/>
                    <a:p>
                      <a:r>
                        <a:rPr lang="en-IN" sz="1600" dirty="0" smtClean="0"/>
                        <a:t>68.2</a:t>
                      </a:r>
                      <a:endParaRPr lang="en-IN" sz="1600" dirty="0"/>
                    </a:p>
                  </a:txBody>
                  <a:tcPr/>
                </a:tc>
                <a:tc>
                  <a:txBody>
                    <a:bodyPr/>
                    <a:lstStyle/>
                    <a:p>
                      <a:r>
                        <a:rPr lang="en-IN" sz="1600" dirty="0" smtClean="0"/>
                        <a:t>-</a:t>
                      </a:r>
                      <a:endParaRPr lang="en-IN" sz="1600" dirty="0"/>
                    </a:p>
                  </a:txBody>
                  <a:tcPr/>
                </a:tc>
              </a:tr>
              <a:tr h="370840">
                <a:tc>
                  <a:txBody>
                    <a:bodyPr/>
                    <a:lstStyle/>
                    <a:p>
                      <a:r>
                        <a:rPr lang="en-IN" sz="1600" dirty="0" smtClean="0"/>
                        <a:t>Placer, 2009</a:t>
                      </a:r>
                      <a:endParaRPr lang="en-IN" sz="1600" dirty="0"/>
                    </a:p>
                  </a:txBody>
                  <a:tcPr/>
                </a:tc>
                <a:tc>
                  <a:txBody>
                    <a:bodyPr/>
                    <a:lstStyle/>
                    <a:p>
                      <a:r>
                        <a:rPr lang="en-IN" sz="1600" dirty="0" smtClean="0"/>
                        <a:t>125</a:t>
                      </a:r>
                      <a:endParaRPr lang="en-IN" sz="1600" dirty="0"/>
                    </a:p>
                  </a:txBody>
                  <a:tcPr/>
                </a:tc>
                <a:tc>
                  <a:txBody>
                    <a:bodyPr/>
                    <a:lstStyle/>
                    <a:p>
                      <a:r>
                        <a:rPr lang="en-IN" sz="1600" dirty="0" smtClean="0"/>
                        <a:t>24</a:t>
                      </a:r>
                      <a:endParaRPr lang="en-IN" sz="1600" dirty="0"/>
                    </a:p>
                  </a:txBody>
                  <a:tcPr/>
                </a:tc>
                <a:tc>
                  <a:txBody>
                    <a:bodyPr/>
                    <a:lstStyle/>
                    <a:p>
                      <a:r>
                        <a:rPr lang="en-IN" sz="1600" dirty="0" smtClean="0"/>
                        <a:t>19.2</a:t>
                      </a:r>
                      <a:endParaRPr lang="en-IN" sz="1600" dirty="0"/>
                    </a:p>
                  </a:txBody>
                  <a:tcPr/>
                </a:tc>
                <a:tc>
                  <a:txBody>
                    <a:bodyPr/>
                    <a:lstStyle/>
                    <a:p>
                      <a:r>
                        <a:rPr lang="en-IN" sz="1600" dirty="0" smtClean="0"/>
                        <a:t>2.4</a:t>
                      </a:r>
                      <a:endParaRPr lang="en-IN" sz="1600" dirty="0"/>
                    </a:p>
                  </a:txBody>
                  <a:tcPr/>
                </a:tc>
                <a:tc>
                  <a:txBody>
                    <a:bodyPr/>
                    <a:lstStyle/>
                    <a:p>
                      <a:r>
                        <a:rPr lang="en-IN" sz="1600" dirty="0" smtClean="0"/>
                        <a:t>-</a:t>
                      </a:r>
                      <a:endParaRPr lang="en-IN" sz="1600" dirty="0"/>
                    </a:p>
                  </a:txBody>
                  <a:tcPr/>
                </a:tc>
              </a:tr>
              <a:tr h="370840">
                <a:tc>
                  <a:txBody>
                    <a:bodyPr/>
                    <a:lstStyle/>
                    <a:p>
                      <a:r>
                        <a:rPr lang="en-IN" sz="1600" dirty="0" smtClean="0"/>
                        <a:t>Shah, 2007</a:t>
                      </a:r>
                      <a:endParaRPr lang="en-IN" sz="1600" dirty="0"/>
                    </a:p>
                  </a:txBody>
                  <a:tcPr/>
                </a:tc>
                <a:tc>
                  <a:txBody>
                    <a:bodyPr/>
                    <a:lstStyle/>
                    <a:p>
                      <a:r>
                        <a:rPr lang="en-IN" sz="1600" dirty="0" smtClean="0"/>
                        <a:t>280</a:t>
                      </a:r>
                      <a:endParaRPr lang="en-IN" sz="1600" dirty="0"/>
                    </a:p>
                  </a:txBody>
                  <a:tcPr/>
                </a:tc>
                <a:tc>
                  <a:txBody>
                    <a:bodyPr/>
                    <a:lstStyle/>
                    <a:p>
                      <a:r>
                        <a:rPr lang="en-IN" sz="1600" dirty="0" smtClean="0"/>
                        <a:t>24</a:t>
                      </a:r>
                      <a:endParaRPr lang="en-IN" sz="1600" dirty="0"/>
                    </a:p>
                  </a:txBody>
                  <a:tcPr/>
                </a:tc>
                <a:tc>
                  <a:txBody>
                    <a:bodyPr/>
                    <a:lstStyle/>
                    <a:p>
                      <a:r>
                        <a:rPr lang="en-IN" sz="1600" dirty="0" smtClean="0"/>
                        <a:t>10.7</a:t>
                      </a:r>
                      <a:endParaRPr lang="en-IN" sz="1600" dirty="0"/>
                    </a:p>
                  </a:txBody>
                  <a:tcPr/>
                </a:tc>
                <a:tc>
                  <a:txBody>
                    <a:bodyPr/>
                    <a:lstStyle/>
                    <a:p>
                      <a:r>
                        <a:rPr lang="en-IN" sz="1600" dirty="0" smtClean="0"/>
                        <a:t>-</a:t>
                      </a:r>
                      <a:endParaRPr lang="en-IN" sz="1600" dirty="0"/>
                    </a:p>
                  </a:txBody>
                  <a:tcPr/>
                </a:tc>
                <a:tc>
                  <a:txBody>
                    <a:bodyPr/>
                    <a:lstStyle/>
                    <a:p>
                      <a:r>
                        <a:rPr lang="en-IN" sz="1600" dirty="0" smtClean="0"/>
                        <a:t>3.9</a:t>
                      </a:r>
                      <a:endParaRPr lang="en-IN" sz="1600" dirty="0"/>
                    </a:p>
                  </a:txBody>
                  <a:tcPr/>
                </a:tc>
              </a:tr>
              <a:tr h="370840">
                <a:tc>
                  <a:txBody>
                    <a:bodyPr/>
                    <a:lstStyle/>
                    <a:p>
                      <a:r>
                        <a:rPr lang="en-IN" sz="1600" dirty="0" err="1" smtClean="0"/>
                        <a:t>Vavassori</a:t>
                      </a:r>
                      <a:r>
                        <a:rPr lang="en-IN" sz="1600" dirty="0" smtClean="0"/>
                        <a:t>, 2008</a:t>
                      </a:r>
                      <a:endParaRPr lang="en-IN" sz="1600" dirty="0"/>
                    </a:p>
                  </a:txBody>
                  <a:tcPr/>
                </a:tc>
                <a:tc>
                  <a:txBody>
                    <a:bodyPr/>
                    <a:lstStyle/>
                    <a:p>
                      <a:r>
                        <a:rPr lang="en-IN" sz="1600" dirty="0" smtClean="0"/>
                        <a:t>330</a:t>
                      </a:r>
                      <a:endParaRPr lang="en-IN" sz="1600" dirty="0"/>
                    </a:p>
                  </a:txBody>
                  <a:tcPr/>
                </a:tc>
                <a:tc>
                  <a:txBody>
                    <a:bodyPr/>
                    <a:lstStyle/>
                    <a:p>
                      <a:r>
                        <a:rPr lang="en-IN" sz="1600" dirty="0" smtClean="0"/>
                        <a:t>36</a:t>
                      </a:r>
                      <a:endParaRPr lang="en-IN" sz="1600" dirty="0"/>
                    </a:p>
                  </a:txBody>
                  <a:tcPr/>
                </a:tc>
                <a:tc>
                  <a:txBody>
                    <a:bodyPr/>
                    <a:lstStyle/>
                    <a:p>
                      <a:r>
                        <a:rPr lang="en-IN" sz="1600" dirty="0" smtClean="0"/>
                        <a:t>28</a:t>
                      </a:r>
                      <a:endParaRPr lang="en-IN" sz="1600" dirty="0"/>
                    </a:p>
                  </a:txBody>
                  <a:tcPr/>
                </a:tc>
                <a:tc>
                  <a:txBody>
                    <a:bodyPr/>
                    <a:lstStyle/>
                    <a:p>
                      <a:r>
                        <a:rPr lang="en-IN" sz="1600" dirty="0" smtClean="0"/>
                        <a:t>-</a:t>
                      </a:r>
                      <a:endParaRPr lang="en-IN" sz="1600" dirty="0"/>
                    </a:p>
                  </a:txBody>
                  <a:tcPr/>
                </a:tc>
                <a:tc>
                  <a:txBody>
                    <a:bodyPr/>
                    <a:lstStyle/>
                    <a:p>
                      <a:r>
                        <a:rPr lang="en-IN" sz="1600" dirty="0" smtClean="0"/>
                        <a:t>-</a:t>
                      </a:r>
                      <a:endParaRPr lang="en-IN" sz="1600" dirty="0"/>
                    </a:p>
                  </a:txBody>
                  <a:tcPr/>
                </a:tc>
              </a:tr>
              <a:tr h="370840">
                <a:tc>
                  <a:txBody>
                    <a:bodyPr/>
                    <a:lstStyle/>
                    <a:p>
                      <a:r>
                        <a:rPr lang="en-IN" sz="1600" dirty="0" smtClean="0"/>
                        <a:t>Wilson, 2006</a:t>
                      </a:r>
                      <a:endParaRPr lang="en-IN" sz="1600" dirty="0"/>
                    </a:p>
                  </a:txBody>
                  <a:tcPr/>
                </a:tc>
                <a:tc>
                  <a:txBody>
                    <a:bodyPr/>
                    <a:lstStyle/>
                    <a:p>
                      <a:r>
                        <a:rPr lang="en-IN" sz="1600" dirty="0" smtClean="0"/>
                        <a:t>30</a:t>
                      </a:r>
                      <a:endParaRPr lang="en-IN" sz="1600" dirty="0"/>
                    </a:p>
                  </a:txBody>
                  <a:tcPr/>
                </a:tc>
                <a:tc>
                  <a:txBody>
                    <a:bodyPr/>
                    <a:lstStyle/>
                    <a:p>
                      <a:r>
                        <a:rPr lang="en-IN" sz="1600" dirty="0" smtClean="0"/>
                        <a:t>24</a:t>
                      </a:r>
                      <a:endParaRPr lang="en-IN" sz="1600" dirty="0"/>
                    </a:p>
                  </a:txBody>
                  <a:tcPr/>
                </a:tc>
                <a:tc>
                  <a:txBody>
                    <a:bodyPr/>
                    <a:lstStyle/>
                    <a:p>
                      <a:r>
                        <a:rPr lang="en-IN" sz="1600" dirty="0" smtClean="0"/>
                        <a:t>-</a:t>
                      </a:r>
                      <a:endParaRPr lang="en-IN" sz="1600" dirty="0"/>
                    </a:p>
                  </a:txBody>
                  <a:tcPr/>
                </a:tc>
                <a:tc>
                  <a:txBody>
                    <a:bodyPr/>
                    <a:lstStyle/>
                    <a:p>
                      <a:r>
                        <a:rPr lang="en-IN" sz="1600" dirty="0" smtClean="0"/>
                        <a:t>-</a:t>
                      </a:r>
                      <a:endParaRPr lang="en-IN" sz="1600" dirty="0"/>
                    </a:p>
                  </a:txBody>
                  <a:tcPr/>
                </a:tc>
                <a:tc>
                  <a:txBody>
                    <a:bodyPr/>
                    <a:lstStyle/>
                    <a:p>
                      <a:r>
                        <a:rPr lang="en-IN" sz="1600" dirty="0" smtClean="0"/>
                        <a:t>17</a:t>
                      </a:r>
                      <a:endParaRPr lang="en-IN" sz="1600" dirty="0"/>
                    </a:p>
                  </a:txBody>
                  <a:tcPr/>
                </a:tc>
              </a:tr>
            </a:tbl>
          </a:graphicData>
        </a:graphic>
      </p:graphicFrame>
    </p:spTree>
    <p:extLst>
      <p:ext uri="{BB962C8B-B14F-4D97-AF65-F5344CB8AC3E}">
        <p14:creationId xmlns:p14="http://schemas.microsoft.com/office/powerpoint/2010/main" val="36695433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400" dirty="0"/>
              <a:t>early postoperative complications after </a:t>
            </a:r>
            <a:r>
              <a:rPr lang="en-IN" sz="2400" dirty="0" smtClean="0"/>
              <a:t>PVP</a:t>
            </a:r>
            <a:endParaRPr lang="en-IN" sz="2400" dirty="0"/>
          </a:p>
        </p:txBody>
      </p:sp>
      <p:cxnSp>
        <p:nvCxnSpPr>
          <p:cNvPr id="4" name="Straight Connector 3"/>
          <p:cNvCxnSpPr/>
          <p:nvPr/>
        </p:nvCxnSpPr>
        <p:spPr>
          <a:xfrm>
            <a:off x="467544" y="684113"/>
            <a:ext cx="828092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5148609"/>
            <a:ext cx="8892480" cy="25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err="1" smtClean="0">
                <a:solidFill>
                  <a:schemeClr val="tx1">
                    <a:lumMod val="95000"/>
                    <a:lumOff val="5000"/>
                  </a:schemeClr>
                </a:solidFill>
                <a:latin typeface="Calibri" panose="020F0502020204030204" pitchFamily="34" charset="0"/>
              </a:rPr>
              <a:t>Rieken</a:t>
            </a:r>
            <a:r>
              <a:rPr lang="en-IN" sz="1200" b="1" i="1" dirty="0">
                <a:solidFill>
                  <a:schemeClr val="tx1">
                    <a:lumMod val="95000"/>
                    <a:lumOff val="5000"/>
                  </a:schemeClr>
                </a:solidFill>
                <a:latin typeface="Calibri" panose="020F0502020204030204" pitchFamily="34" charset="0"/>
              </a:rPr>
              <a:t> M, et al. World J </a:t>
            </a:r>
            <a:r>
              <a:rPr lang="en-IN" sz="1200" b="1" i="1" dirty="0" smtClean="0">
                <a:solidFill>
                  <a:schemeClr val="tx1">
                    <a:lumMod val="95000"/>
                    <a:lumOff val="5000"/>
                  </a:schemeClr>
                </a:solidFill>
                <a:latin typeface="Calibri" panose="020F0502020204030204" pitchFamily="34" charset="0"/>
              </a:rPr>
              <a:t>Urol. 2010; </a:t>
            </a:r>
            <a:r>
              <a:rPr lang="en-IN" sz="1200" b="1" i="1" dirty="0">
                <a:solidFill>
                  <a:schemeClr val="tx1">
                    <a:lumMod val="95000"/>
                    <a:lumOff val="5000"/>
                  </a:schemeClr>
                </a:solidFill>
                <a:latin typeface="Calibri" panose="020F0502020204030204" pitchFamily="34" charset="0"/>
              </a:rPr>
              <a:t>28:53–62.</a:t>
            </a:r>
          </a:p>
        </p:txBody>
      </p:sp>
      <p:graphicFrame>
        <p:nvGraphicFramePr>
          <p:cNvPr id="7" name="Table 6"/>
          <p:cNvGraphicFramePr>
            <a:graphicFrameLocks noGrp="1"/>
          </p:cNvGraphicFramePr>
          <p:nvPr>
            <p:extLst>
              <p:ext uri="{D42A27DB-BD31-4B8C-83A1-F6EECF244321}">
                <p14:modId xmlns:p14="http://schemas.microsoft.com/office/powerpoint/2010/main" val="1493198085"/>
              </p:ext>
            </p:extLst>
          </p:nvPr>
        </p:nvGraphicFramePr>
        <p:xfrm>
          <a:off x="467543" y="790857"/>
          <a:ext cx="8136905" cy="4429760"/>
        </p:xfrm>
        <a:graphic>
          <a:graphicData uri="http://schemas.openxmlformats.org/drawingml/2006/table">
            <a:tbl>
              <a:tblPr firstRow="1" bandRow="1">
                <a:tableStyleId>{F5AB1C69-6EDB-4FF4-983F-18BD219EF322}</a:tableStyleId>
              </a:tblPr>
              <a:tblGrid>
                <a:gridCol w="2160239"/>
                <a:gridCol w="936104"/>
                <a:gridCol w="864096"/>
                <a:gridCol w="1440162"/>
                <a:gridCol w="1008112"/>
                <a:gridCol w="1728192"/>
              </a:tblGrid>
              <a:tr h="370840">
                <a:tc>
                  <a:txBody>
                    <a:bodyPr/>
                    <a:lstStyle/>
                    <a:p>
                      <a:r>
                        <a:rPr lang="en-IN" sz="1400" dirty="0" smtClean="0"/>
                        <a:t>Author, Year</a:t>
                      </a:r>
                      <a:endParaRPr lang="en-IN" sz="1400" dirty="0"/>
                    </a:p>
                  </a:txBody>
                  <a:tcPr>
                    <a:solidFill>
                      <a:schemeClr val="accent3">
                        <a:lumMod val="50000"/>
                      </a:schemeClr>
                    </a:solidFill>
                  </a:tcPr>
                </a:tc>
                <a:tc>
                  <a:txBody>
                    <a:bodyPr/>
                    <a:lstStyle/>
                    <a:p>
                      <a:r>
                        <a:rPr lang="en-IN" sz="1400" dirty="0" smtClean="0"/>
                        <a:t>No. of</a:t>
                      </a:r>
                    </a:p>
                    <a:p>
                      <a:r>
                        <a:rPr lang="en-IN" sz="1400" dirty="0" smtClean="0"/>
                        <a:t>patients</a:t>
                      </a:r>
                      <a:endParaRPr lang="en-IN" sz="1400" dirty="0"/>
                    </a:p>
                  </a:txBody>
                  <a:tcPr>
                    <a:solidFill>
                      <a:schemeClr val="accent3">
                        <a:lumMod val="50000"/>
                      </a:schemeClr>
                    </a:solidFill>
                  </a:tcPr>
                </a:tc>
                <a:tc>
                  <a:txBody>
                    <a:bodyPr/>
                    <a:lstStyle/>
                    <a:p>
                      <a:r>
                        <a:rPr lang="en-IN" sz="1400" dirty="0" smtClean="0"/>
                        <a:t>Follow-up</a:t>
                      </a:r>
                    </a:p>
                    <a:p>
                      <a:r>
                        <a:rPr lang="en-IN" sz="1400" dirty="0" smtClean="0"/>
                        <a:t>(month)</a:t>
                      </a:r>
                      <a:endParaRPr lang="en-IN" sz="1400" dirty="0"/>
                    </a:p>
                  </a:txBody>
                  <a:tcPr>
                    <a:solidFill>
                      <a:schemeClr val="accent3">
                        <a:lumMod val="50000"/>
                      </a:schemeClr>
                    </a:solidFill>
                  </a:tcPr>
                </a:tc>
                <a:tc gridSpan="3">
                  <a:txBody>
                    <a:bodyPr/>
                    <a:lstStyle/>
                    <a:p>
                      <a:r>
                        <a:rPr lang="en-IN" sz="1400" dirty="0" smtClean="0"/>
                        <a:t>Early postoperative complications (%)</a:t>
                      </a:r>
                      <a:endParaRPr lang="en-IN" sz="1400" dirty="0"/>
                    </a:p>
                  </a:txBody>
                  <a:tcPr>
                    <a:solidFill>
                      <a:schemeClr val="accent3">
                        <a:lumMod val="50000"/>
                      </a:schemeClr>
                    </a:solidFill>
                  </a:tcPr>
                </a:tc>
                <a:tc hMerge="1">
                  <a:txBody>
                    <a:bodyPr/>
                    <a:lstStyle/>
                    <a:p>
                      <a:endParaRPr lang="en-IN" dirty="0"/>
                    </a:p>
                  </a:txBody>
                  <a:tcPr/>
                </a:tc>
                <a:tc hMerge="1">
                  <a:txBody>
                    <a:bodyPr/>
                    <a:lstStyle/>
                    <a:p>
                      <a:endParaRPr lang="en-IN" dirty="0"/>
                    </a:p>
                  </a:txBody>
                  <a:tcPr/>
                </a:tc>
              </a:tr>
              <a:tr h="370840">
                <a:tc>
                  <a:txBody>
                    <a:bodyPr/>
                    <a:lstStyle/>
                    <a:p>
                      <a:endParaRPr lang="en-IN" sz="1400" dirty="0"/>
                    </a:p>
                  </a:txBody>
                  <a:tcPr/>
                </a:tc>
                <a:tc>
                  <a:txBody>
                    <a:bodyPr/>
                    <a:lstStyle/>
                    <a:p>
                      <a:endParaRPr lang="en-IN" sz="1400"/>
                    </a:p>
                  </a:txBody>
                  <a:tcPr/>
                </a:tc>
                <a:tc>
                  <a:txBody>
                    <a:bodyPr/>
                    <a:lstStyle/>
                    <a:p>
                      <a:endParaRPr lang="en-IN" sz="1400"/>
                    </a:p>
                  </a:txBody>
                  <a:tcPr/>
                </a:tc>
                <a:tc>
                  <a:txBody>
                    <a:bodyPr/>
                    <a:lstStyle/>
                    <a:p>
                      <a:r>
                        <a:rPr lang="en-IN" sz="1400" dirty="0" smtClean="0"/>
                        <a:t>Transitory urge/</a:t>
                      </a:r>
                    </a:p>
                    <a:p>
                      <a:r>
                        <a:rPr lang="en-IN" sz="1400" dirty="0" smtClean="0"/>
                        <a:t>storage symptoms</a:t>
                      </a:r>
                    </a:p>
                  </a:txBody>
                  <a:tcPr/>
                </a:tc>
                <a:tc>
                  <a:txBody>
                    <a:bodyPr/>
                    <a:lstStyle/>
                    <a:p>
                      <a:r>
                        <a:rPr lang="en-IN" sz="1400" dirty="0" smtClean="0"/>
                        <a:t>Dysuria</a:t>
                      </a:r>
                    </a:p>
                  </a:txBody>
                  <a:tcPr/>
                </a:tc>
                <a:tc>
                  <a:txBody>
                    <a:bodyPr/>
                    <a:lstStyle/>
                    <a:p>
                      <a:r>
                        <a:rPr lang="en-IN" sz="1400" dirty="0" err="1" smtClean="0"/>
                        <a:t>Recatheterization</a:t>
                      </a:r>
                      <a:endParaRPr lang="en-IN" sz="1400" dirty="0" smtClean="0"/>
                    </a:p>
                  </a:txBody>
                  <a:tcPr/>
                </a:tc>
              </a:tr>
              <a:tr h="370840">
                <a:tc>
                  <a:txBody>
                    <a:bodyPr/>
                    <a:lstStyle/>
                    <a:p>
                      <a:r>
                        <a:rPr lang="en-IN" sz="1400" dirty="0" err="1" smtClean="0"/>
                        <a:t>Bouchier</a:t>
                      </a:r>
                      <a:r>
                        <a:rPr lang="en-IN" sz="1400" dirty="0" smtClean="0"/>
                        <a:t>-Hayes, 2006</a:t>
                      </a:r>
                      <a:endParaRPr lang="en-IN" sz="1400" dirty="0"/>
                    </a:p>
                  </a:txBody>
                  <a:tcPr/>
                </a:tc>
                <a:tc>
                  <a:txBody>
                    <a:bodyPr/>
                    <a:lstStyle/>
                    <a:p>
                      <a:r>
                        <a:rPr lang="en-IN" sz="1400" dirty="0" smtClean="0"/>
                        <a:t>76</a:t>
                      </a:r>
                      <a:endParaRPr lang="en-IN" sz="1400" dirty="0"/>
                    </a:p>
                  </a:txBody>
                  <a:tcPr/>
                </a:tc>
                <a:tc>
                  <a:txBody>
                    <a:bodyPr/>
                    <a:lstStyle/>
                    <a:p>
                      <a:r>
                        <a:rPr lang="en-IN" sz="1400" dirty="0" smtClean="0"/>
                        <a:t>12</a:t>
                      </a:r>
                      <a:endParaRPr lang="en-IN" sz="1400" dirty="0"/>
                    </a:p>
                  </a:txBody>
                  <a:tcPr/>
                </a:tc>
                <a:tc>
                  <a:txBody>
                    <a:bodyPr/>
                    <a:lstStyle/>
                    <a:p>
                      <a:r>
                        <a:rPr lang="en-IN" sz="1400" dirty="0" smtClean="0"/>
                        <a:t>10.5</a:t>
                      </a:r>
                      <a:endParaRPr lang="en-IN" sz="1400" dirty="0"/>
                    </a:p>
                  </a:txBody>
                  <a:tcPr/>
                </a:tc>
                <a:tc>
                  <a:txBody>
                    <a:bodyPr/>
                    <a:lstStyle/>
                    <a:p>
                      <a:r>
                        <a:rPr lang="en-IN" sz="1400" dirty="0" smtClean="0"/>
                        <a:t>-</a:t>
                      </a:r>
                      <a:endParaRPr lang="en-IN" sz="1400" dirty="0"/>
                    </a:p>
                  </a:txBody>
                  <a:tcPr/>
                </a:tc>
                <a:tc>
                  <a:txBody>
                    <a:bodyPr/>
                    <a:lstStyle/>
                    <a:p>
                      <a:r>
                        <a:rPr lang="en-IN" sz="1400" dirty="0" smtClean="0"/>
                        <a:t>3.9</a:t>
                      </a:r>
                      <a:endParaRPr lang="en-IN" sz="1400" dirty="0"/>
                    </a:p>
                  </a:txBody>
                  <a:tcPr/>
                </a:tc>
              </a:tr>
              <a:tr h="370840">
                <a:tc>
                  <a:txBody>
                    <a:bodyPr/>
                    <a:lstStyle/>
                    <a:p>
                      <a:r>
                        <a:rPr lang="en-IN" sz="1400" dirty="0" smtClean="0"/>
                        <a:t>Choi,</a:t>
                      </a:r>
                      <a:r>
                        <a:rPr lang="en-IN" sz="1400" baseline="0" dirty="0" smtClean="0"/>
                        <a:t> 2008</a:t>
                      </a:r>
                      <a:endParaRPr lang="en-IN" sz="1400" dirty="0"/>
                    </a:p>
                  </a:txBody>
                  <a:tcPr/>
                </a:tc>
                <a:tc>
                  <a:txBody>
                    <a:bodyPr/>
                    <a:lstStyle/>
                    <a:p>
                      <a:r>
                        <a:rPr lang="en-IN" sz="1400" dirty="0" smtClean="0"/>
                        <a:t>305</a:t>
                      </a:r>
                      <a:endParaRPr lang="en-IN" sz="1400" dirty="0"/>
                    </a:p>
                  </a:txBody>
                  <a:tcPr/>
                </a:tc>
                <a:tc>
                  <a:txBody>
                    <a:bodyPr/>
                    <a:lstStyle/>
                    <a:p>
                      <a:r>
                        <a:rPr lang="en-IN" sz="1400" dirty="0" smtClean="0"/>
                        <a:t>6</a:t>
                      </a:r>
                      <a:endParaRPr lang="en-IN" sz="1400" dirty="0"/>
                    </a:p>
                  </a:txBody>
                  <a:tcPr/>
                </a:tc>
                <a:tc>
                  <a:txBody>
                    <a:bodyPr/>
                    <a:lstStyle/>
                    <a:p>
                      <a:r>
                        <a:rPr lang="en-IN" sz="1400" dirty="0" smtClean="0"/>
                        <a:t>-</a:t>
                      </a:r>
                      <a:endParaRPr lang="en-IN" sz="1400" dirty="0"/>
                    </a:p>
                  </a:txBody>
                  <a:tcPr/>
                </a:tc>
                <a:tc>
                  <a:txBody>
                    <a:bodyPr/>
                    <a:lstStyle/>
                    <a:p>
                      <a:r>
                        <a:rPr lang="en-IN" sz="1400" dirty="0" smtClean="0"/>
                        <a:t>11.8</a:t>
                      </a:r>
                      <a:endParaRPr lang="en-IN" sz="1400" dirty="0"/>
                    </a:p>
                  </a:txBody>
                  <a:tcPr/>
                </a:tc>
                <a:tc>
                  <a:txBody>
                    <a:bodyPr/>
                    <a:lstStyle/>
                    <a:p>
                      <a:r>
                        <a:rPr lang="en-IN" sz="1400" dirty="0" smtClean="0"/>
                        <a:t>4.6</a:t>
                      </a:r>
                      <a:endParaRPr lang="en-IN" sz="1400" dirty="0"/>
                    </a:p>
                  </a:txBody>
                  <a:tcPr/>
                </a:tc>
              </a:tr>
              <a:tr h="370840">
                <a:tc>
                  <a:txBody>
                    <a:bodyPr/>
                    <a:lstStyle/>
                    <a:p>
                      <a:r>
                        <a:rPr lang="en-IN" sz="1400" dirty="0" err="1" smtClean="0"/>
                        <a:t>Horasanli</a:t>
                      </a:r>
                      <a:r>
                        <a:rPr lang="en-IN" sz="1400" dirty="0" smtClean="0"/>
                        <a:t>, 2008</a:t>
                      </a:r>
                      <a:endParaRPr lang="en-IN" sz="1400" dirty="0"/>
                    </a:p>
                  </a:txBody>
                  <a:tcPr/>
                </a:tc>
                <a:tc>
                  <a:txBody>
                    <a:bodyPr/>
                    <a:lstStyle/>
                    <a:p>
                      <a:r>
                        <a:rPr lang="en-IN" sz="1400" dirty="0" smtClean="0"/>
                        <a:t>39</a:t>
                      </a:r>
                      <a:endParaRPr lang="en-IN" sz="1400" dirty="0"/>
                    </a:p>
                  </a:txBody>
                  <a:tcPr/>
                </a:tc>
                <a:tc>
                  <a:txBody>
                    <a:bodyPr/>
                    <a:lstStyle/>
                    <a:p>
                      <a:r>
                        <a:rPr lang="en-IN" sz="1400" dirty="0" smtClean="0"/>
                        <a:t>6</a:t>
                      </a:r>
                      <a:endParaRPr lang="en-IN" sz="1400" dirty="0"/>
                    </a:p>
                  </a:txBody>
                  <a:tcPr/>
                </a:tc>
                <a:tc>
                  <a:txBody>
                    <a:bodyPr/>
                    <a:lstStyle/>
                    <a:p>
                      <a:r>
                        <a:rPr lang="en-IN" sz="1400" dirty="0" smtClean="0"/>
                        <a:t>-</a:t>
                      </a:r>
                      <a:endParaRPr lang="en-IN" sz="1400" dirty="0"/>
                    </a:p>
                  </a:txBody>
                  <a:tcPr/>
                </a:tc>
                <a:tc>
                  <a:txBody>
                    <a:bodyPr/>
                    <a:lstStyle/>
                    <a:p>
                      <a:r>
                        <a:rPr lang="en-IN" sz="1400" dirty="0" smtClean="0"/>
                        <a:t>-</a:t>
                      </a:r>
                      <a:endParaRPr lang="en-IN" sz="1400" dirty="0"/>
                    </a:p>
                  </a:txBody>
                  <a:tcPr/>
                </a:tc>
                <a:tc>
                  <a:txBody>
                    <a:bodyPr/>
                    <a:lstStyle/>
                    <a:p>
                      <a:r>
                        <a:rPr lang="en-IN" sz="1400" dirty="0" smtClean="0"/>
                        <a:t>15.3</a:t>
                      </a:r>
                      <a:endParaRPr lang="en-IN" sz="1400" dirty="0"/>
                    </a:p>
                  </a:txBody>
                  <a:tcPr/>
                </a:tc>
              </a:tr>
              <a:tr h="370840">
                <a:tc>
                  <a:txBody>
                    <a:bodyPr/>
                    <a:lstStyle/>
                    <a:p>
                      <a:r>
                        <a:rPr lang="en-IN" sz="1400" dirty="0" err="1" smtClean="0"/>
                        <a:t>Rajbabu</a:t>
                      </a:r>
                      <a:r>
                        <a:rPr lang="en-IN" sz="1400" dirty="0" smtClean="0"/>
                        <a:t>, 2007</a:t>
                      </a:r>
                      <a:endParaRPr lang="en-IN" sz="1400" dirty="0"/>
                    </a:p>
                  </a:txBody>
                  <a:tcPr/>
                </a:tc>
                <a:tc>
                  <a:txBody>
                    <a:bodyPr/>
                    <a:lstStyle/>
                    <a:p>
                      <a:r>
                        <a:rPr lang="en-IN" sz="1400" dirty="0" smtClean="0"/>
                        <a:t>54</a:t>
                      </a:r>
                      <a:endParaRPr lang="en-IN" sz="1400" dirty="0"/>
                    </a:p>
                  </a:txBody>
                  <a:tcPr/>
                </a:tc>
                <a:tc>
                  <a:txBody>
                    <a:bodyPr/>
                    <a:lstStyle/>
                    <a:p>
                      <a:r>
                        <a:rPr lang="en-IN" sz="1400" dirty="0" smtClean="0"/>
                        <a:t>24</a:t>
                      </a:r>
                      <a:endParaRPr lang="en-IN" sz="1400" dirty="0"/>
                    </a:p>
                  </a:txBody>
                  <a:tcPr/>
                </a:tc>
                <a:tc>
                  <a:txBody>
                    <a:bodyPr/>
                    <a:lstStyle/>
                    <a:p>
                      <a:r>
                        <a:rPr lang="en-IN" sz="1400" dirty="0" smtClean="0"/>
                        <a:t>5.5</a:t>
                      </a:r>
                      <a:endParaRPr lang="en-IN" sz="1400" dirty="0"/>
                    </a:p>
                  </a:txBody>
                  <a:tcPr/>
                </a:tc>
                <a:tc>
                  <a:txBody>
                    <a:bodyPr/>
                    <a:lstStyle/>
                    <a:p>
                      <a:r>
                        <a:rPr lang="en-IN" sz="1400" dirty="0" smtClean="0"/>
                        <a:t>-</a:t>
                      </a:r>
                      <a:endParaRPr lang="en-IN" sz="1400" dirty="0"/>
                    </a:p>
                  </a:txBody>
                  <a:tcPr/>
                </a:tc>
                <a:tc>
                  <a:txBody>
                    <a:bodyPr/>
                    <a:lstStyle/>
                    <a:p>
                      <a:r>
                        <a:rPr lang="en-IN" sz="1400" dirty="0" smtClean="0"/>
                        <a:t>-</a:t>
                      </a:r>
                      <a:endParaRPr lang="en-IN" sz="1400" dirty="0"/>
                    </a:p>
                  </a:txBody>
                  <a:tcPr/>
                </a:tc>
              </a:tr>
              <a:tr h="370840">
                <a:tc>
                  <a:txBody>
                    <a:bodyPr/>
                    <a:lstStyle/>
                    <a:p>
                      <a:r>
                        <a:rPr lang="en-IN" sz="1400" dirty="0" err="1" smtClean="0"/>
                        <a:t>Ruszat</a:t>
                      </a:r>
                      <a:r>
                        <a:rPr lang="en-IN" sz="1400" dirty="0" smtClean="0"/>
                        <a:t>, 2008</a:t>
                      </a:r>
                      <a:endParaRPr lang="en-IN" sz="1400" dirty="0"/>
                    </a:p>
                  </a:txBody>
                  <a:tcPr/>
                </a:tc>
                <a:tc>
                  <a:txBody>
                    <a:bodyPr/>
                    <a:lstStyle/>
                    <a:p>
                      <a:r>
                        <a:rPr lang="en-IN" sz="1400" dirty="0" smtClean="0"/>
                        <a:t>500</a:t>
                      </a:r>
                      <a:endParaRPr lang="en-IN" sz="1400" dirty="0"/>
                    </a:p>
                  </a:txBody>
                  <a:tcPr/>
                </a:tc>
                <a:tc>
                  <a:txBody>
                    <a:bodyPr/>
                    <a:lstStyle/>
                    <a:p>
                      <a:r>
                        <a:rPr lang="en-IN" sz="1400" dirty="0" smtClean="0"/>
                        <a:t>60</a:t>
                      </a:r>
                      <a:endParaRPr lang="en-IN" sz="1400" dirty="0"/>
                    </a:p>
                  </a:txBody>
                  <a:tcPr/>
                </a:tc>
                <a:tc>
                  <a:txBody>
                    <a:bodyPr/>
                    <a:lstStyle/>
                    <a:p>
                      <a:r>
                        <a:rPr lang="en-IN" sz="1400" dirty="0" smtClean="0"/>
                        <a:t>2.4</a:t>
                      </a:r>
                      <a:endParaRPr lang="en-IN" sz="1400" dirty="0"/>
                    </a:p>
                  </a:txBody>
                  <a:tcPr/>
                </a:tc>
                <a:tc>
                  <a:txBody>
                    <a:bodyPr/>
                    <a:lstStyle/>
                    <a:p>
                      <a:r>
                        <a:rPr lang="en-IN" sz="1400" dirty="0" smtClean="0"/>
                        <a:t>14.8</a:t>
                      </a:r>
                      <a:endParaRPr lang="en-IN" sz="1400" dirty="0"/>
                    </a:p>
                  </a:txBody>
                  <a:tcPr/>
                </a:tc>
                <a:tc>
                  <a:txBody>
                    <a:bodyPr/>
                    <a:lstStyle/>
                    <a:p>
                      <a:r>
                        <a:rPr lang="en-IN" sz="1400" dirty="0" smtClean="0"/>
                        <a:t>-</a:t>
                      </a:r>
                      <a:endParaRPr lang="en-IN" sz="1400" dirty="0"/>
                    </a:p>
                  </a:txBody>
                  <a:tcPr/>
                </a:tc>
              </a:tr>
              <a:tr h="370840">
                <a:tc>
                  <a:txBody>
                    <a:bodyPr/>
                    <a:lstStyle/>
                    <a:p>
                      <a:r>
                        <a:rPr lang="en-IN" sz="1400" dirty="0" err="1" smtClean="0"/>
                        <a:t>Ruszat</a:t>
                      </a:r>
                      <a:r>
                        <a:rPr lang="en-IN" sz="1400" dirty="0" smtClean="0"/>
                        <a:t>, 2008</a:t>
                      </a:r>
                      <a:endParaRPr lang="en-IN" sz="1400" dirty="0"/>
                    </a:p>
                  </a:txBody>
                  <a:tcPr/>
                </a:tc>
                <a:tc>
                  <a:txBody>
                    <a:bodyPr/>
                    <a:lstStyle/>
                    <a:p>
                      <a:r>
                        <a:rPr lang="en-IN" sz="1400" dirty="0" smtClean="0"/>
                        <a:t>269</a:t>
                      </a:r>
                      <a:endParaRPr lang="en-IN" sz="1400" dirty="0"/>
                    </a:p>
                  </a:txBody>
                  <a:tcPr/>
                </a:tc>
                <a:tc>
                  <a:txBody>
                    <a:bodyPr/>
                    <a:lstStyle/>
                    <a:p>
                      <a:r>
                        <a:rPr lang="en-IN" sz="1400" dirty="0" smtClean="0"/>
                        <a:t>24</a:t>
                      </a:r>
                      <a:endParaRPr lang="en-IN" sz="1400" dirty="0"/>
                    </a:p>
                  </a:txBody>
                  <a:tcPr/>
                </a:tc>
                <a:tc>
                  <a:txBody>
                    <a:bodyPr/>
                    <a:lstStyle/>
                    <a:p>
                      <a:r>
                        <a:rPr lang="en-IN" sz="1400" dirty="0" smtClean="0"/>
                        <a:t>-</a:t>
                      </a:r>
                      <a:endParaRPr lang="en-IN" sz="1400" dirty="0"/>
                    </a:p>
                  </a:txBody>
                  <a:tcPr/>
                </a:tc>
                <a:tc>
                  <a:txBody>
                    <a:bodyPr/>
                    <a:lstStyle/>
                    <a:p>
                      <a:r>
                        <a:rPr lang="en-IN" sz="1400" dirty="0" smtClean="0"/>
                        <a:t>13</a:t>
                      </a:r>
                      <a:endParaRPr lang="en-IN" sz="1400" dirty="0"/>
                    </a:p>
                  </a:txBody>
                  <a:tcPr/>
                </a:tc>
                <a:tc>
                  <a:txBody>
                    <a:bodyPr/>
                    <a:lstStyle/>
                    <a:p>
                      <a:r>
                        <a:rPr lang="en-IN" sz="1400" dirty="0" smtClean="0"/>
                        <a:t>-</a:t>
                      </a:r>
                      <a:endParaRPr lang="en-IN" sz="1400" dirty="0"/>
                    </a:p>
                  </a:txBody>
                  <a:tcPr/>
                </a:tc>
              </a:tr>
              <a:tr h="370840">
                <a:tc>
                  <a:txBody>
                    <a:bodyPr/>
                    <a:lstStyle/>
                    <a:p>
                      <a:r>
                        <a:rPr lang="en-IN" sz="1400" dirty="0" err="1" smtClean="0"/>
                        <a:t>Skolarios</a:t>
                      </a:r>
                      <a:r>
                        <a:rPr lang="en-IN" sz="1400" dirty="0" smtClean="0"/>
                        <a:t>, 2008</a:t>
                      </a:r>
                      <a:endParaRPr lang="en-IN" sz="1400" dirty="0"/>
                    </a:p>
                  </a:txBody>
                  <a:tcPr/>
                </a:tc>
                <a:tc>
                  <a:txBody>
                    <a:bodyPr/>
                    <a:lstStyle/>
                    <a:p>
                      <a:r>
                        <a:rPr lang="en-IN" sz="1400" dirty="0" smtClean="0"/>
                        <a:t>65</a:t>
                      </a:r>
                      <a:endParaRPr lang="en-IN" sz="1400" dirty="0"/>
                    </a:p>
                  </a:txBody>
                  <a:tcPr/>
                </a:tc>
                <a:tc>
                  <a:txBody>
                    <a:bodyPr/>
                    <a:lstStyle/>
                    <a:p>
                      <a:r>
                        <a:rPr lang="en-IN" sz="1400" dirty="0" smtClean="0"/>
                        <a:t>18</a:t>
                      </a:r>
                      <a:endParaRPr lang="en-IN" sz="1400" dirty="0"/>
                    </a:p>
                  </a:txBody>
                  <a:tcPr/>
                </a:tc>
                <a:tc>
                  <a:txBody>
                    <a:bodyPr/>
                    <a:lstStyle/>
                    <a:p>
                      <a:r>
                        <a:rPr lang="en-IN" sz="1400" dirty="0" smtClean="0"/>
                        <a:t>-</a:t>
                      </a:r>
                      <a:endParaRPr lang="en-IN" sz="1400" dirty="0"/>
                    </a:p>
                  </a:txBody>
                  <a:tcPr/>
                </a:tc>
                <a:tc>
                  <a:txBody>
                    <a:bodyPr/>
                    <a:lstStyle/>
                    <a:p>
                      <a:r>
                        <a:rPr lang="en-IN" sz="1400" dirty="0" smtClean="0"/>
                        <a:t>7.6</a:t>
                      </a:r>
                      <a:endParaRPr lang="en-IN" sz="1400" dirty="0"/>
                    </a:p>
                  </a:txBody>
                  <a:tcPr/>
                </a:tc>
                <a:tc>
                  <a:txBody>
                    <a:bodyPr/>
                    <a:lstStyle/>
                    <a:p>
                      <a:r>
                        <a:rPr lang="en-IN" sz="1400" dirty="0" smtClean="0"/>
                        <a:t>10.7</a:t>
                      </a:r>
                      <a:endParaRPr lang="en-IN" sz="1400" dirty="0"/>
                    </a:p>
                  </a:txBody>
                  <a:tcPr/>
                </a:tc>
              </a:tr>
              <a:tr h="370840">
                <a:tc>
                  <a:txBody>
                    <a:bodyPr/>
                    <a:lstStyle/>
                    <a:p>
                      <a:r>
                        <a:rPr lang="en-IN" sz="1400" dirty="0" err="1" smtClean="0"/>
                        <a:t>Spaliviero</a:t>
                      </a:r>
                      <a:r>
                        <a:rPr lang="en-IN" sz="1400" dirty="0" smtClean="0"/>
                        <a:t>, 2009</a:t>
                      </a:r>
                      <a:endParaRPr lang="en-IN" sz="1400" dirty="0"/>
                    </a:p>
                  </a:txBody>
                  <a:tcPr/>
                </a:tc>
                <a:tc>
                  <a:txBody>
                    <a:bodyPr/>
                    <a:lstStyle/>
                    <a:p>
                      <a:r>
                        <a:rPr lang="en-IN" sz="1400" dirty="0" smtClean="0"/>
                        <a:t>70</a:t>
                      </a:r>
                      <a:endParaRPr lang="en-IN" sz="1400" dirty="0"/>
                    </a:p>
                  </a:txBody>
                  <a:tcPr/>
                </a:tc>
                <a:tc>
                  <a:txBody>
                    <a:bodyPr/>
                    <a:lstStyle/>
                    <a:p>
                      <a:r>
                        <a:rPr lang="en-IN" sz="1400" dirty="0" smtClean="0"/>
                        <a:t>12</a:t>
                      </a:r>
                      <a:endParaRPr lang="en-IN" sz="1400" dirty="0"/>
                    </a:p>
                  </a:txBody>
                  <a:tcPr/>
                </a:tc>
                <a:tc>
                  <a:txBody>
                    <a:bodyPr/>
                    <a:lstStyle/>
                    <a:p>
                      <a:r>
                        <a:rPr lang="en-IN" sz="1400" dirty="0" smtClean="0"/>
                        <a:t>8.6</a:t>
                      </a:r>
                      <a:endParaRPr lang="en-IN" sz="1400" dirty="0"/>
                    </a:p>
                  </a:txBody>
                  <a:tcPr/>
                </a:tc>
                <a:tc>
                  <a:txBody>
                    <a:bodyPr/>
                    <a:lstStyle/>
                    <a:p>
                      <a:r>
                        <a:rPr lang="en-IN" sz="1400" dirty="0" smtClean="0"/>
                        <a:t>-</a:t>
                      </a:r>
                      <a:endParaRPr lang="en-IN" sz="1400" dirty="0"/>
                    </a:p>
                  </a:txBody>
                  <a:tcPr/>
                </a:tc>
                <a:tc>
                  <a:txBody>
                    <a:bodyPr/>
                    <a:lstStyle/>
                    <a:p>
                      <a:r>
                        <a:rPr lang="en-IN" sz="1400" dirty="0" smtClean="0"/>
                        <a:t>-</a:t>
                      </a:r>
                      <a:endParaRPr lang="en-IN" sz="1400" dirty="0"/>
                    </a:p>
                  </a:txBody>
                  <a:tcPr/>
                </a:tc>
              </a:tr>
            </a:tbl>
          </a:graphicData>
        </a:graphic>
      </p:graphicFrame>
    </p:spTree>
    <p:extLst>
      <p:ext uri="{BB962C8B-B14F-4D97-AF65-F5344CB8AC3E}">
        <p14:creationId xmlns:p14="http://schemas.microsoft.com/office/powerpoint/2010/main" val="1352026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065"/>
            <a:ext cx="8291264" cy="563847"/>
          </a:xfrm>
        </p:spPr>
        <p:txBody>
          <a:bodyPr>
            <a:noAutofit/>
          </a:bodyPr>
          <a:lstStyle/>
          <a:p>
            <a:r>
              <a:rPr lang="en-IN" sz="2400" dirty="0"/>
              <a:t>early postoperative complications after Diode laser vaporization</a:t>
            </a:r>
          </a:p>
        </p:txBody>
      </p:sp>
      <p:cxnSp>
        <p:nvCxnSpPr>
          <p:cNvPr id="4" name="Straight Connector 3"/>
          <p:cNvCxnSpPr/>
          <p:nvPr/>
        </p:nvCxnSpPr>
        <p:spPr>
          <a:xfrm>
            <a:off x="467544" y="684113"/>
            <a:ext cx="828092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5148609"/>
            <a:ext cx="8892480" cy="25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err="1" smtClean="0">
                <a:solidFill>
                  <a:schemeClr val="tx1">
                    <a:lumMod val="95000"/>
                    <a:lumOff val="5000"/>
                  </a:schemeClr>
                </a:solidFill>
                <a:latin typeface="Calibri" panose="020F0502020204030204" pitchFamily="34" charset="0"/>
              </a:rPr>
              <a:t>Rieken</a:t>
            </a:r>
            <a:r>
              <a:rPr lang="en-IN" sz="1200" b="1" i="1" dirty="0">
                <a:solidFill>
                  <a:schemeClr val="tx1">
                    <a:lumMod val="95000"/>
                    <a:lumOff val="5000"/>
                  </a:schemeClr>
                </a:solidFill>
                <a:latin typeface="Calibri" panose="020F0502020204030204" pitchFamily="34" charset="0"/>
              </a:rPr>
              <a:t> M, et al. World J </a:t>
            </a:r>
            <a:r>
              <a:rPr lang="en-IN" sz="1200" b="1" i="1" dirty="0" smtClean="0">
                <a:solidFill>
                  <a:schemeClr val="tx1">
                    <a:lumMod val="95000"/>
                    <a:lumOff val="5000"/>
                  </a:schemeClr>
                </a:solidFill>
                <a:latin typeface="Calibri" panose="020F0502020204030204" pitchFamily="34" charset="0"/>
              </a:rPr>
              <a:t>Urol. 2010; </a:t>
            </a:r>
            <a:r>
              <a:rPr lang="en-IN" sz="1200" b="1" i="1" dirty="0">
                <a:solidFill>
                  <a:schemeClr val="tx1">
                    <a:lumMod val="95000"/>
                    <a:lumOff val="5000"/>
                  </a:schemeClr>
                </a:solidFill>
                <a:latin typeface="Calibri" panose="020F0502020204030204" pitchFamily="34" charset="0"/>
              </a:rPr>
              <a:t>28:53–62.</a:t>
            </a:r>
          </a:p>
        </p:txBody>
      </p:sp>
      <p:graphicFrame>
        <p:nvGraphicFramePr>
          <p:cNvPr id="6" name="Table 5"/>
          <p:cNvGraphicFramePr>
            <a:graphicFrameLocks noGrp="1"/>
          </p:cNvGraphicFramePr>
          <p:nvPr>
            <p:extLst>
              <p:ext uri="{D42A27DB-BD31-4B8C-83A1-F6EECF244321}">
                <p14:modId xmlns:p14="http://schemas.microsoft.com/office/powerpoint/2010/main" val="2031421167"/>
              </p:ext>
            </p:extLst>
          </p:nvPr>
        </p:nvGraphicFramePr>
        <p:xfrm>
          <a:off x="467544" y="1404193"/>
          <a:ext cx="8136905" cy="2418080"/>
        </p:xfrm>
        <a:graphic>
          <a:graphicData uri="http://schemas.openxmlformats.org/drawingml/2006/table">
            <a:tbl>
              <a:tblPr firstRow="1" bandRow="1">
                <a:tableStyleId>{073A0DAA-6AF3-43AB-8588-CEC1D06C72B9}</a:tableStyleId>
              </a:tblPr>
              <a:tblGrid>
                <a:gridCol w="2160239"/>
                <a:gridCol w="936104"/>
                <a:gridCol w="864096"/>
                <a:gridCol w="1152130"/>
                <a:gridCol w="1080120"/>
                <a:gridCol w="1944216"/>
              </a:tblGrid>
              <a:tr h="370840">
                <a:tc>
                  <a:txBody>
                    <a:bodyPr/>
                    <a:lstStyle/>
                    <a:p>
                      <a:r>
                        <a:rPr lang="en-IN" sz="1400" dirty="0" smtClean="0"/>
                        <a:t>Author, Year</a:t>
                      </a:r>
                      <a:endParaRPr lang="en-IN" sz="1400" dirty="0"/>
                    </a:p>
                  </a:txBody>
                  <a:tcPr/>
                </a:tc>
                <a:tc>
                  <a:txBody>
                    <a:bodyPr/>
                    <a:lstStyle/>
                    <a:p>
                      <a:r>
                        <a:rPr lang="en-IN" sz="1400" dirty="0" smtClean="0"/>
                        <a:t>No. of</a:t>
                      </a:r>
                    </a:p>
                    <a:p>
                      <a:r>
                        <a:rPr lang="en-IN" sz="1400" dirty="0" smtClean="0"/>
                        <a:t>patients</a:t>
                      </a:r>
                      <a:endParaRPr lang="en-IN" sz="1400" dirty="0"/>
                    </a:p>
                  </a:txBody>
                  <a:tcPr/>
                </a:tc>
                <a:tc>
                  <a:txBody>
                    <a:bodyPr/>
                    <a:lstStyle/>
                    <a:p>
                      <a:r>
                        <a:rPr lang="en-IN" sz="1400" dirty="0" smtClean="0"/>
                        <a:t>Follow-up</a:t>
                      </a:r>
                    </a:p>
                    <a:p>
                      <a:r>
                        <a:rPr lang="en-IN" sz="1400" dirty="0" smtClean="0"/>
                        <a:t>(month)</a:t>
                      </a:r>
                      <a:endParaRPr lang="en-IN" sz="1400" dirty="0"/>
                    </a:p>
                  </a:txBody>
                  <a:tcPr/>
                </a:tc>
                <a:tc gridSpan="3">
                  <a:txBody>
                    <a:bodyPr/>
                    <a:lstStyle/>
                    <a:p>
                      <a:r>
                        <a:rPr lang="en-IN" sz="1400" dirty="0" smtClean="0"/>
                        <a:t>Early postoperative complications (%)</a:t>
                      </a:r>
                      <a:endParaRPr lang="en-IN" sz="1400" dirty="0"/>
                    </a:p>
                  </a:txBody>
                  <a:tcPr/>
                </a:tc>
                <a:tc hMerge="1">
                  <a:txBody>
                    <a:bodyPr/>
                    <a:lstStyle/>
                    <a:p>
                      <a:endParaRPr lang="en-IN" dirty="0"/>
                    </a:p>
                  </a:txBody>
                  <a:tcPr/>
                </a:tc>
                <a:tc hMerge="1">
                  <a:txBody>
                    <a:bodyPr/>
                    <a:lstStyle/>
                    <a:p>
                      <a:endParaRPr lang="en-IN" dirty="0"/>
                    </a:p>
                  </a:txBody>
                  <a:tcPr/>
                </a:tc>
              </a:tr>
              <a:tr h="370840">
                <a:tc>
                  <a:txBody>
                    <a:bodyPr/>
                    <a:lstStyle/>
                    <a:p>
                      <a:endParaRPr lang="en-IN" sz="1400" dirty="0"/>
                    </a:p>
                  </a:txBody>
                  <a:tcPr/>
                </a:tc>
                <a:tc>
                  <a:txBody>
                    <a:bodyPr/>
                    <a:lstStyle/>
                    <a:p>
                      <a:endParaRPr lang="en-IN" sz="1400"/>
                    </a:p>
                  </a:txBody>
                  <a:tcPr/>
                </a:tc>
                <a:tc>
                  <a:txBody>
                    <a:bodyPr/>
                    <a:lstStyle/>
                    <a:p>
                      <a:endParaRPr lang="en-IN" sz="1400"/>
                    </a:p>
                  </a:txBody>
                  <a:tcPr/>
                </a:tc>
                <a:tc>
                  <a:txBody>
                    <a:bodyPr/>
                    <a:lstStyle/>
                    <a:p>
                      <a:r>
                        <a:rPr lang="en-IN" sz="1400" dirty="0" smtClean="0"/>
                        <a:t>Transitory urge/</a:t>
                      </a:r>
                    </a:p>
                    <a:p>
                      <a:r>
                        <a:rPr lang="en-IN" sz="1400" dirty="0" smtClean="0"/>
                        <a:t>storage symptoms</a:t>
                      </a:r>
                    </a:p>
                  </a:txBody>
                  <a:tcPr/>
                </a:tc>
                <a:tc>
                  <a:txBody>
                    <a:bodyPr/>
                    <a:lstStyle/>
                    <a:p>
                      <a:r>
                        <a:rPr lang="en-IN" sz="1400" dirty="0" smtClean="0"/>
                        <a:t>Dysuria</a:t>
                      </a:r>
                    </a:p>
                  </a:txBody>
                  <a:tcPr/>
                </a:tc>
                <a:tc>
                  <a:txBody>
                    <a:bodyPr/>
                    <a:lstStyle/>
                    <a:p>
                      <a:r>
                        <a:rPr lang="en-IN" sz="1400" dirty="0" err="1" smtClean="0"/>
                        <a:t>Recatheterization</a:t>
                      </a:r>
                      <a:endParaRPr lang="en-IN" sz="1400" dirty="0" smtClean="0"/>
                    </a:p>
                  </a:txBody>
                  <a:tcPr/>
                </a:tc>
              </a:tr>
              <a:tr h="370840">
                <a:tc>
                  <a:txBody>
                    <a:bodyPr/>
                    <a:lstStyle/>
                    <a:p>
                      <a:r>
                        <a:rPr lang="en-IN" sz="1400" dirty="0" err="1" smtClean="0"/>
                        <a:t>Rieken</a:t>
                      </a:r>
                      <a:r>
                        <a:rPr lang="en-IN" sz="1400" dirty="0" smtClean="0"/>
                        <a:t>, 2009</a:t>
                      </a:r>
                      <a:endParaRPr lang="en-IN" sz="1400" dirty="0"/>
                    </a:p>
                  </a:txBody>
                  <a:tcPr/>
                </a:tc>
                <a:tc>
                  <a:txBody>
                    <a:bodyPr/>
                    <a:lstStyle/>
                    <a:p>
                      <a:r>
                        <a:rPr lang="en-IN" sz="1400" dirty="0" smtClean="0"/>
                        <a:t>56</a:t>
                      </a:r>
                      <a:endParaRPr lang="en-IN" sz="1400" dirty="0"/>
                    </a:p>
                  </a:txBody>
                  <a:tcPr/>
                </a:tc>
                <a:tc>
                  <a:txBody>
                    <a:bodyPr/>
                    <a:lstStyle/>
                    <a:p>
                      <a:r>
                        <a:rPr lang="en-IN" sz="1400" dirty="0" smtClean="0"/>
                        <a:t>12</a:t>
                      </a:r>
                      <a:endParaRPr lang="en-IN" sz="1400" dirty="0"/>
                    </a:p>
                  </a:txBody>
                  <a:tcPr/>
                </a:tc>
                <a:tc>
                  <a:txBody>
                    <a:bodyPr/>
                    <a:lstStyle/>
                    <a:p>
                      <a:r>
                        <a:rPr lang="en-IN" sz="1400" dirty="0" smtClean="0"/>
                        <a:t>30.3</a:t>
                      </a:r>
                      <a:endParaRPr lang="en-IN" sz="1400" dirty="0"/>
                    </a:p>
                  </a:txBody>
                  <a:tcPr/>
                </a:tc>
                <a:tc>
                  <a:txBody>
                    <a:bodyPr/>
                    <a:lstStyle/>
                    <a:p>
                      <a:r>
                        <a:rPr lang="en-IN" sz="1400" dirty="0" smtClean="0"/>
                        <a:t>-</a:t>
                      </a:r>
                      <a:endParaRPr lang="en-IN" sz="1400" dirty="0"/>
                    </a:p>
                  </a:txBody>
                  <a:tcPr/>
                </a:tc>
                <a:tc>
                  <a:txBody>
                    <a:bodyPr/>
                    <a:lstStyle/>
                    <a:p>
                      <a:r>
                        <a:rPr lang="en-IN" sz="1400" dirty="0" smtClean="0"/>
                        <a:t>19.6</a:t>
                      </a:r>
                      <a:endParaRPr lang="en-IN" sz="1400" dirty="0"/>
                    </a:p>
                  </a:txBody>
                  <a:tcPr/>
                </a:tc>
              </a:tr>
              <a:tr h="370840">
                <a:tc>
                  <a:txBody>
                    <a:bodyPr/>
                    <a:lstStyle/>
                    <a:p>
                      <a:r>
                        <a:rPr lang="en-IN" sz="1400" dirty="0" smtClean="0"/>
                        <a:t>Seitz,</a:t>
                      </a:r>
                      <a:r>
                        <a:rPr lang="en-IN" sz="1400" baseline="0" dirty="0" smtClean="0"/>
                        <a:t> 2007</a:t>
                      </a:r>
                      <a:endParaRPr lang="en-IN" sz="1400" dirty="0"/>
                    </a:p>
                  </a:txBody>
                  <a:tcPr/>
                </a:tc>
                <a:tc>
                  <a:txBody>
                    <a:bodyPr/>
                    <a:lstStyle/>
                    <a:p>
                      <a:r>
                        <a:rPr lang="en-IN" sz="1400" dirty="0" smtClean="0"/>
                        <a:t>10</a:t>
                      </a:r>
                      <a:endParaRPr lang="en-IN" sz="1400" dirty="0"/>
                    </a:p>
                  </a:txBody>
                  <a:tcPr/>
                </a:tc>
                <a:tc>
                  <a:txBody>
                    <a:bodyPr/>
                    <a:lstStyle/>
                    <a:p>
                      <a:r>
                        <a:rPr lang="en-IN" sz="1400" dirty="0" smtClean="0"/>
                        <a:t>12</a:t>
                      </a:r>
                      <a:endParaRPr lang="en-IN" sz="1400" dirty="0"/>
                    </a:p>
                  </a:txBody>
                  <a:tcPr/>
                </a:tc>
                <a:tc>
                  <a:txBody>
                    <a:bodyPr/>
                    <a:lstStyle/>
                    <a:p>
                      <a:r>
                        <a:rPr lang="en-IN" sz="1400" dirty="0" smtClean="0"/>
                        <a:t>-</a:t>
                      </a:r>
                      <a:endParaRPr lang="en-IN" sz="1400" dirty="0"/>
                    </a:p>
                  </a:txBody>
                  <a:tcPr/>
                </a:tc>
                <a:tc>
                  <a:txBody>
                    <a:bodyPr/>
                    <a:lstStyle/>
                    <a:p>
                      <a:r>
                        <a:rPr lang="en-IN" sz="1400" dirty="0" smtClean="0"/>
                        <a:t>20</a:t>
                      </a:r>
                      <a:endParaRPr lang="en-IN" sz="1400" dirty="0"/>
                    </a:p>
                  </a:txBody>
                  <a:tcPr/>
                </a:tc>
                <a:tc>
                  <a:txBody>
                    <a:bodyPr/>
                    <a:lstStyle/>
                    <a:p>
                      <a:r>
                        <a:rPr lang="en-IN" sz="1400" dirty="0" smtClean="0"/>
                        <a:t>20</a:t>
                      </a:r>
                      <a:endParaRPr lang="en-IN" sz="1400" dirty="0"/>
                    </a:p>
                  </a:txBody>
                  <a:tcPr/>
                </a:tc>
              </a:tr>
            </a:tbl>
          </a:graphicData>
        </a:graphic>
      </p:graphicFrame>
    </p:spTree>
    <p:extLst>
      <p:ext uri="{BB962C8B-B14F-4D97-AF65-F5344CB8AC3E}">
        <p14:creationId xmlns:p14="http://schemas.microsoft.com/office/powerpoint/2010/main" val="3396998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sz="4000" dirty="0" smtClean="0"/>
              <a:t>Benign prostatic hyperplasia (</a:t>
            </a:r>
            <a:r>
              <a:rPr lang="en-IN" sz="4000" dirty="0" err="1" smtClean="0"/>
              <a:t>bph</a:t>
            </a:r>
            <a:r>
              <a:rPr lang="en-IN" sz="4000" dirty="0" smtClean="0"/>
              <a:t>)</a:t>
            </a:r>
            <a:endParaRPr lang="en-IN" sz="4000" dirty="0"/>
          </a:p>
        </p:txBody>
      </p:sp>
    </p:spTree>
    <p:extLst>
      <p:ext uri="{BB962C8B-B14F-4D97-AF65-F5344CB8AC3E}">
        <p14:creationId xmlns:p14="http://schemas.microsoft.com/office/powerpoint/2010/main" val="1305139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8049"/>
            <a:ext cx="8291264" cy="675217"/>
          </a:xfrm>
        </p:spPr>
        <p:txBody>
          <a:bodyPr>
            <a:noAutofit/>
          </a:bodyPr>
          <a:lstStyle/>
          <a:p>
            <a:r>
              <a:rPr lang="en-IN" sz="2400" dirty="0" smtClean="0"/>
              <a:t>Early postoperative </a:t>
            </a:r>
            <a:r>
              <a:rPr lang="en-IN" sz="2400" dirty="0"/>
              <a:t>complications after laser </a:t>
            </a:r>
            <a:r>
              <a:rPr lang="en-IN" sz="2400" dirty="0" smtClean="0"/>
              <a:t>procedures</a:t>
            </a:r>
            <a:endParaRPr lang="en-IN" sz="2400" dirty="0"/>
          </a:p>
        </p:txBody>
      </p:sp>
      <p:cxnSp>
        <p:nvCxnSpPr>
          <p:cNvPr id="4" name="Straight Connector 3"/>
          <p:cNvCxnSpPr/>
          <p:nvPr/>
        </p:nvCxnSpPr>
        <p:spPr>
          <a:xfrm>
            <a:off x="467544" y="684113"/>
            <a:ext cx="828092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5148609"/>
            <a:ext cx="8892480" cy="25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err="1" smtClean="0">
                <a:solidFill>
                  <a:schemeClr val="tx1">
                    <a:lumMod val="95000"/>
                    <a:lumOff val="5000"/>
                  </a:schemeClr>
                </a:solidFill>
                <a:latin typeface="Calibri" panose="020F0502020204030204" pitchFamily="34" charset="0"/>
              </a:rPr>
              <a:t>Rieken</a:t>
            </a:r>
            <a:r>
              <a:rPr lang="en-IN" sz="1200" b="1" i="1" dirty="0">
                <a:solidFill>
                  <a:schemeClr val="tx1">
                    <a:lumMod val="95000"/>
                    <a:lumOff val="5000"/>
                  </a:schemeClr>
                </a:solidFill>
                <a:latin typeface="Calibri" panose="020F0502020204030204" pitchFamily="34" charset="0"/>
              </a:rPr>
              <a:t> M, et al. World J </a:t>
            </a:r>
            <a:r>
              <a:rPr lang="en-IN" sz="1200" b="1" i="1" dirty="0" smtClean="0">
                <a:solidFill>
                  <a:schemeClr val="tx1">
                    <a:lumMod val="95000"/>
                    <a:lumOff val="5000"/>
                  </a:schemeClr>
                </a:solidFill>
                <a:latin typeface="Calibri" panose="020F0502020204030204" pitchFamily="34" charset="0"/>
              </a:rPr>
              <a:t>Urol. 2010; </a:t>
            </a:r>
            <a:r>
              <a:rPr lang="en-IN" sz="1200" b="1" i="1" dirty="0">
                <a:solidFill>
                  <a:schemeClr val="tx1">
                    <a:lumMod val="95000"/>
                    <a:lumOff val="5000"/>
                  </a:schemeClr>
                </a:solidFill>
                <a:latin typeface="Calibri" panose="020F0502020204030204" pitchFamily="34" charset="0"/>
              </a:rPr>
              <a:t>28:53–62.</a:t>
            </a:r>
          </a:p>
        </p:txBody>
      </p:sp>
      <p:graphicFrame>
        <p:nvGraphicFramePr>
          <p:cNvPr id="7" name="Table 6"/>
          <p:cNvGraphicFramePr>
            <a:graphicFrameLocks noGrp="1"/>
          </p:cNvGraphicFramePr>
          <p:nvPr>
            <p:extLst>
              <p:ext uri="{D42A27DB-BD31-4B8C-83A1-F6EECF244321}">
                <p14:modId xmlns:p14="http://schemas.microsoft.com/office/powerpoint/2010/main" val="354783638"/>
              </p:ext>
            </p:extLst>
          </p:nvPr>
        </p:nvGraphicFramePr>
        <p:xfrm>
          <a:off x="467544" y="1130225"/>
          <a:ext cx="8136905" cy="2575560"/>
        </p:xfrm>
        <a:graphic>
          <a:graphicData uri="http://schemas.openxmlformats.org/drawingml/2006/table">
            <a:tbl>
              <a:tblPr firstRow="1" bandRow="1">
                <a:tableStyleId>{21E4AEA4-8DFA-4A89-87EB-49C32662AFE0}</a:tableStyleId>
              </a:tblPr>
              <a:tblGrid>
                <a:gridCol w="2160239"/>
                <a:gridCol w="936104"/>
                <a:gridCol w="864096"/>
                <a:gridCol w="1512169"/>
                <a:gridCol w="1080120"/>
                <a:gridCol w="1584177"/>
              </a:tblGrid>
              <a:tr h="370840">
                <a:tc>
                  <a:txBody>
                    <a:bodyPr/>
                    <a:lstStyle/>
                    <a:p>
                      <a:r>
                        <a:rPr lang="en-IN" sz="1400" dirty="0" smtClean="0"/>
                        <a:t>Author, Year</a:t>
                      </a:r>
                      <a:endParaRPr lang="en-IN" sz="1400" dirty="0"/>
                    </a:p>
                  </a:txBody>
                  <a:tcPr>
                    <a:solidFill>
                      <a:schemeClr val="accent2">
                        <a:lumMod val="50000"/>
                      </a:schemeClr>
                    </a:solidFill>
                  </a:tcPr>
                </a:tc>
                <a:tc>
                  <a:txBody>
                    <a:bodyPr/>
                    <a:lstStyle/>
                    <a:p>
                      <a:r>
                        <a:rPr lang="en-IN" sz="1400" dirty="0" smtClean="0"/>
                        <a:t>No. of</a:t>
                      </a:r>
                    </a:p>
                    <a:p>
                      <a:r>
                        <a:rPr lang="en-IN" sz="1400" dirty="0" smtClean="0"/>
                        <a:t>patients</a:t>
                      </a:r>
                      <a:endParaRPr lang="en-IN" sz="1400" dirty="0"/>
                    </a:p>
                  </a:txBody>
                  <a:tcPr>
                    <a:solidFill>
                      <a:schemeClr val="accent2">
                        <a:lumMod val="50000"/>
                      </a:schemeClr>
                    </a:solidFill>
                  </a:tcPr>
                </a:tc>
                <a:tc>
                  <a:txBody>
                    <a:bodyPr/>
                    <a:lstStyle/>
                    <a:p>
                      <a:r>
                        <a:rPr lang="en-IN" sz="1400" dirty="0" smtClean="0"/>
                        <a:t>Follow-up</a:t>
                      </a:r>
                    </a:p>
                    <a:p>
                      <a:r>
                        <a:rPr lang="en-IN" sz="1400" dirty="0" smtClean="0"/>
                        <a:t>(month)</a:t>
                      </a:r>
                      <a:endParaRPr lang="en-IN" sz="1400" dirty="0"/>
                    </a:p>
                  </a:txBody>
                  <a:tcPr>
                    <a:solidFill>
                      <a:schemeClr val="accent2">
                        <a:lumMod val="50000"/>
                      </a:schemeClr>
                    </a:solidFill>
                  </a:tcPr>
                </a:tc>
                <a:tc gridSpan="3">
                  <a:txBody>
                    <a:bodyPr/>
                    <a:lstStyle/>
                    <a:p>
                      <a:r>
                        <a:rPr lang="en-IN" sz="1400" dirty="0" smtClean="0"/>
                        <a:t>Early</a:t>
                      </a:r>
                      <a:r>
                        <a:rPr lang="en-IN" sz="1400" baseline="0" dirty="0" smtClean="0"/>
                        <a:t> post</a:t>
                      </a:r>
                      <a:r>
                        <a:rPr lang="en-IN" sz="1400" dirty="0" smtClean="0"/>
                        <a:t>operative complications (%)</a:t>
                      </a:r>
                      <a:endParaRPr lang="en-IN" sz="1400" dirty="0"/>
                    </a:p>
                  </a:txBody>
                  <a:tcPr>
                    <a:solidFill>
                      <a:schemeClr val="accent2">
                        <a:lumMod val="50000"/>
                      </a:schemeClr>
                    </a:solidFill>
                  </a:tcPr>
                </a:tc>
                <a:tc hMerge="1">
                  <a:txBody>
                    <a:bodyPr/>
                    <a:lstStyle/>
                    <a:p>
                      <a:endParaRPr lang="en-IN" dirty="0"/>
                    </a:p>
                  </a:txBody>
                  <a:tcPr/>
                </a:tc>
                <a:tc hMerge="1">
                  <a:txBody>
                    <a:bodyPr/>
                    <a:lstStyle/>
                    <a:p>
                      <a:endParaRPr lang="en-IN" dirty="0"/>
                    </a:p>
                  </a:txBody>
                  <a:tcPr/>
                </a:tc>
              </a:tr>
              <a:tr h="370840">
                <a:tc>
                  <a:txBody>
                    <a:bodyPr/>
                    <a:lstStyle/>
                    <a:p>
                      <a:endParaRPr lang="en-IN" sz="1400" dirty="0"/>
                    </a:p>
                  </a:txBody>
                  <a:tcPr/>
                </a:tc>
                <a:tc>
                  <a:txBody>
                    <a:bodyPr/>
                    <a:lstStyle/>
                    <a:p>
                      <a:endParaRPr lang="en-IN" sz="1400"/>
                    </a:p>
                  </a:txBody>
                  <a:tcPr/>
                </a:tc>
                <a:tc>
                  <a:txBody>
                    <a:bodyPr/>
                    <a:lstStyle/>
                    <a:p>
                      <a:endParaRPr lang="en-IN" sz="1400"/>
                    </a:p>
                  </a:txBody>
                  <a:tcPr/>
                </a:tc>
                <a:tc>
                  <a:txBody>
                    <a:bodyPr/>
                    <a:lstStyle/>
                    <a:p>
                      <a:r>
                        <a:rPr lang="en-IN" sz="1400" dirty="0" smtClean="0"/>
                        <a:t>Transitory urge/</a:t>
                      </a:r>
                    </a:p>
                    <a:p>
                      <a:r>
                        <a:rPr lang="en-IN" sz="1400" dirty="0" smtClean="0"/>
                        <a:t>storage symptoms</a:t>
                      </a:r>
                    </a:p>
                  </a:txBody>
                  <a:tcPr/>
                </a:tc>
                <a:tc>
                  <a:txBody>
                    <a:bodyPr/>
                    <a:lstStyle/>
                    <a:p>
                      <a:r>
                        <a:rPr lang="en-IN" sz="1400" dirty="0" smtClean="0"/>
                        <a:t>Dysuria</a:t>
                      </a:r>
                    </a:p>
                  </a:txBody>
                  <a:tcPr/>
                </a:tc>
                <a:tc>
                  <a:txBody>
                    <a:bodyPr/>
                    <a:lstStyle/>
                    <a:p>
                      <a:r>
                        <a:rPr lang="en-IN" sz="1400" dirty="0" err="1" smtClean="0"/>
                        <a:t>Recatheterization</a:t>
                      </a:r>
                      <a:endParaRPr lang="en-IN" sz="1400" dirty="0" smtClean="0"/>
                    </a:p>
                  </a:txBody>
                  <a:tcPr/>
                </a:tc>
              </a:tr>
              <a:tr h="370840">
                <a:tc>
                  <a:txBody>
                    <a:bodyPr/>
                    <a:lstStyle/>
                    <a:p>
                      <a:r>
                        <a:rPr lang="en-IN" sz="1400" dirty="0" smtClean="0"/>
                        <a:t>Bach, 2007</a:t>
                      </a:r>
                      <a:endParaRPr lang="en-IN" sz="1400" dirty="0"/>
                    </a:p>
                  </a:txBody>
                  <a:tcPr/>
                </a:tc>
                <a:tc>
                  <a:txBody>
                    <a:bodyPr/>
                    <a:lstStyle/>
                    <a:p>
                      <a:r>
                        <a:rPr lang="en-IN" sz="1400" dirty="0" smtClean="0"/>
                        <a:t>54</a:t>
                      </a:r>
                      <a:endParaRPr lang="en-IN" sz="1400" dirty="0"/>
                    </a:p>
                  </a:txBody>
                  <a:tcPr/>
                </a:tc>
                <a:tc>
                  <a:txBody>
                    <a:bodyPr/>
                    <a:lstStyle/>
                    <a:p>
                      <a:r>
                        <a:rPr lang="en-IN" sz="1400" dirty="0" smtClean="0"/>
                        <a:t>12</a:t>
                      </a:r>
                      <a:endParaRPr lang="en-IN" sz="1400" dirty="0"/>
                    </a:p>
                  </a:txBody>
                  <a:tcPr/>
                </a:tc>
                <a:tc>
                  <a:txBody>
                    <a:bodyPr/>
                    <a:lstStyle/>
                    <a:p>
                      <a:r>
                        <a:rPr lang="en-IN" sz="1400" dirty="0" smtClean="0"/>
                        <a:t>-</a:t>
                      </a:r>
                      <a:endParaRPr lang="en-IN" sz="1400" dirty="0"/>
                    </a:p>
                  </a:txBody>
                  <a:tcPr/>
                </a:tc>
                <a:tc>
                  <a:txBody>
                    <a:bodyPr/>
                    <a:lstStyle/>
                    <a:p>
                      <a:r>
                        <a:rPr lang="en-IN" sz="1400" dirty="0" smtClean="0"/>
                        <a:t>10.7</a:t>
                      </a:r>
                      <a:endParaRPr lang="en-IN" sz="1400" dirty="0"/>
                    </a:p>
                  </a:txBody>
                  <a:tcPr/>
                </a:tc>
                <a:tc>
                  <a:txBody>
                    <a:bodyPr/>
                    <a:lstStyle/>
                    <a:p>
                      <a:r>
                        <a:rPr lang="en-IN" sz="1400" dirty="0" smtClean="0"/>
                        <a:t>0</a:t>
                      </a:r>
                      <a:endParaRPr lang="en-IN" sz="1400" dirty="0"/>
                    </a:p>
                  </a:txBody>
                  <a:tcPr/>
                </a:tc>
              </a:tr>
              <a:tr h="370840">
                <a:tc>
                  <a:txBody>
                    <a:bodyPr/>
                    <a:lstStyle/>
                    <a:p>
                      <a:r>
                        <a:rPr lang="en-IN" sz="1400" dirty="0" smtClean="0"/>
                        <a:t>Bach,</a:t>
                      </a:r>
                      <a:r>
                        <a:rPr lang="en-IN" sz="1400" baseline="0" dirty="0" smtClean="0"/>
                        <a:t> 2009</a:t>
                      </a:r>
                      <a:endParaRPr lang="en-IN" sz="1400" dirty="0"/>
                    </a:p>
                  </a:txBody>
                  <a:tcPr/>
                </a:tc>
                <a:tc>
                  <a:txBody>
                    <a:bodyPr/>
                    <a:lstStyle/>
                    <a:p>
                      <a:r>
                        <a:rPr lang="en-IN" sz="1400" dirty="0" smtClean="0"/>
                        <a:t>208</a:t>
                      </a:r>
                      <a:endParaRPr lang="en-IN" sz="1400" dirty="0"/>
                    </a:p>
                  </a:txBody>
                  <a:tcPr/>
                </a:tc>
                <a:tc>
                  <a:txBody>
                    <a:bodyPr/>
                    <a:lstStyle/>
                    <a:p>
                      <a:r>
                        <a:rPr lang="en-IN" sz="1400" dirty="0" smtClean="0"/>
                        <a:t>1</a:t>
                      </a:r>
                      <a:endParaRPr lang="en-IN" sz="1400" dirty="0"/>
                    </a:p>
                  </a:txBody>
                  <a:tcPr/>
                </a:tc>
                <a:tc>
                  <a:txBody>
                    <a:bodyPr/>
                    <a:lstStyle/>
                    <a:p>
                      <a:r>
                        <a:rPr lang="en-IN" sz="1400" dirty="0" smtClean="0"/>
                        <a:t>-</a:t>
                      </a:r>
                      <a:endParaRPr lang="en-IN" sz="1400" dirty="0"/>
                    </a:p>
                  </a:txBody>
                  <a:tcPr/>
                </a:tc>
                <a:tc>
                  <a:txBody>
                    <a:bodyPr/>
                    <a:lstStyle/>
                    <a:p>
                      <a:r>
                        <a:rPr lang="en-IN" sz="1400" dirty="0" smtClean="0"/>
                        <a:t>-</a:t>
                      </a:r>
                      <a:endParaRPr lang="en-IN" sz="1400" dirty="0"/>
                    </a:p>
                  </a:txBody>
                  <a:tcPr/>
                </a:tc>
                <a:tc>
                  <a:txBody>
                    <a:bodyPr/>
                    <a:lstStyle/>
                    <a:p>
                      <a:r>
                        <a:rPr lang="en-IN" sz="1400" dirty="0" smtClean="0"/>
                        <a:t>3.8</a:t>
                      </a:r>
                      <a:endParaRPr lang="en-IN" sz="1400" dirty="0"/>
                    </a:p>
                  </a:txBody>
                  <a:tcPr/>
                </a:tc>
              </a:tr>
              <a:tr h="370840">
                <a:tc>
                  <a:txBody>
                    <a:bodyPr/>
                    <a:lstStyle/>
                    <a:p>
                      <a:r>
                        <a:rPr lang="en-IN" sz="1400" dirty="0" smtClean="0"/>
                        <a:t>Xia, 2008</a:t>
                      </a:r>
                      <a:endParaRPr lang="en-IN" sz="1400" dirty="0"/>
                    </a:p>
                  </a:txBody>
                  <a:tcPr/>
                </a:tc>
                <a:tc>
                  <a:txBody>
                    <a:bodyPr/>
                    <a:lstStyle/>
                    <a:p>
                      <a:r>
                        <a:rPr lang="en-IN" sz="1400" dirty="0" smtClean="0"/>
                        <a:t>52</a:t>
                      </a:r>
                      <a:endParaRPr lang="en-IN" sz="1400" dirty="0"/>
                    </a:p>
                  </a:txBody>
                  <a:tcPr/>
                </a:tc>
                <a:tc>
                  <a:txBody>
                    <a:bodyPr/>
                    <a:lstStyle/>
                    <a:p>
                      <a:r>
                        <a:rPr lang="en-IN" sz="1400" dirty="0" smtClean="0"/>
                        <a:t>12</a:t>
                      </a:r>
                      <a:endParaRPr lang="en-IN" sz="1400" dirty="0"/>
                    </a:p>
                  </a:txBody>
                  <a:tcPr/>
                </a:tc>
                <a:tc>
                  <a:txBody>
                    <a:bodyPr/>
                    <a:lstStyle/>
                    <a:p>
                      <a:r>
                        <a:rPr lang="en-IN" sz="1400" dirty="0" smtClean="0"/>
                        <a:t>23.1</a:t>
                      </a:r>
                      <a:endParaRPr lang="en-IN" sz="1400" dirty="0"/>
                    </a:p>
                  </a:txBody>
                  <a:tcPr/>
                </a:tc>
                <a:tc>
                  <a:txBody>
                    <a:bodyPr/>
                    <a:lstStyle/>
                    <a:p>
                      <a:r>
                        <a:rPr lang="en-IN" sz="1400" dirty="0" smtClean="0"/>
                        <a:t>-</a:t>
                      </a:r>
                      <a:endParaRPr lang="en-IN" sz="1400" dirty="0"/>
                    </a:p>
                  </a:txBody>
                  <a:tcPr/>
                </a:tc>
                <a:tc>
                  <a:txBody>
                    <a:bodyPr/>
                    <a:lstStyle/>
                    <a:p>
                      <a:r>
                        <a:rPr lang="en-IN" sz="1400" dirty="0" smtClean="0"/>
                        <a:t>0</a:t>
                      </a:r>
                      <a:endParaRPr lang="en-IN" sz="1400" dirty="0"/>
                    </a:p>
                  </a:txBody>
                  <a:tcPr/>
                </a:tc>
              </a:tr>
            </a:tbl>
          </a:graphicData>
        </a:graphic>
      </p:graphicFrame>
      <p:sp>
        <p:nvSpPr>
          <p:cNvPr id="3" name="Rectangle 2"/>
          <p:cNvSpPr/>
          <p:nvPr/>
        </p:nvSpPr>
        <p:spPr>
          <a:xfrm>
            <a:off x="899592" y="725710"/>
            <a:ext cx="7200800" cy="369332"/>
          </a:xfrm>
          <a:prstGeom prst="rect">
            <a:avLst/>
          </a:prstGeom>
        </p:spPr>
        <p:txBody>
          <a:bodyPr wrap="square">
            <a:spAutoFit/>
          </a:bodyPr>
          <a:lstStyle/>
          <a:p>
            <a:pPr algn="ctr"/>
            <a:r>
              <a:rPr lang="en-IN" b="1" dirty="0"/>
              <a:t>Thulium-laser </a:t>
            </a:r>
            <a:r>
              <a:rPr lang="en-IN" b="1" dirty="0" err="1"/>
              <a:t>vaporesection</a:t>
            </a:r>
            <a:r>
              <a:rPr lang="en-IN" b="1" dirty="0"/>
              <a:t>/laser enucleation</a:t>
            </a:r>
          </a:p>
        </p:txBody>
      </p:sp>
      <p:graphicFrame>
        <p:nvGraphicFramePr>
          <p:cNvPr id="8" name="Table 7"/>
          <p:cNvGraphicFramePr>
            <a:graphicFrameLocks noGrp="1"/>
          </p:cNvGraphicFramePr>
          <p:nvPr>
            <p:extLst>
              <p:ext uri="{D42A27DB-BD31-4B8C-83A1-F6EECF244321}">
                <p14:modId xmlns:p14="http://schemas.microsoft.com/office/powerpoint/2010/main" val="3889669163"/>
              </p:ext>
            </p:extLst>
          </p:nvPr>
        </p:nvGraphicFramePr>
        <p:xfrm>
          <a:off x="431539" y="3815873"/>
          <a:ext cx="8136905" cy="1188720"/>
        </p:xfrm>
        <a:graphic>
          <a:graphicData uri="http://schemas.openxmlformats.org/drawingml/2006/table">
            <a:tbl>
              <a:tblPr firstRow="1" bandRow="1">
                <a:tableStyleId>{00A15C55-8517-42AA-B614-E9B94910E393}</a:tableStyleId>
              </a:tblPr>
              <a:tblGrid>
                <a:gridCol w="1368152"/>
                <a:gridCol w="864096"/>
                <a:gridCol w="1008112"/>
                <a:gridCol w="2088232"/>
                <a:gridCol w="864097"/>
                <a:gridCol w="1944216"/>
              </a:tblGrid>
              <a:tr h="370840">
                <a:tc>
                  <a:txBody>
                    <a:bodyPr/>
                    <a:lstStyle/>
                    <a:p>
                      <a:endParaRPr lang="en-IN" sz="1200" dirty="0"/>
                    </a:p>
                  </a:txBody>
                  <a:tcPr>
                    <a:solidFill>
                      <a:schemeClr val="accent4">
                        <a:lumMod val="50000"/>
                      </a:schemeClr>
                    </a:solidFill>
                  </a:tcPr>
                </a:tc>
                <a:tc>
                  <a:txBody>
                    <a:bodyPr/>
                    <a:lstStyle/>
                    <a:p>
                      <a:r>
                        <a:rPr lang="en-IN" sz="1200" dirty="0" smtClean="0"/>
                        <a:t>No. of</a:t>
                      </a:r>
                    </a:p>
                    <a:p>
                      <a:r>
                        <a:rPr lang="en-IN" sz="1200" dirty="0" smtClean="0"/>
                        <a:t>patients</a:t>
                      </a:r>
                      <a:endParaRPr lang="en-IN" sz="1200" dirty="0"/>
                    </a:p>
                  </a:txBody>
                  <a:tcPr>
                    <a:solidFill>
                      <a:schemeClr val="accent4">
                        <a:lumMod val="50000"/>
                      </a:schemeClr>
                    </a:solidFill>
                  </a:tcPr>
                </a:tc>
                <a:tc>
                  <a:txBody>
                    <a:bodyPr/>
                    <a:lstStyle/>
                    <a:p>
                      <a:r>
                        <a:rPr lang="en-IN" sz="1200" dirty="0" smtClean="0"/>
                        <a:t>Follow-up</a:t>
                      </a:r>
                    </a:p>
                    <a:p>
                      <a:r>
                        <a:rPr lang="en-IN" sz="1200" dirty="0" smtClean="0"/>
                        <a:t>(month)</a:t>
                      </a:r>
                      <a:endParaRPr lang="en-IN" sz="1200" dirty="0"/>
                    </a:p>
                  </a:txBody>
                  <a:tcPr>
                    <a:solidFill>
                      <a:schemeClr val="accent4">
                        <a:lumMod val="50000"/>
                      </a:schemeClr>
                    </a:solidFill>
                  </a:tcPr>
                </a:tc>
                <a:tc gridSpan="3">
                  <a:txBody>
                    <a:bodyPr/>
                    <a:lstStyle/>
                    <a:p>
                      <a:r>
                        <a:rPr lang="en-IN" sz="1200" dirty="0" smtClean="0"/>
                        <a:t>Early postoperative complications (%)</a:t>
                      </a:r>
                    </a:p>
                  </a:txBody>
                  <a:tcPr>
                    <a:solidFill>
                      <a:schemeClr val="accent4">
                        <a:lumMod val="50000"/>
                      </a:schemeClr>
                    </a:solidFill>
                  </a:tcPr>
                </a:tc>
                <a:tc hMerge="1">
                  <a:txBody>
                    <a:bodyPr/>
                    <a:lstStyle/>
                    <a:p>
                      <a:endParaRPr lang="en-IN" dirty="0"/>
                    </a:p>
                  </a:txBody>
                  <a:tcPr/>
                </a:tc>
                <a:tc hMerge="1">
                  <a:txBody>
                    <a:bodyPr/>
                    <a:lstStyle/>
                    <a:p>
                      <a:endParaRPr lang="en-IN" dirty="0"/>
                    </a:p>
                  </a:txBody>
                  <a:tcPr/>
                </a:tc>
              </a:tr>
              <a:tr h="370840">
                <a:tc rowSpan="2">
                  <a:txBody>
                    <a:bodyPr/>
                    <a:lstStyle/>
                    <a:p>
                      <a:pPr algn="ctr"/>
                      <a:r>
                        <a:rPr lang="en-IN" sz="1200" dirty="0" smtClean="0"/>
                        <a:t>Median laser techniques</a:t>
                      </a:r>
                      <a:endParaRPr lang="en-IN" sz="1200" b="1" dirty="0"/>
                    </a:p>
                  </a:txBody>
                  <a:tcPr/>
                </a:tc>
                <a:tc>
                  <a:txBody>
                    <a:bodyPr/>
                    <a:lstStyle/>
                    <a:p>
                      <a:endParaRPr lang="en-IN" sz="1200"/>
                    </a:p>
                  </a:txBody>
                  <a:tcPr/>
                </a:tc>
                <a:tc>
                  <a:txBody>
                    <a:bodyPr/>
                    <a:lstStyle/>
                    <a:p>
                      <a:endParaRPr lang="en-IN" sz="12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smtClean="0"/>
                        <a:t>Transitory</a:t>
                      </a:r>
                      <a:r>
                        <a:rPr lang="en-IN" sz="1200" baseline="0" dirty="0" smtClean="0"/>
                        <a:t> urge/ storage symptoms</a:t>
                      </a:r>
                      <a:endParaRPr lang="en-IN" sz="1200" dirty="0" smtClean="0"/>
                    </a:p>
                  </a:txBody>
                  <a:tcPr/>
                </a:tc>
                <a:tc>
                  <a:txBody>
                    <a:bodyPr/>
                    <a:lstStyle/>
                    <a:p>
                      <a:r>
                        <a:rPr lang="en-IN" sz="1200" dirty="0" smtClean="0"/>
                        <a:t>Dysuria</a:t>
                      </a:r>
                      <a:endParaRPr lang="en-IN" sz="1200" dirty="0"/>
                    </a:p>
                  </a:txBody>
                  <a:tcPr/>
                </a:tc>
                <a:tc>
                  <a:txBody>
                    <a:bodyPr/>
                    <a:lstStyle/>
                    <a:p>
                      <a:r>
                        <a:rPr lang="en-IN" sz="1200" dirty="0" err="1" smtClean="0"/>
                        <a:t>Recatheterization</a:t>
                      </a:r>
                      <a:endParaRPr lang="en-IN" sz="1200" dirty="0"/>
                    </a:p>
                  </a:txBody>
                  <a:tcPr/>
                </a:tc>
              </a:tr>
              <a:tr h="118472">
                <a:tc vMerge="1">
                  <a:txBody>
                    <a:bodyPr/>
                    <a:lstStyle/>
                    <a:p>
                      <a:endParaRPr lang="en-IN" sz="1400" dirty="0"/>
                    </a:p>
                  </a:txBody>
                  <a:tcPr/>
                </a:tc>
                <a:tc>
                  <a:txBody>
                    <a:bodyPr/>
                    <a:lstStyle/>
                    <a:p>
                      <a:r>
                        <a:rPr lang="en-IN" sz="1200" dirty="0" smtClean="0"/>
                        <a:t>65</a:t>
                      </a:r>
                      <a:endParaRPr lang="en-IN" sz="1200" dirty="0"/>
                    </a:p>
                  </a:txBody>
                  <a:tcPr/>
                </a:tc>
                <a:tc>
                  <a:txBody>
                    <a:bodyPr/>
                    <a:lstStyle/>
                    <a:p>
                      <a:r>
                        <a:rPr lang="en-IN" sz="1200" dirty="0" smtClean="0"/>
                        <a:t>12</a:t>
                      </a:r>
                      <a:endParaRPr lang="en-IN" sz="1200" dirty="0"/>
                    </a:p>
                  </a:txBody>
                  <a:tcPr/>
                </a:tc>
                <a:tc>
                  <a:txBody>
                    <a:bodyPr/>
                    <a:lstStyle/>
                    <a:p>
                      <a:r>
                        <a:rPr lang="en-IN" sz="1200" dirty="0" smtClean="0"/>
                        <a:t>19.2</a:t>
                      </a:r>
                      <a:endParaRPr lang="en-IN" sz="1200" dirty="0"/>
                    </a:p>
                  </a:txBody>
                  <a:tcPr/>
                </a:tc>
                <a:tc>
                  <a:txBody>
                    <a:bodyPr/>
                    <a:lstStyle/>
                    <a:p>
                      <a:r>
                        <a:rPr lang="en-IN" sz="1200" dirty="0" smtClean="0"/>
                        <a:t>13</a:t>
                      </a:r>
                      <a:endParaRPr lang="en-IN" sz="1200" dirty="0"/>
                    </a:p>
                  </a:txBody>
                  <a:tcPr/>
                </a:tc>
                <a:tc>
                  <a:txBody>
                    <a:bodyPr/>
                    <a:lstStyle/>
                    <a:p>
                      <a:r>
                        <a:rPr lang="en-IN" sz="1200" dirty="0" smtClean="0"/>
                        <a:t>4.6</a:t>
                      </a:r>
                      <a:endParaRPr lang="en-IN" sz="1200" dirty="0"/>
                    </a:p>
                  </a:txBody>
                  <a:tcPr/>
                </a:tc>
              </a:tr>
            </a:tbl>
          </a:graphicData>
        </a:graphic>
      </p:graphicFrame>
    </p:spTree>
    <p:extLst>
      <p:ext uri="{BB962C8B-B14F-4D97-AF65-F5344CB8AC3E}">
        <p14:creationId xmlns:p14="http://schemas.microsoft.com/office/powerpoint/2010/main" val="22898667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8" y="2340297"/>
            <a:ext cx="5089871" cy="1440175"/>
          </a:xfrm>
        </p:spPr>
        <p:txBody>
          <a:bodyPr>
            <a:noAutofit/>
          </a:bodyPr>
          <a:lstStyle/>
          <a:p>
            <a:r>
              <a:rPr lang="en-IN" sz="4000" dirty="0" smtClean="0">
                <a:solidFill>
                  <a:schemeClr val="tx2">
                    <a:lumMod val="50000"/>
                  </a:schemeClr>
                </a:solidFill>
              </a:rPr>
              <a:t>STRESS INCONTINENCE</a:t>
            </a:r>
            <a:endParaRPr lang="en-IN" sz="4000" dirty="0">
              <a:solidFill>
                <a:schemeClr val="tx2">
                  <a:lumMod val="50000"/>
                </a:schemeClr>
              </a:solidFill>
            </a:endParaRPr>
          </a:p>
        </p:txBody>
      </p:sp>
      <p:sp>
        <p:nvSpPr>
          <p:cNvPr id="4" name="Subtitle 3"/>
          <p:cNvSpPr>
            <a:spLocks noGrp="1"/>
          </p:cNvSpPr>
          <p:nvPr>
            <p:ph type="subTitle" idx="1"/>
          </p:nvPr>
        </p:nvSpPr>
        <p:spPr>
          <a:xfrm>
            <a:off x="457200" y="3852465"/>
            <a:ext cx="6858000" cy="576090"/>
          </a:xfrm>
        </p:spPr>
        <p:txBody>
          <a:bodyPr/>
          <a:lstStyle/>
          <a:p>
            <a:r>
              <a:rPr lang="en-IN" dirty="0" smtClean="0"/>
              <a:t>ONE OF THE postoperative Complications</a:t>
            </a:r>
            <a:endParaRPr lang="en-IN" dirty="0"/>
          </a:p>
        </p:txBody>
      </p:sp>
      <p:pic>
        <p:nvPicPr>
          <p:cNvPr id="13314" name="Picture 2" descr="http://d25l4rfeui73n1.cloudfront.net/wp-content/uploads/2013/03/timthumb.php_1.png"/>
          <p:cNvPicPr>
            <a:picLocks noChangeAspect="1" noChangeArrowheads="1"/>
          </p:cNvPicPr>
          <p:nvPr/>
        </p:nvPicPr>
        <p:blipFill rotWithShape="1">
          <a:blip r:embed="rId2">
            <a:extLst>
              <a:ext uri="{28A0092B-C50C-407E-A947-70E740481C1C}">
                <a14:useLocalDpi xmlns:a14="http://schemas.microsoft.com/office/drawing/2010/main" val="0"/>
              </a:ext>
            </a:extLst>
          </a:blip>
          <a:srcRect l="8064" r="50000"/>
          <a:stretch/>
        </p:blipFill>
        <p:spPr bwMode="auto">
          <a:xfrm>
            <a:off x="5796136" y="462458"/>
            <a:ext cx="2661011" cy="29377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054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764233"/>
            <a:ext cx="8064896" cy="1440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smtClean="0">
                <a:solidFill>
                  <a:schemeClr val="tx1"/>
                </a:solidFill>
              </a:rPr>
              <a:t>One </a:t>
            </a:r>
            <a:r>
              <a:rPr lang="en-IN" sz="3600" b="1" dirty="0">
                <a:solidFill>
                  <a:schemeClr val="tx1"/>
                </a:solidFill>
              </a:rPr>
              <a:t>of the risks of surgery for </a:t>
            </a:r>
            <a:r>
              <a:rPr lang="en-IN" sz="3600" b="1" dirty="0" smtClean="0">
                <a:solidFill>
                  <a:schemeClr val="tx1"/>
                </a:solidFill>
              </a:rPr>
              <a:t>BPH:</a:t>
            </a:r>
          </a:p>
          <a:p>
            <a:pPr algn="ctr"/>
            <a:r>
              <a:rPr lang="en-IN" sz="3200" b="1" dirty="0">
                <a:solidFill>
                  <a:schemeClr val="tx1"/>
                </a:solidFill>
              </a:rPr>
              <a:t>P</a:t>
            </a:r>
            <a:r>
              <a:rPr lang="en-IN" sz="3200" b="1" dirty="0" smtClean="0">
                <a:solidFill>
                  <a:schemeClr val="tx1"/>
                </a:solidFill>
              </a:rPr>
              <a:t>ostoperative Urinary Incontinence (UI)</a:t>
            </a:r>
            <a:endParaRPr lang="en-IN" sz="3200" b="1" dirty="0">
              <a:solidFill>
                <a:schemeClr val="tx1"/>
              </a:solidFill>
            </a:endParaRPr>
          </a:p>
        </p:txBody>
      </p:sp>
      <p:sp>
        <p:nvSpPr>
          <p:cNvPr id="5" name="Rectangle 4"/>
          <p:cNvSpPr/>
          <p:nvPr/>
        </p:nvSpPr>
        <p:spPr>
          <a:xfrm>
            <a:off x="2915816" y="3348409"/>
            <a:ext cx="554461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1200" b="1" i="1" dirty="0" smtClean="0">
                <a:solidFill>
                  <a:srgbClr val="FF0000"/>
                </a:solidFill>
              </a:rPr>
              <a:t>- </a:t>
            </a:r>
            <a:r>
              <a:rPr lang="en-IN" sz="1200" b="1" i="1" dirty="0" err="1" smtClean="0">
                <a:solidFill>
                  <a:srgbClr val="FF0000"/>
                </a:solidFill>
              </a:rPr>
              <a:t>Tibaek</a:t>
            </a:r>
            <a:r>
              <a:rPr lang="en-IN" sz="1200" b="1" i="1" dirty="0" smtClean="0">
                <a:solidFill>
                  <a:srgbClr val="FF0000"/>
                </a:solidFill>
              </a:rPr>
              <a:t> </a:t>
            </a:r>
            <a:r>
              <a:rPr lang="en-IN" sz="1200" b="1" i="1" dirty="0">
                <a:solidFill>
                  <a:srgbClr val="FF0000"/>
                </a:solidFill>
              </a:rPr>
              <a:t>S, </a:t>
            </a:r>
            <a:r>
              <a:rPr lang="en-IN" sz="1200" b="1" i="1" dirty="0" smtClean="0">
                <a:solidFill>
                  <a:srgbClr val="FF0000"/>
                </a:solidFill>
              </a:rPr>
              <a:t>et </a:t>
            </a:r>
            <a:r>
              <a:rPr lang="en-IN" sz="1200" b="1" i="1" dirty="0">
                <a:solidFill>
                  <a:srgbClr val="FF0000"/>
                </a:solidFill>
              </a:rPr>
              <a:t>al. </a:t>
            </a:r>
            <a:r>
              <a:rPr lang="en-IN" sz="1200" b="1" i="1" dirty="0" err="1" smtClean="0">
                <a:solidFill>
                  <a:srgbClr val="FF0000"/>
                </a:solidFill>
              </a:rPr>
              <a:t>Scand</a:t>
            </a:r>
            <a:r>
              <a:rPr lang="en-IN" sz="1200" b="1" i="1" dirty="0" smtClean="0">
                <a:solidFill>
                  <a:srgbClr val="FF0000"/>
                </a:solidFill>
              </a:rPr>
              <a:t> </a:t>
            </a:r>
            <a:r>
              <a:rPr lang="en-IN" sz="1200" b="1" i="1" dirty="0">
                <a:solidFill>
                  <a:srgbClr val="FF0000"/>
                </a:solidFill>
              </a:rPr>
              <a:t>J </a:t>
            </a:r>
            <a:r>
              <a:rPr lang="en-IN" sz="1200" b="1" i="1" dirty="0" err="1">
                <a:solidFill>
                  <a:srgbClr val="FF0000"/>
                </a:solidFill>
              </a:rPr>
              <a:t>Urol</a:t>
            </a:r>
            <a:r>
              <a:rPr lang="en-IN" sz="1200" b="1" i="1" dirty="0">
                <a:solidFill>
                  <a:srgbClr val="FF0000"/>
                </a:solidFill>
              </a:rPr>
              <a:t> </a:t>
            </a:r>
            <a:r>
              <a:rPr lang="en-IN" sz="1200" b="1" i="1" dirty="0" err="1" smtClean="0">
                <a:solidFill>
                  <a:srgbClr val="FF0000"/>
                </a:solidFill>
              </a:rPr>
              <a:t>Nephrol</a:t>
            </a:r>
            <a:r>
              <a:rPr lang="en-IN" sz="1200" b="1" i="1" dirty="0" smtClean="0">
                <a:solidFill>
                  <a:srgbClr val="FF0000"/>
                </a:solidFill>
              </a:rPr>
              <a:t>. </a:t>
            </a:r>
            <a:r>
              <a:rPr lang="en-IN" sz="1200" b="1" i="1" dirty="0">
                <a:solidFill>
                  <a:srgbClr val="FF0000"/>
                </a:solidFill>
              </a:rPr>
              <a:t>2007</a:t>
            </a:r>
            <a:r>
              <a:rPr lang="en-IN" sz="1200" b="1" i="1" dirty="0" smtClean="0">
                <a:solidFill>
                  <a:srgbClr val="FF0000"/>
                </a:solidFill>
              </a:rPr>
              <a:t>; 41: 329–34</a:t>
            </a:r>
            <a:r>
              <a:rPr lang="en-IN" sz="1200" b="1" i="1" dirty="0">
                <a:solidFill>
                  <a:srgbClr val="FF0000"/>
                </a:solidFill>
              </a:rPr>
              <a:t>.</a:t>
            </a:r>
            <a:r>
              <a:rPr lang="en-IN" sz="1200" b="1" i="1" dirty="0" smtClean="0">
                <a:solidFill>
                  <a:srgbClr val="FF0000"/>
                </a:solidFill>
              </a:rPr>
              <a:t> </a:t>
            </a:r>
            <a:endParaRPr lang="en-IN" sz="1200" b="1" i="1" dirty="0">
              <a:solidFill>
                <a:srgbClr val="FF0000"/>
              </a:solidFill>
            </a:endParaRPr>
          </a:p>
        </p:txBody>
      </p:sp>
    </p:spTree>
    <p:extLst>
      <p:ext uri="{BB962C8B-B14F-4D97-AF65-F5344CB8AC3E}">
        <p14:creationId xmlns:p14="http://schemas.microsoft.com/office/powerpoint/2010/main" val="5694852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148609"/>
            <a:ext cx="8892480" cy="25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err="1">
                <a:solidFill>
                  <a:schemeClr val="tx1">
                    <a:lumMod val="95000"/>
                    <a:lumOff val="5000"/>
                  </a:schemeClr>
                </a:solidFill>
              </a:rPr>
              <a:t>Montorsi</a:t>
            </a:r>
            <a:r>
              <a:rPr lang="en-IN" sz="1200" b="1" i="1" dirty="0">
                <a:solidFill>
                  <a:schemeClr val="tx1">
                    <a:lumMod val="95000"/>
                    <a:lumOff val="5000"/>
                  </a:schemeClr>
                </a:solidFill>
              </a:rPr>
              <a:t> F, </a:t>
            </a:r>
            <a:r>
              <a:rPr lang="en-IN" sz="1200" b="1" i="1" dirty="0" smtClean="0">
                <a:solidFill>
                  <a:schemeClr val="tx1">
                    <a:lumMod val="95000"/>
                    <a:lumOff val="5000"/>
                  </a:schemeClr>
                </a:solidFill>
              </a:rPr>
              <a:t>et al. J Urol. 2004; 172: 1926–9</a:t>
            </a:r>
            <a:r>
              <a:rPr lang="en-IN" sz="1200" b="1" i="1" dirty="0">
                <a:solidFill>
                  <a:schemeClr val="tx1">
                    <a:lumMod val="95000"/>
                    <a:lumOff val="5000"/>
                  </a:schemeClr>
                </a:solidFill>
              </a:rPr>
              <a:t>.</a:t>
            </a:r>
          </a:p>
        </p:txBody>
      </p:sp>
      <p:sp>
        <p:nvSpPr>
          <p:cNvPr id="2" name="Title 1"/>
          <p:cNvSpPr>
            <a:spLocks noGrp="1"/>
          </p:cNvSpPr>
          <p:nvPr>
            <p:ph type="title"/>
          </p:nvPr>
        </p:nvSpPr>
        <p:spPr/>
        <p:txBody>
          <a:bodyPr/>
          <a:lstStyle/>
          <a:p>
            <a:r>
              <a:rPr lang="en-IN" dirty="0" smtClean="0"/>
              <a:t>Incidence of early postoperative </a:t>
            </a:r>
            <a:r>
              <a:rPr lang="en-IN" dirty="0" err="1" smtClean="0"/>
              <a:t>ui</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68763176"/>
              </p:ext>
            </p:extLst>
          </p:nvPr>
        </p:nvGraphicFramePr>
        <p:xfrm>
          <a:off x="457200" y="900113"/>
          <a:ext cx="8291513" cy="4103687"/>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467544" y="684113"/>
            <a:ext cx="828092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245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dissolve">
                                      <p:cBhvr>
                                        <p:cTn id="7" dur="1000"/>
                                        <p:tgtEl>
                                          <p:spTgt spid="6">
                                            <p:graphicEl>
                                              <a:chart seriesIdx="-3" categoryIdx="-3" bldStep="gridLegend"/>
                                            </p:graphic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dissolve">
                                      <p:cBhvr>
                                        <p:cTn id="10" dur="1000"/>
                                        <p:tgtEl>
                                          <p:spTgt spid="6">
                                            <p:graphicEl>
                                              <a:chart seriesIdx="-4" categoryIdx="0" bldStep="category"/>
                                            </p:graphicEl>
                                          </p:spTgt>
                                        </p:tgtEl>
                                      </p:cBhvr>
                                    </p:animEffect>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dissolve">
                                      <p:cBhvr>
                                        <p:cTn id="14" dur="1000"/>
                                        <p:tgtEl>
                                          <p:spTgt spid="6">
                                            <p:graphicEl>
                                              <a:chart seriesIdx="-4" categoryIdx="1"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148609"/>
            <a:ext cx="8892480" cy="25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smtClean="0">
                <a:solidFill>
                  <a:schemeClr val="tx1">
                    <a:lumMod val="95000"/>
                    <a:lumOff val="5000"/>
                  </a:schemeClr>
                </a:solidFill>
              </a:rPr>
              <a:t>Cho CM, et al</a:t>
            </a:r>
            <a:r>
              <a:rPr lang="en-IN" sz="1200" b="1" i="1" dirty="0">
                <a:solidFill>
                  <a:schemeClr val="tx1">
                    <a:lumMod val="95000"/>
                    <a:lumOff val="5000"/>
                  </a:schemeClr>
                </a:solidFill>
              </a:rPr>
              <a:t>. </a:t>
            </a:r>
            <a:r>
              <a:rPr lang="en-IN" sz="1200" b="1" i="1" dirty="0" err="1">
                <a:solidFill>
                  <a:schemeClr val="tx1">
                    <a:lumMod val="95000"/>
                    <a:lumOff val="5000"/>
                  </a:schemeClr>
                </a:solidFill>
              </a:rPr>
              <a:t>Neurourology</a:t>
            </a:r>
            <a:r>
              <a:rPr lang="en-IN" sz="1200" b="1" i="1" dirty="0">
                <a:solidFill>
                  <a:schemeClr val="tx1">
                    <a:lumMod val="95000"/>
                    <a:lumOff val="5000"/>
                  </a:schemeClr>
                </a:solidFill>
              </a:rPr>
              <a:t> and </a:t>
            </a:r>
            <a:r>
              <a:rPr lang="en-IN" sz="1200" b="1" i="1" dirty="0" err="1" smtClean="0">
                <a:solidFill>
                  <a:schemeClr val="tx1">
                    <a:lumMod val="95000"/>
                    <a:lumOff val="5000"/>
                  </a:schemeClr>
                </a:solidFill>
              </a:rPr>
              <a:t>Urodynamics</a:t>
            </a:r>
            <a:r>
              <a:rPr lang="en-IN" sz="1200" b="1" i="1" dirty="0" smtClean="0">
                <a:solidFill>
                  <a:schemeClr val="tx1">
                    <a:lumMod val="95000"/>
                    <a:lumOff val="5000"/>
                  </a:schemeClr>
                </a:solidFill>
              </a:rPr>
              <a:t>. 2011; 30: 1343–1349.</a:t>
            </a:r>
            <a:endParaRPr lang="en-IN" sz="1200" b="1" i="1" dirty="0">
              <a:solidFill>
                <a:schemeClr val="tx1">
                  <a:lumMod val="95000"/>
                  <a:lumOff val="5000"/>
                </a:schemeClr>
              </a:solidFill>
            </a:endParaRPr>
          </a:p>
        </p:txBody>
      </p:sp>
      <p:pic>
        <p:nvPicPr>
          <p:cNvPr id="1026" name="Picture 2" descr="http://miamioh.edu/student-life/_files/images/student-counseling/content/depressed400.jpg"/>
          <p:cNvPicPr>
            <a:picLocks noChangeAspect="1" noChangeArrowheads="1"/>
          </p:cNvPicPr>
          <p:nvPr/>
        </p:nvPicPr>
        <p:blipFill rotWithShape="1">
          <a:blip r:embed="rId2">
            <a:extLst>
              <a:ext uri="{28A0092B-C50C-407E-A947-70E740481C1C}">
                <a14:useLocalDpi xmlns:a14="http://schemas.microsoft.com/office/drawing/2010/main" val="0"/>
              </a:ext>
            </a:extLst>
          </a:blip>
          <a:srcRect t="28706"/>
          <a:stretch/>
        </p:blipFill>
        <p:spPr bwMode="auto">
          <a:xfrm>
            <a:off x="5852429" y="790863"/>
            <a:ext cx="2880320" cy="20534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azcapitoltimes.com/files/2013/02/isol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4611" y="2844353"/>
            <a:ext cx="4063853" cy="21949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IN" dirty="0" smtClean="0"/>
              <a:t>UI can cause….</a:t>
            </a:r>
            <a:endParaRPr lang="en-IN" dirty="0"/>
          </a:p>
        </p:txBody>
      </p:sp>
      <p:sp>
        <p:nvSpPr>
          <p:cNvPr id="5" name="Content Placeholder 4"/>
          <p:cNvSpPr>
            <a:spLocks noGrp="1"/>
          </p:cNvSpPr>
          <p:nvPr>
            <p:ph idx="1"/>
          </p:nvPr>
        </p:nvSpPr>
        <p:spPr>
          <a:xfrm>
            <a:off x="457200" y="900137"/>
            <a:ext cx="3989040" cy="4104456"/>
          </a:xfrm>
        </p:spPr>
        <p:txBody>
          <a:bodyPr/>
          <a:lstStyle/>
          <a:p>
            <a:pPr marL="457200" indent="-457200">
              <a:buFont typeface="+mj-lt"/>
              <a:buAutoNum type="arabicPeriod"/>
            </a:pPr>
            <a:r>
              <a:rPr lang="en-IN" dirty="0"/>
              <a:t>Stress </a:t>
            </a:r>
          </a:p>
          <a:p>
            <a:pPr marL="457200" indent="-457200">
              <a:buFont typeface="+mj-lt"/>
              <a:buAutoNum type="arabicPeriod"/>
            </a:pPr>
            <a:r>
              <a:rPr lang="en-IN" dirty="0"/>
              <a:t>Anxiety</a:t>
            </a:r>
          </a:p>
          <a:p>
            <a:pPr marL="457200" indent="-457200">
              <a:buFont typeface="+mj-lt"/>
              <a:buAutoNum type="arabicPeriod"/>
            </a:pPr>
            <a:r>
              <a:rPr lang="en-IN" dirty="0"/>
              <a:t>Economic cost</a:t>
            </a:r>
          </a:p>
          <a:p>
            <a:pPr marL="457200" indent="-457200">
              <a:buFont typeface="+mj-lt"/>
              <a:buAutoNum type="arabicPeriod"/>
            </a:pPr>
            <a:r>
              <a:rPr lang="en-IN" dirty="0"/>
              <a:t>Major impacts on patient's </a:t>
            </a:r>
            <a:r>
              <a:rPr lang="en-IN" dirty="0" err="1"/>
              <a:t>QoL</a:t>
            </a:r>
            <a:endParaRPr lang="en-IN" dirty="0"/>
          </a:p>
          <a:p>
            <a:pPr marL="457200" indent="-457200">
              <a:buFont typeface="+mj-lt"/>
              <a:buAutoNum type="arabicPeriod"/>
            </a:pPr>
            <a:r>
              <a:rPr lang="en-IN" dirty="0"/>
              <a:t>Social withdrawal</a:t>
            </a:r>
          </a:p>
          <a:p>
            <a:pPr marL="457200" indent="-457200">
              <a:buFont typeface="+mj-lt"/>
              <a:buAutoNum type="arabicPeriod"/>
            </a:pPr>
            <a:r>
              <a:rPr lang="en-IN" dirty="0"/>
              <a:t>Isolation &amp;</a:t>
            </a:r>
          </a:p>
          <a:p>
            <a:pPr marL="457200" indent="-457200">
              <a:buFont typeface="+mj-lt"/>
              <a:buAutoNum type="arabicPeriod"/>
            </a:pPr>
            <a:r>
              <a:rPr lang="en-IN" dirty="0"/>
              <a:t>Depression </a:t>
            </a:r>
          </a:p>
          <a:p>
            <a:pPr marL="457200" indent="-457200">
              <a:buFont typeface="+mj-lt"/>
              <a:buAutoNum type="arabicPeriod"/>
            </a:pPr>
            <a:endParaRPr lang="en-IN" dirty="0"/>
          </a:p>
        </p:txBody>
      </p:sp>
      <p:cxnSp>
        <p:nvCxnSpPr>
          <p:cNvPr id="8" name="Straight Connector 7"/>
          <p:cNvCxnSpPr/>
          <p:nvPr/>
        </p:nvCxnSpPr>
        <p:spPr>
          <a:xfrm>
            <a:off x="467544" y="684113"/>
            <a:ext cx="828092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28253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148609"/>
            <a:ext cx="8892480" cy="25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a:solidFill>
                  <a:schemeClr val="tx1">
                    <a:lumMod val="95000"/>
                    <a:lumOff val="5000"/>
                  </a:schemeClr>
                </a:solidFill>
              </a:rPr>
              <a:t>Endo F, et al. </a:t>
            </a:r>
            <a:r>
              <a:rPr lang="en-IN" sz="1200" b="1" i="1" dirty="0" smtClean="0">
                <a:solidFill>
                  <a:schemeClr val="tx1">
                    <a:lumMod val="95000"/>
                    <a:lumOff val="5000"/>
                  </a:schemeClr>
                </a:solidFill>
              </a:rPr>
              <a:t>Urology. 2010; 76</a:t>
            </a:r>
            <a:r>
              <a:rPr lang="en-IN" sz="1200" b="1" i="1" dirty="0">
                <a:solidFill>
                  <a:schemeClr val="tx1">
                    <a:lumMod val="95000"/>
                    <a:lumOff val="5000"/>
                  </a:schemeClr>
                </a:solidFill>
              </a:rPr>
              <a:t>: </a:t>
            </a:r>
            <a:r>
              <a:rPr lang="en-IN" sz="1200" b="1" i="1" dirty="0" smtClean="0">
                <a:solidFill>
                  <a:schemeClr val="tx1">
                    <a:lumMod val="95000"/>
                    <a:lumOff val="5000"/>
                  </a:schemeClr>
                </a:solidFill>
              </a:rPr>
              <a:t>1451–1456.</a:t>
            </a:r>
            <a:endParaRPr lang="en-IN" sz="1200" b="1" i="1" dirty="0">
              <a:solidFill>
                <a:schemeClr val="tx1">
                  <a:lumMod val="95000"/>
                  <a:lumOff val="5000"/>
                </a:schemeClr>
              </a:solidFill>
            </a:endParaRPr>
          </a:p>
        </p:txBody>
      </p:sp>
      <p:sp>
        <p:nvSpPr>
          <p:cNvPr id="7" name="Rectangle 6"/>
          <p:cNvSpPr/>
          <p:nvPr/>
        </p:nvSpPr>
        <p:spPr>
          <a:xfrm>
            <a:off x="395536" y="1332185"/>
            <a:ext cx="8352928" cy="2677656"/>
          </a:xfrm>
          <a:prstGeom prst="rect">
            <a:avLst/>
          </a:prstGeom>
          <a:solidFill>
            <a:schemeClr val="accent5">
              <a:lumMod val="50000"/>
            </a:schemeClr>
          </a:solidFill>
        </p:spPr>
        <p:txBody>
          <a:bodyPr wrap="square">
            <a:spAutoFit/>
          </a:bodyPr>
          <a:lstStyle/>
          <a:p>
            <a:pPr algn="ctr"/>
            <a:r>
              <a:rPr lang="en-IN" sz="2800" dirty="0" smtClean="0">
                <a:solidFill>
                  <a:schemeClr val="bg1"/>
                </a:solidFill>
              </a:rPr>
              <a:t>Although almost </a:t>
            </a:r>
            <a:r>
              <a:rPr lang="en-IN" sz="2800" dirty="0">
                <a:solidFill>
                  <a:schemeClr val="bg1"/>
                </a:solidFill>
              </a:rPr>
              <a:t>all incidents of </a:t>
            </a:r>
            <a:r>
              <a:rPr lang="en-IN" sz="2800" dirty="0" smtClean="0">
                <a:solidFill>
                  <a:schemeClr val="bg1"/>
                </a:solidFill>
              </a:rPr>
              <a:t>Stress Urinary Incontinence (SUI) </a:t>
            </a:r>
            <a:r>
              <a:rPr lang="en-IN" sz="2800" dirty="0">
                <a:solidFill>
                  <a:schemeClr val="bg1"/>
                </a:solidFill>
              </a:rPr>
              <a:t>show spontaneous </a:t>
            </a:r>
            <a:r>
              <a:rPr lang="en-IN" sz="2800" dirty="0" smtClean="0">
                <a:solidFill>
                  <a:schemeClr val="bg1"/>
                </a:solidFill>
              </a:rPr>
              <a:t>recovery within </a:t>
            </a:r>
            <a:r>
              <a:rPr lang="en-IN" sz="2800" dirty="0">
                <a:solidFill>
                  <a:schemeClr val="bg1"/>
                </a:solidFill>
              </a:rPr>
              <a:t>1 </a:t>
            </a:r>
            <a:r>
              <a:rPr lang="en-IN" sz="2800" dirty="0" smtClean="0">
                <a:solidFill>
                  <a:schemeClr val="bg1"/>
                </a:solidFill>
              </a:rPr>
              <a:t>year</a:t>
            </a:r>
          </a:p>
          <a:p>
            <a:pPr algn="ctr"/>
            <a:endParaRPr lang="en-IN" sz="2800" dirty="0">
              <a:solidFill>
                <a:schemeClr val="bg1"/>
              </a:solidFill>
            </a:endParaRPr>
          </a:p>
          <a:p>
            <a:pPr algn="ctr"/>
            <a:r>
              <a:rPr lang="en-IN" sz="2800" dirty="0" smtClean="0">
                <a:solidFill>
                  <a:schemeClr val="bg1"/>
                </a:solidFill>
              </a:rPr>
              <a:t>It </a:t>
            </a:r>
            <a:r>
              <a:rPr lang="en-IN" sz="2800" dirty="0">
                <a:solidFill>
                  <a:schemeClr val="bg1"/>
                </a:solidFill>
              </a:rPr>
              <a:t>reduces </a:t>
            </a:r>
            <a:r>
              <a:rPr lang="en-IN" sz="2800" dirty="0" smtClean="0">
                <a:solidFill>
                  <a:schemeClr val="bg1"/>
                </a:solidFill>
              </a:rPr>
              <a:t>interest </a:t>
            </a:r>
            <a:r>
              <a:rPr lang="en-IN" sz="2800" dirty="0">
                <a:solidFill>
                  <a:schemeClr val="bg1"/>
                </a:solidFill>
              </a:rPr>
              <a:t>in </a:t>
            </a:r>
            <a:r>
              <a:rPr lang="en-IN" sz="2800" dirty="0" err="1">
                <a:solidFill>
                  <a:schemeClr val="bg1"/>
                </a:solidFill>
              </a:rPr>
              <a:t>HoLEP</a:t>
            </a:r>
            <a:r>
              <a:rPr lang="en-IN" sz="2800" dirty="0">
                <a:solidFill>
                  <a:schemeClr val="bg1"/>
                </a:solidFill>
              </a:rPr>
              <a:t> </a:t>
            </a:r>
            <a:r>
              <a:rPr lang="en-IN" sz="2800" dirty="0" smtClean="0">
                <a:solidFill>
                  <a:schemeClr val="bg1"/>
                </a:solidFill>
              </a:rPr>
              <a:t>adoption as </a:t>
            </a:r>
            <a:r>
              <a:rPr lang="en-IN" sz="2800" dirty="0">
                <a:solidFill>
                  <a:schemeClr val="bg1"/>
                </a:solidFill>
              </a:rPr>
              <a:t>a procedure</a:t>
            </a:r>
          </a:p>
        </p:txBody>
      </p:sp>
    </p:spTree>
    <p:extLst>
      <p:ext uri="{BB962C8B-B14F-4D97-AF65-F5344CB8AC3E}">
        <p14:creationId xmlns:p14="http://schemas.microsoft.com/office/powerpoint/2010/main" val="10221689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400" dirty="0" smtClean="0"/>
              <a:t>Late complications </a:t>
            </a:r>
            <a:r>
              <a:rPr lang="en-IN" sz="2400" dirty="0"/>
              <a:t>after </a:t>
            </a:r>
            <a:r>
              <a:rPr lang="en-IN" sz="2400" dirty="0" err="1" smtClean="0"/>
              <a:t>Holep</a:t>
            </a:r>
            <a:endParaRPr lang="en-IN" sz="2400" dirty="0"/>
          </a:p>
        </p:txBody>
      </p:sp>
      <p:cxnSp>
        <p:nvCxnSpPr>
          <p:cNvPr id="4" name="Straight Connector 3"/>
          <p:cNvCxnSpPr/>
          <p:nvPr/>
        </p:nvCxnSpPr>
        <p:spPr>
          <a:xfrm>
            <a:off x="467544" y="684113"/>
            <a:ext cx="828092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5148609"/>
            <a:ext cx="8892480" cy="25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err="1" smtClean="0">
                <a:solidFill>
                  <a:schemeClr val="tx1">
                    <a:lumMod val="95000"/>
                    <a:lumOff val="5000"/>
                  </a:schemeClr>
                </a:solidFill>
                <a:latin typeface="Calibri" panose="020F0502020204030204" pitchFamily="34" charset="0"/>
              </a:rPr>
              <a:t>Rieken</a:t>
            </a:r>
            <a:r>
              <a:rPr lang="en-IN" sz="1200" b="1" i="1" dirty="0">
                <a:solidFill>
                  <a:schemeClr val="tx1">
                    <a:lumMod val="95000"/>
                    <a:lumOff val="5000"/>
                  </a:schemeClr>
                </a:solidFill>
                <a:latin typeface="Calibri" panose="020F0502020204030204" pitchFamily="34" charset="0"/>
              </a:rPr>
              <a:t> M, et al. World J </a:t>
            </a:r>
            <a:r>
              <a:rPr lang="en-IN" sz="1200" b="1" i="1" dirty="0" smtClean="0">
                <a:solidFill>
                  <a:schemeClr val="tx1">
                    <a:lumMod val="95000"/>
                    <a:lumOff val="5000"/>
                  </a:schemeClr>
                </a:solidFill>
                <a:latin typeface="Calibri" panose="020F0502020204030204" pitchFamily="34" charset="0"/>
              </a:rPr>
              <a:t>Urol. 2010; </a:t>
            </a:r>
            <a:r>
              <a:rPr lang="en-IN" sz="1200" b="1" i="1" dirty="0">
                <a:solidFill>
                  <a:schemeClr val="tx1">
                    <a:lumMod val="95000"/>
                    <a:lumOff val="5000"/>
                  </a:schemeClr>
                </a:solidFill>
                <a:latin typeface="Calibri" panose="020F0502020204030204" pitchFamily="34" charset="0"/>
              </a:rPr>
              <a:t>28:53–62.</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05138"/>
            <a:ext cx="8640960" cy="4462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446240" y="1116162"/>
            <a:ext cx="1349896" cy="576064"/>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4355976" y="3348409"/>
            <a:ext cx="1349896" cy="1800200"/>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2411760" y="1980257"/>
            <a:ext cx="432048" cy="3168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2447396" y="790443"/>
            <a:ext cx="540428" cy="403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56850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37802"/>
            <a:ext cx="8496944"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Autofit/>
          </a:bodyPr>
          <a:lstStyle/>
          <a:p>
            <a:r>
              <a:rPr lang="en-IN" sz="2400" dirty="0" smtClean="0"/>
              <a:t>Late complications </a:t>
            </a:r>
            <a:r>
              <a:rPr lang="en-IN" sz="2400" dirty="0"/>
              <a:t>after </a:t>
            </a:r>
            <a:r>
              <a:rPr lang="en-IN" sz="2400" dirty="0" err="1" smtClean="0"/>
              <a:t>pvp</a:t>
            </a:r>
            <a:endParaRPr lang="en-IN" sz="2400" dirty="0"/>
          </a:p>
        </p:txBody>
      </p:sp>
      <p:cxnSp>
        <p:nvCxnSpPr>
          <p:cNvPr id="4" name="Straight Connector 3"/>
          <p:cNvCxnSpPr/>
          <p:nvPr/>
        </p:nvCxnSpPr>
        <p:spPr>
          <a:xfrm>
            <a:off x="467544" y="684113"/>
            <a:ext cx="828092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5148609"/>
            <a:ext cx="8892480" cy="25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err="1" smtClean="0">
                <a:solidFill>
                  <a:schemeClr val="tx1">
                    <a:lumMod val="95000"/>
                    <a:lumOff val="5000"/>
                  </a:schemeClr>
                </a:solidFill>
                <a:latin typeface="Calibri" panose="020F0502020204030204" pitchFamily="34" charset="0"/>
              </a:rPr>
              <a:t>Rieken</a:t>
            </a:r>
            <a:r>
              <a:rPr lang="en-IN" sz="1200" b="1" i="1" dirty="0">
                <a:solidFill>
                  <a:schemeClr val="tx1">
                    <a:lumMod val="95000"/>
                    <a:lumOff val="5000"/>
                  </a:schemeClr>
                </a:solidFill>
                <a:latin typeface="Calibri" panose="020F0502020204030204" pitchFamily="34" charset="0"/>
              </a:rPr>
              <a:t> M, et al. World J </a:t>
            </a:r>
            <a:r>
              <a:rPr lang="en-IN" sz="1200" b="1" i="1" dirty="0" smtClean="0">
                <a:solidFill>
                  <a:schemeClr val="tx1">
                    <a:lumMod val="95000"/>
                    <a:lumOff val="5000"/>
                  </a:schemeClr>
                </a:solidFill>
                <a:latin typeface="Calibri" panose="020F0502020204030204" pitchFamily="34" charset="0"/>
              </a:rPr>
              <a:t>Urol. 2010; </a:t>
            </a:r>
            <a:r>
              <a:rPr lang="en-IN" sz="1200" b="1" i="1" dirty="0">
                <a:solidFill>
                  <a:schemeClr val="tx1">
                    <a:lumMod val="95000"/>
                    <a:lumOff val="5000"/>
                  </a:schemeClr>
                </a:solidFill>
                <a:latin typeface="Calibri" panose="020F0502020204030204" pitchFamily="34" charset="0"/>
              </a:rPr>
              <a:t>28:53–62.</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6794"/>
          <a:stretch/>
        </p:blipFill>
        <p:spPr bwMode="auto">
          <a:xfrm>
            <a:off x="107504" y="705138"/>
            <a:ext cx="8640960" cy="1035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446240" y="1116161"/>
            <a:ext cx="1349896" cy="621641"/>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4339519" y="3564434"/>
            <a:ext cx="592521" cy="432048"/>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2411760" y="1980257"/>
            <a:ext cx="432048" cy="3168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2447396" y="790443"/>
            <a:ext cx="540428" cy="403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16063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68" y="1728644"/>
            <a:ext cx="8503880" cy="3127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Autofit/>
          </a:bodyPr>
          <a:lstStyle/>
          <a:p>
            <a:r>
              <a:rPr lang="en-IN" sz="2400" dirty="0" smtClean="0"/>
              <a:t>Late complications </a:t>
            </a:r>
            <a:r>
              <a:rPr lang="en-IN" sz="2400" dirty="0"/>
              <a:t>after </a:t>
            </a:r>
            <a:r>
              <a:rPr lang="en-IN" sz="2400" dirty="0" smtClean="0"/>
              <a:t>various other laser, </a:t>
            </a:r>
            <a:r>
              <a:rPr lang="en-IN" sz="2400" dirty="0" err="1" smtClean="0"/>
              <a:t>turp</a:t>
            </a:r>
            <a:r>
              <a:rPr lang="en-IN" sz="2400" dirty="0" smtClean="0"/>
              <a:t> and op</a:t>
            </a:r>
            <a:endParaRPr lang="en-IN" sz="2400" dirty="0"/>
          </a:p>
        </p:txBody>
      </p:sp>
      <p:cxnSp>
        <p:nvCxnSpPr>
          <p:cNvPr id="4" name="Straight Connector 3"/>
          <p:cNvCxnSpPr/>
          <p:nvPr/>
        </p:nvCxnSpPr>
        <p:spPr>
          <a:xfrm>
            <a:off x="467544" y="684113"/>
            <a:ext cx="828092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5148609"/>
            <a:ext cx="8892480" cy="25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err="1" smtClean="0">
                <a:solidFill>
                  <a:schemeClr val="tx1">
                    <a:lumMod val="95000"/>
                    <a:lumOff val="5000"/>
                  </a:schemeClr>
                </a:solidFill>
                <a:latin typeface="Calibri" panose="020F0502020204030204" pitchFamily="34" charset="0"/>
              </a:rPr>
              <a:t>Rieken</a:t>
            </a:r>
            <a:r>
              <a:rPr lang="en-IN" sz="1200" b="1" i="1" dirty="0">
                <a:solidFill>
                  <a:schemeClr val="tx1">
                    <a:lumMod val="95000"/>
                    <a:lumOff val="5000"/>
                  </a:schemeClr>
                </a:solidFill>
                <a:latin typeface="Calibri" panose="020F0502020204030204" pitchFamily="34" charset="0"/>
              </a:rPr>
              <a:t> M, et al. World J </a:t>
            </a:r>
            <a:r>
              <a:rPr lang="en-IN" sz="1200" b="1" i="1" dirty="0" smtClean="0">
                <a:solidFill>
                  <a:schemeClr val="tx1">
                    <a:lumMod val="95000"/>
                    <a:lumOff val="5000"/>
                  </a:schemeClr>
                </a:solidFill>
                <a:latin typeface="Calibri" panose="020F0502020204030204" pitchFamily="34" charset="0"/>
              </a:rPr>
              <a:t>Urol. 2010; </a:t>
            </a:r>
            <a:r>
              <a:rPr lang="en-IN" sz="1200" b="1" i="1" dirty="0">
                <a:solidFill>
                  <a:schemeClr val="tx1">
                    <a:lumMod val="95000"/>
                    <a:lumOff val="5000"/>
                  </a:schemeClr>
                </a:solidFill>
                <a:latin typeface="Calibri" panose="020F0502020204030204" pitchFamily="34" charset="0"/>
              </a:rPr>
              <a:t>28:53–62.</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6794"/>
          <a:stretch/>
        </p:blipFill>
        <p:spPr bwMode="auto">
          <a:xfrm>
            <a:off x="107504" y="705138"/>
            <a:ext cx="8640960" cy="1035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446240" y="1116161"/>
            <a:ext cx="1349896" cy="612483"/>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4435204" y="1881044"/>
            <a:ext cx="674948" cy="387245"/>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4446240" y="3492425"/>
            <a:ext cx="663912" cy="387245"/>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2447396" y="790443"/>
            <a:ext cx="540428" cy="403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2401211" y="1881043"/>
            <a:ext cx="540428" cy="603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2397968" y="2797059"/>
            <a:ext cx="540428" cy="2058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20707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12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3" y="396081"/>
            <a:ext cx="8832945" cy="4761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5497" y="3171342"/>
            <a:ext cx="8784976" cy="216024"/>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0" y="5148609"/>
            <a:ext cx="8892480" cy="25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err="1" smtClean="0">
                <a:solidFill>
                  <a:schemeClr val="tx1">
                    <a:lumMod val="95000"/>
                    <a:lumOff val="5000"/>
                  </a:schemeClr>
                </a:solidFill>
                <a:latin typeface="Calibri" panose="020F0502020204030204" pitchFamily="34" charset="0"/>
              </a:rPr>
              <a:t>Suardi</a:t>
            </a:r>
            <a:r>
              <a:rPr lang="en-IN" sz="1200" b="1" i="1" dirty="0" smtClean="0">
                <a:solidFill>
                  <a:schemeClr val="tx1">
                    <a:lumMod val="95000"/>
                    <a:lumOff val="5000"/>
                  </a:schemeClr>
                </a:solidFill>
                <a:latin typeface="Calibri" panose="020F0502020204030204" pitchFamily="34" charset="0"/>
              </a:rPr>
              <a:t> N, </a:t>
            </a:r>
            <a:r>
              <a:rPr lang="en-IN" sz="1200" b="1" i="1" dirty="0">
                <a:solidFill>
                  <a:schemeClr val="tx1">
                    <a:lumMod val="95000"/>
                    <a:lumOff val="5000"/>
                  </a:schemeClr>
                </a:solidFill>
                <a:latin typeface="Calibri" panose="020F0502020204030204" pitchFamily="34" charset="0"/>
              </a:rPr>
              <a:t>et al. Current Opinion in </a:t>
            </a:r>
            <a:r>
              <a:rPr lang="en-IN" sz="1200" b="1" i="1" dirty="0" smtClean="0">
                <a:solidFill>
                  <a:schemeClr val="tx1">
                    <a:lumMod val="95000"/>
                    <a:lumOff val="5000"/>
                  </a:schemeClr>
                </a:solidFill>
                <a:latin typeface="Calibri" panose="020F0502020204030204" pitchFamily="34" charset="0"/>
              </a:rPr>
              <a:t>Urology. 2009; 19: 38–43</a:t>
            </a:r>
            <a:r>
              <a:rPr lang="en-IN" sz="1200" b="1" i="1" dirty="0">
                <a:solidFill>
                  <a:schemeClr val="tx1">
                    <a:lumMod val="95000"/>
                    <a:lumOff val="5000"/>
                  </a:schemeClr>
                </a:solidFill>
                <a:latin typeface="Calibri" panose="020F0502020204030204" pitchFamily="34" charset="0"/>
              </a:rPr>
              <a:t>.</a:t>
            </a:r>
          </a:p>
        </p:txBody>
      </p:sp>
      <p:sp>
        <p:nvSpPr>
          <p:cNvPr id="4" name="Rectangle 3"/>
          <p:cNvSpPr/>
          <p:nvPr/>
        </p:nvSpPr>
        <p:spPr>
          <a:xfrm>
            <a:off x="6704" y="0"/>
            <a:ext cx="8885776" cy="400110"/>
          </a:xfrm>
          <a:prstGeom prst="rect">
            <a:avLst/>
          </a:prstGeom>
        </p:spPr>
        <p:txBody>
          <a:bodyPr wrap="square">
            <a:spAutoFit/>
          </a:bodyPr>
          <a:lstStyle/>
          <a:p>
            <a:pPr algn="ctr"/>
            <a:r>
              <a:rPr lang="en-IN" sz="2000" b="1" dirty="0">
                <a:solidFill>
                  <a:srgbClr val="FF0000"/>
                </a:solidFill>
              </a:rPr>
              <a:t>Complications related to </a:t>
            </a:r>
            <a:r>
              <a:rPr lang="en-IN" sz="2000" b="1" dirty="0" err="1" smtClean="0">
                <a:solidFill>
                  <a:srgbClr val="FF0000"/>
                </a:solidFill>
              </a:rPr>
              <a:t>HoLEP</a:t>
            </a:r>
            <a:endParaRPr lang="en-IN" sz="2000" b="1" dirty="0">
              <a:solidFill>
                <a:srgbClr val="FF0000"/>
              </a:solidFill>
            </a:endParaRPr>
          </a:p>
        </p:txBody>
      </p:sp>
      <p:sp>
        <p:nvSpPr>
          <p:cNvPr id="7" name="Rectangle 6"/>
          <p:cNvSpPr/>
          <p:nvPr/>
        </p:nvSpPr>
        <p:spPr>
          <a:xfrm>
            <a:off x="44562" y="2955318"/>
            <a:ext cx="8784976" cy="21602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Rectangle 1"/>
          <p:cNvSpPr/>
          <p:nvPr/>
        </p:nvSpPr>
        <p:spPr>
          <a:xfrm>
            <a:off x="2195736" y="684113"/>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2759443" y="684113"/>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372578" y="664811"/>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4316866" y="684113"/>
            <a:ext cx="327142" cy="196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5004048" y="674462"/>
            <a:ext cx="327142" cy="196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5783779" y="662904"/>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6516216" y="643602"/>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p:cNvSpPr/>
          <p:nvPr/>
        </p:nvSpPr>
        <p:spPr>
          <a:xfrm>
            <a:off x="7092280" y="670286"/>
            <a:ext cx="504056" cy="208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p:cNvSpPr/>
          <p:nvPr/>
        </p:nvSpPr>
        <p:spPr>
          <a:xfrm>
            <a:off x="7956376" y="645572"/>
            <a:ext cx="288032" cy="233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p:cNvSpPr/>
          <p:nvPr/>
        </p:nvSpPr>
        <p:spPr>
          <a:xfrm>
            <a:off x="8604448" y="655160"/>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185827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764545"/>
            <a:ext cx="7920880" cy="431064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p:txBody>
          <a:bodyPr/>
          <a:lstStyle/>
          <a:p>
            <a:r>
              <a:rPr lang="en-IN" dirty="0" smtClean="0"/>
              <a:t>Healthy prostate, </a:t>
            </a:r>
            <a:r>
              <a:rPr lang="en-IN" dirty="0" err="1" smtClean="0"/>
              <a:t>bpe</a:t>
            </a:r>
            <a:r>
              <a:rPr lang="en-IN" dirty="0" smtClean="0"/>
              <a:t> &amp; boo</a:t>
            </a:r>
            <a:endParaRPr lang="en-IN" dirty="0"/>
          </a:p>
        </p:txBody>
      </p:sp>
      <p:sp>
        <p:nvSpPr>
          <p:cNvPr id="7" name="Rectangle 6"/>
          <p:cNvSpPr/>
          <p:nvPr/>
        </p:nvSpPr>
        <p:spPr>
          <a:xfrm>
            <a:off x="-72008" y="5074767"/>
            <a:ext cx="8964488" cy="334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a:solidFill>
                  <a:schemeClr val="tx1">
                    <a:lumMod val="95000"/>
                    <a:lumOff val="5000"/>
                  </a:schemeClr>
                </a:solidFill>
                <a:latin typeface="Calibri" panose="020F0502020204030204" pitchFamily="34" charset="0"/>
              </a:rPr>
              <a:t>Thorpe A, et al. Lancet. 2003; 361(9366): 1359-67.</a:t>
            </a:r>
          </a:p>
        </p:txBody>
      </p:sp>
      <p:cxnSp>
        <p:nvCxnSpPr>
          <p:cNvPr id="8" name="Straight Connector 7"/>
          <p:cNvCxnSpPr/>
          <p:nvPr/>
        </p:nvCxnSpPr>
        <p:spPr>
          <a:xfrm>
            <a:off x="467544" y="684113"/>
            <a:ext cx="828092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539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065"/>
            <a:ext cx="8291264" cy="563847"/>
          </a:xfrm>
        </p:spPr>
        <p:txBody>
          <a:bodyPr>
            <a:normAutofit fontScale="90000"/>
          </a:bodyPr>
          <a:lstStyle/>
          <a:p>
            <a:r>
              <a:rPr lang="en-IN" dirty="0"/>
              <a:t>Perioperative storage symptoms </a:t>
            </a:r>
            <a:r>
              <a:rPr lang="en-IN" dirty="0" smtClean="0"/>
              <a:t>&amp; continence </a:t>
            </a:r>
            <a:r>
              <a:rPr lang="en-IN" dirty="0"/>
              <a:t>rates after </a:t>
            </a:r>
            <a:r>
              <a:rPr lang="en-IN" dirty="0" err="1"/>
              <a:t>ThuVEP</a:t>
            </a:r>
            <a:r>
              <a:rPr lang="en-IN" dirty="0"/>
              <a:t> combined with mechanical </a:t>
            </a:r>
            <a:r>
              <a:rPr lang="en-IN" dirty="0" err="1" smtClean="0"/>
              <a:t>morcellation</a:t>
            </a:r>
            <a:endParaRPr lang="en-IN" dirty="0"/>
          </a:p>
        </p:txBody>
      </p:sp>
      <p:cxnSp>
        <p:nvCxnSpPr>
          <p:cNvPr id="4" name="Straight Connector 3"/>
          <p:cNvCxnSpPr/>
          <p:nvPr/>
        </p:nvCxnSpPr>
        <p:spPr>
          <a:xfrm>
            <a:off x="467544" y="684113"/>
            <a:ext cx="828092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5148609"/>
            <a:ext cx="8892480" cy="25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err="1" smtClean="0">
                <a:solidFill>
                  <a:schemeClr val="tx1">
                    <a:lumMod val="95000"/>
                    <a:lumOff val="5000"/>
                  </a:schemeClr>
                </a:solidFill>
              </a:rPr>
              <a:t>Netsch</a:t>
            </a:r>
            <a:r>
              <a:rPr lang="en-IN" sz="1200" b="1" i="1" dirty="0" smtClean="0">
                <a:solidFill>
                  <a:schemeClr val="tx1">
                    <a:lumMod val="95000"/>
                    <a:lumOff val="5000"/>
                  </a:schemeClr>
                </a:solidFill>
              </a:rPr>
              <a:t> C, et al</a:t>
            </a:r>
            <a:r>
              <a:rPr lang="en-IN" sz="1200" b="1" i="1" dirty="0">
                <a:solidFill>
                  <a:schemeClr val="tx1">
                    <a:lumMod val="95000"/>
                    <a:lumOff val="5000"/>
                  </a:schemeClr>
                </a:solidFill>
              </a:rPr>
              <a:t>. World J </a:t>
            </a:r>
            <a:r>
              <a:rPr lang="en-IN" sz="1200" b="1" i="1" dirty="0" smtClean="0">
                <a:solidFill>
                  <a:schemeClr val="tx1">
                    <a:lumMod val="95000"/>
                    <a:lumOff val="5000"/>
                  </a:schemeClr>
                </a:solidFill>
              </a:rPr>
              <a:t>Urol. 2015; 33: 517–524</a:t>
            </a:r>
            <a:r>
              <a:rPr lang="en-IN" sz="1200" b="1" i="1" dirty="0">
                <a:solidFill>
                  <a:schemeClr val="tx1">
                    <a:lumMod val="95000"/>
                    <a:lumOff val="5000"/>
                  </a:schemeClr>
                </a:solidFill>
              </a:rPr>
              <a:t>.</a:t>
            </a:r>
          </a:p>
        </p:txBody>
      </p:sp>
      <p:graphicFrame>
        <p:nvGraphicFramePr>
          <p:cNvPr id="3" name="Chart 2"/>
          <p:cNvGraphicFramePr/>
          <p:nvPr>
            <p:extLst>
              <p:ext uri="{D42A27DB-BD31-4B8C-83A1-F6EECF244321}">
                <p14:modId xmlns:p14="http://schemas.microsoft.com/office/powerpoint/2010/main" val="257420378"/>
              </p:ext>
            </p:extLst>
          </p:nvPr>
        </p:nvGraphicFramePr>
        <p:xfrm>
          <a:off x="611560" y="828129"/>
          <a:ext cx="792088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
          <p:cNvSpPr/>
          <p:nvPr/>
        </p:nvSpPr>
        <p:spPr>
          <a:xfrm>
            <a:off x="3203848" y="972145"/>
            <a:ext cx="5040560" cy="5040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solidFill>
              </a:rPr>
              <a:t>Stress incontinence at 12 months follow-up</a:t>
            </a:r>
            <a:endParaRPr lang="en-IN" b="1" dirty="0">
              <a:solidFill>
                <a:schemeClr val="tx1"/>
              </a:solidFill>
            </a:endParaRPr>
          </a:p>
        </p:txBody>
      </p:sp>
      <p:sp>
        <p:nvSpPr>
          <p:cNvPr id="8" name="Rectangle 7"/>
          <p:cNvSpPr/>
          <p:nvPr/>
        </p:nvSpPr>
        <p:spPr>
          <a:xfrm>
            <a:off x="196161" y="2412305"/>
            <a:ext cx="57606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a:t>
            </a:r>
            <a:endParaRPr lang="en-IN" dirty="0">
              <a:solidFill>
                <a:schemeClr val="tx1"/>
              </a:solidFill>
            </a:endParaRPr>
          </a:p>
        </p:txBody>
      </p:sp>
    </p:spTree>
    <p:extLst>
      <p:ext uri="{BB962C8B-B14F-4D97-AF65-F5344CB8AC3E}">
        <p14:creationId xmlns:p14="http://schemas.microsoft.com/office/powerpoint/2010/main" val="4540538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92274"/>
            <a:ext cx="9036496" cy="563847"/>
          </a:xfrm>
        </p:spPr>
        <p:txBody>
          <a:bodyPr>
            <a:noAutofit/>
          </a:bodyPr>
          <a:lstStyle/>
          <a:p>
            <a:r>
              <a:rPr lang="en-IN" sz="2400" dirty="0" smtClean="0"/>
              <a:t>SUI: </a:t>
            </a:r>
            <a:r>
              <a:rPr lang="en-IN" sz="2400" dirty="0"/>
              <a:t>80-W potassium </a:t>
            </a:r>
            <a:r>
              <a:rPr lang="en-IN" sz="2400" dirty="0" err="1"/>
              <a:t>titanyl</a:t>
            </a:r>
            <a:r>
              <a:rPr lang="en-IN" sz="2400" dirty="0"/>
              <a:t> phosphate (KTP) laser vaporization</a:t>
            </a:r>
          </a:p>
        </p:txBody>
      </p:sp>
      <p:cxnSp>
        <p:nvCxnSpPr>
          <p:cNvPr id="4" name="Straight Connector 3"/>
          <p:cNvCxnSpPr/>
          <p:nvPr/>
        </p:nvCxnSpPr>
        <p:spPr>
          <a:xfrm>
            <a:off x="467544" y="684113"/>
            <a:ext cx="828092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5148609"/>
            <a:ext cx="8892480" cy="25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err="1" smtClean="0">
                <a:solidFill>
                  <a:schemeClr val="tx1">
                    <a:lumMod val="95000"/>
                    <a:lumOff val="5000"/>
                  </a:schemeClr>
                </a:solidFill>
              </a:rPr>
              <a:t>Naspro</a:t>
            </a:r>
            <a:r>
              <a:rPr lang="en-IN" sz="1200" b="1" i="1" dirty="0" smtClean="0">
                <a:solidFill>
                  <a:schemeClr val="tx1">
                    <a:lumMod val="95000"/>
                    <a:lumOff val="5000"/>
                  </a:schemeClr>
                </a:solidFill>
              </a:rPr>
              <a:t> R, et al</a:t>
            </a:r>
            <a:r>
              <a:rPr lang="en-IN" sz="1200" b="1" i="1" dirty="0">
                <a:solidFill>
                  <a:schemeClr val="tx1">
                    <a:lumMod val="95000"/>
                    <a:lumOff val="5000"/>
                  </a:schemeClr>
                </a:solidFill>
              </a:rPr>
              <a:t>. </a:t>
            </a:r>
            <a:r>
              <a:rPr lang="en-IN" sz="1200" b="1" i="1" dirty="0" smtClean="0">
                <a:solidFill>
                  <a:schemeClr val="tx1">
                    <a:lumMod val="95000"/>
                    <a:lumOff val="5000"/>
                  </a:schemeClr>
                </a:solidFill>
              </a:rPr>
              <a:t>European Urology. 2009; 55: 1345–1357</a:t>
            </a:r>
            <a:r>
              <a:rPr lang="en-IN" sz="1200" b="1" i="1" dirty="0">
                <a:solidFill>
                  <a:schemeClr val="tx1">
                    <a:lumMod val="95000"/>
                    <a:lumOff val="5000"/>
                  </a:schemeClr>
                </a:solidFill>
              </a:rPr>
              <a:t>.</a:t>
            </a:r>
          </a:p>
        </p:txBody>
      </p:sp>
      <p:graphicFrame>
        <p:nvGraphicFramePr>
          <p:cNvPr id="6" name="Table 5"/>
          <p:cNvGraphicFramePr>
            <a:graphicFrameLocks noGrp="1"/>
          </p:cNvGraphicFramePr>
          <p:nvPr>
            <p:extLst>
              <p:ext uri="{D42A27DB-BD31-4B8C-83A1-F6EECF244321}">
                <p14:modId xmlns:p14="http://schemas.microsoft.com/office/powerpoint/2010/main" val="3782533010"/>
              </p:ext>
            </p:extLst>
          </p:nvPr>
        </p:nvGraphicFramePr>
        <p:xfrm>
          <a:off x="539552" y="756121"/>
          <a:ext cx="6624736" cy="4491504"/>
        </p:xfrm>
        <a:graphic>
          <a:graphicData uri="http://schemas.openxmlformats.org/drawingml/2006/table">
            <a:tbl>
              <a:tblPr firstRow="1" bandRow="1">
                <a:tableStyleId>{93296810-A885-4BE3-A3E7-6D5BEEA58F35}</a:tableStyleId>
              </a:tblPr>
              <a:tblGrid>
                <a:gridCol w="2973637"/>
                <a:gridCol w="3651099"/>
              </a:tblGrid>
              <a:tr h="370840">
                <a:tc>
                  <a:txBody>
                    <a:bodyPr/>
                    <a:lstStyle/>
                    <a:p>
                      <a:r>
                        <a:rPr lang="en-IN" sz="1600" dirty="0" smtClean="0"/>
                        <a:t>Author</a:t>
                      </a:r>
                      <a:endParaRPr lang="en-IN" sz="1600" dirty="0"/>
                    </a:p>
                  </a:txBody>
                  <a:tcPr>
                    <a:solidFill>
                      <a:schemeClr val="tx2">
                        <a:lumMod val="75000"/>
                      </a:schemeClr>
                    </a:solidFill>
                  </a:tcPr>
                </a:tc>
                <a:tc>
                  <a:txBody>
                    <a:bodyPr/>
                    <a:lstStyle/>
                    <a:p>
                      <a:r>
                        <a:rPr lang="en-IN" sz="1600" dirty="0" smtClean="0"/>
                        <a:t>Stress urinary incontinence, %</a:t>
                      </a:r>
                      <a:endParaRPr lang="en-IN" sz="1600" dirty="0"/>
                    </a:p>
                  </a:txBody>
                  <a:tcPr>
                    <a:solidFill>
                      <a:schemeClr val="tx2">
                        <a:lumMod val="75000"/>
                      </a:schemeClr>
                    </a:solidFill>
                  </a:tcPr>
                </a:tc>
              </a:tr>
              <a:tr h="291624">
                <a:tc>
                  <a:txBody>
                    <a:bodyPr/>
                    <a:lstStyle/>
                    <a:p>
                      <a:r>
                        <a:rPr lang="en-IN" sz="1600" dirty="0" err="1" smtClean="0"/>
                        <a:t>Bouchier</a:t>
                      </a:r>
                      <a:r>
                        <a:rPr lang="en-IN" sz="1600" dirty="0" smtClean="0"/>
                        <a:t>-Hayes et al</a:t>
                      </a:r>
                      <a:endParaRPr lang="en-IN" sz="1600" dirty="0"/>
                    </a:p>
                  </a:txBody>
                  <a:tcPr/>
                </a:tc>
                <a:tc>
                  <a:txBody>
                    <a:bodyPr/>
                    <a:lstStyle/>
                    <a:p>
                      <a:r>
                        <a:rPr lang="en-IN" sz="1600" dirty="0" smtClean="0"/>
                        <a:t>0</a:t>
                      </a:r>
                      <a:endParaRPr lang="en-IN" sz="1600" dirty="0"/>
                    </a:p>
                  </a:txBody>
                  <a:tcPr/>
                </a:tc>
              </a:tr>
              <a:tr h="316384">
                <a:tc>
                  <a:txBody>
                    <a:bodyPr/>
                    <a:lstStyle/>
                    <a:p>
                      <a:r>
                        <a:rPr lang="en-IN" sz="1600" dirty="0" err="1" smtClean="0"/>
                        <a:t>Te</a:t>
                      </a:r>
                      <a:r>
                        <a:rPr lang="en-IN" sz="1600" dirty="0" smtClean="0"/>
                        <a:t> et al</a:t>
                      </a:r>
                      <a:endParaRPr lang="en-IN" sz="1600" dirty="0"/>
                    </a:p>
                  </a:txBody>
                  <a:tcPr/>
                </a:tc>
                <a:tc>
                  <a:txBody>
                    <a:bodyPr/>
                    <a:lstStyle/>
                    <a:p>
                      <a:r>
                        <a:rPr lang="en-IN" sz="1600" dirty="0" smtClean="0"/>
                        <a:t>0</a:t>
                      </a:r>
                      <a:endParaRPr lang="en-IN" sz="1600" dirty="0"/>
                    </a:p>
                  </a:txBody>
                  <a:tcPr/>
                </a:tc>
              </a:tr>
              <a:tr h="341144">
                <a:tc>
                  <a:txBody>
                    <a:bodyPr/>
                    <a:lstStyle/>
                    <a:p>
                      <a:r>
                        <a:rPr lang="en-IN" sz="1600" dirty="0" err="1" smtClean="0"/>
                        <a:t>Monoski</a:t>
                      </a:r>
                      <a:r>
                        <a:rPr lang="en-IN" sz="1600" dirty="0" smtClean="0"/>
                        <a:t> et al</a:t>
                      </a:r>
                      <a:endParaRPr lang="en-IN" sz="1600" dirty="0"/>
                    </a:p>
                  </a:txBody>
                  <a:tcPr/>
                </a:tc>
                <a:tc>
                  <a:txBody>
                    <a:bodyPr/>
                    <a:lstStyle/>
                    <a:p>
                      <a:r>
                        <a:rPr lang="en-IN" sz="1600" dirty="0" smtClean="0"/>
                        <a:t>NA</a:t>
                      </a:r>
                      <a:endParaRPr lang="en-IN" sz="1600" dirty="0"/>
                    </a:p>
                  </a:txBody>
                  <a:tcPr/>
                </a:tc>
              </a:tr>
              <a:tr h="288032">
                <a:tc>
                  <a:txBody>
                    <a:bodyPr/>
                    <a:lstStyle/>
                    <a:p>
                      <a:r>
                        <a:rPr lang="en-IN" sz="1600" dirty="0" smtClean="0"/>
                        <a:t>Araki et al</a:t>
                      </a:r>
                      <a:endParaRPr lang="en-IN" sz="1600" dirty="0"/>
                    </a:p>
                  </a:txBody>
                  <a:tcPr/>
                </a:tc>
                <a:tc>
                  <a:txBody>
                    <a:bodyPr/>
                    <a:lstStyle/>
                    <a:p>
                      <a:r>
                        <a:rPr lang="en-IN" sz="1600" dirty="0" smtClean="0"/>
                        <a:t>0</a:t>
                      </a:r>
                      <a:endParaRPr lang="en-IN" sz="1600" dirty="0"/>
                    </a:p>
                  </a:txBody>
                  <a:tcPr/>
                </a:tc>
              </a:tr>
              <a:tr h="312792">
                <a:tc>
                  <a:txBody>
                    <a:bodyPr/>
                    <a:lstStyle/>
                    <a:p>
                      <a:r>
                        <a:rPr lang="en-IN" sz="1600" dirty="0" err="1" smtClean="0"/>
                        <a:t>Rajbabu</a:t>
                      </a:r>
                      <a:r>
                        <a:rPr lang="en-IN" sz="1600" dirty="0" smtClean="0"/>
                        <a:t> et al</a:t>
                      </a:r>
                      <a:endParaRPr lang="en-IN" sz="1600" dirty="0"/>
                    </a:p>
                  </a:txBody>
                  <a:tcPr/>
                </a:tc>
                <a:tc>
                  <a:txBody>
                    <a:bodyPr/>
                    <a:lstStyle/>
                    <a:p>
                      <a:r>
                        <a:rPr lang="en-IN" sz="1600" dirty="0" smtClean="0"/>
                        <a:t>0</a:t>
                      </a:r>
                      <a:endParaRPr lang="en-IN" sz="1600" dirty="0"/>
                    </a:p>
                  </a:txBody>
                  <a:tcPr/>
                </a:tc>
              </a:tr>
              <a:tr h="265544">
                <a:tc>
                  <a:txBody>
                    <a:bodyPr/>
                    <a:lstStyle/>
                    <a:p>
                      <a:r>
                        <a:rPr lang="en-IN" sz="1600" dirty="0" smtClean="0"/>
                        <a:t>Heinrich et al</a:t>
                      </a:r>
                      <a:endParaRPr lang="en-IN" sz="1600" dirty="0"/>
                    </a:p>
                  </a:txBody>
                  <a:tcPr/>
                </a:tc>
                <a:tc>
                  <a:txBody>
                    <a:bodyPr/>
                    <a:lstStyle/>
                    <a:p>
                      <a:r>
                        <a:rPr lang="en-IN" sz="1600" dirty="0" smtClean="0"/>
                        <a:t>0</a:t>
                      </a:r>
                      <a:endParaRPr lang="en-IN" sz="1600" dirty="0"/>
                    </a:p>
                  </a:txBody>
                  <a:tcPr/>
                </a:tc>
              </a:tr>
              <a:tr h="290304">
                <a:tc>
                  <a:txBody>
                    <a:bodyPr/>
                    <a:lstStyle/>
                    <a:p>
                      <a:r>
                        <a:rPr lang="en-IN" sz="1600" dirty="0" err="1" smtClean="0"/>
                        <a:t>Ruszat</a:t>
                      </a:r>
                      <a:r>
                        <a:rPr lang="en-IN" sz="1600" dirty="0" smtClean="0"/>
                        <a:t> et al</a:t>
                      </a:r>
                      <a:endParaRPr lang="en-IN" sz="1600" dirty="0"/>
                    </a:p>
                  </a:txBody>
                  <a:tcPr/>
                </a:tc>
                <a:tc>
                  <a:txBody>
                    <a:bodyPr/>
                    <a:lstStyle/>
                    <a:p>
                      <a:r>
                        <a:rPr lang="en-IN" sz="1800" b="1" dirty="0" smtClean="0">
                          <a:solidFill>
                            <a:srgbClr val="FF0000"/>
                          </a:solidFill>
                        </a:rPr>
                        <a:t>2.6</a:t>
                      </a:r>
                      <a:endParaRPr lang="en-IN" sz="1800" b="1" dirty="0">
                        <a:solidFill>
                          <a:srgbClr val="FF0000"/>
                        </a:solidFill>
                      </a:endParaRPr>
                    </a:p>
                  </a:txBody>
                  <a:tcPr/>
                </a:tc>
              </a:tr>
              <a:tr h="243056">
                <a:tc>
                  <a:txBody>
                    <a:bodyPr/>
                    <a:lstStyle/>
                    <a:p>
                      <a:r>
                        <a:rPr lang="en-IN" sz="1600" dirty="0" err="1" smtClean="0"/>
                        <a:t>Horasanli</a:t>
                      </a:r>
                      <a:r>
                        <a:rPr lang="en-IN" sz="1600" dirty="0" smtClean="0"/>
                        <a:t> et al</a:t>
                      </a:r>
                      <a:endParaRPr lang="en-IN" sz="1600" dirty="0"/>
                    </a:p>
                  </a:txBody>
                  <a:tcPr/>
                </a:tc>
                <a:tc>
                  <a:txBody>
                    <a:bodyPr/>
                    <a:lstStyle/>
                    <a:p>
                      <a:r>
                        <a:rPr lang="en-IN" sz="1600" dirty="0" smtClean="0"/>
                        <a:t>0</a:t>
                      </a:r>
                      <a:endParaRPr lang="en-IN" sz="1600" dirty="0"/>
                    </a:p>
                  </a:txBody>
                  <a:tcPr/>
                </a:tc>
              </a:tr>
              <a:tr h="267816">
                <a:tc>
                  <a:txBody>
                    <a:bodyPr/>
                    <a:lstStyle/>
                    <a:p>
                      <a:r>
                        <a:rPr lang="en-IN" sz="1600" dirty="0" err="1" smtClean="0"/>
                        <a:t>Pfitzenmaier</a:t>
                      </a:r>
                      <a:r>
                        <a:rPr lang="en-IN" sz="1600" dirty="0" smtClean="0"/>
                        <a:t> et al</a:t>
                      </a:r>
                      <a:endParaRPr lang="en-IN" sz="1600" dirty="0"/>
                    </a:p>
                  </a:txBody>
                  <a:tcPr/>
                </a:tc>
                <a:tc>
                  <a:txBody>
                    <a:bodyPr/>
                    <a:lstStyle/>
                    <a:p>
                      <a:r>
                        <a:rPr lang="en-IN" sz="1800" b="1" kern="1200" dirty="0" smtClean="0">
                          <a:solidFill>
                            <a:srgbClr val="FF0000"/>
                          </a:solidFill>
                          <a:latin typeface="+mn-lt"/>
                          <a:ea typeface="+mn-ea"/>
                          <a:cs typeface="+mn-cs"/>
                        </a:rPr>
                        <a:t>1.1</a:t>
                      </a:r>
                      <a:endParaRPr lang="en-IN" sz="1800" b="1" kern="1200" dirty="0">
                        <a:solidFill>
                          <a:srgbClr val="FF0000"/>
                        </a:solidFill>
                        <a:latin typeface="+mn-lt"/>
                        <a:ea typeface="+mn-ea"/>
                        <a:cs typeface="+mn-cs"/>
                      </a:endParaRPr>
                    </a:p>
                  </a:txBody>
                  <a:tcPr/>
                </a:tc>
              </a:tr>
              <a:tr h="292576">
                <a:tc>
                  <a:txBody>
                    <a:bodyPr/>
                    <a:lstStyle/>
                    <a:p>
                      <a:r>
                        <a:rPr lang="en-IN" sz="1600" dirty="0" err="1" smtClean="0"/>
                        <a:t>Ruszat</a:t>
                      </a:r>
                      <a:r>
                        <a:rPr lang="en-IN" sz="1600" dirty="0" smtClean="0"/>
                        <a:t> et al</a:t>
                      </a:r>
                      <a:endParaRPr lang="en-IN" sz="1600" dirty="0"/>
                    </a:p>
                  </a:txBody>
                  <a:tcPr/>
                </a:tc>
                <a:tc>
                  <a:txBody>
                    <a:bodyPr/>
                    <a:lstStyle/>
                    <a:p>
                      <a:r>
                        <a:rPr lang="en-IN" sz="1800" b="1" kern="1200" dirty="0" smtClean="0">
                          <a:solidFill>
                            <a:srgbClr val="FF0000"/>
                          </a:solidFill>
                          <a:latin typeface="+mn-lt"/>
                          <a:ea typeface="+mn-ea"/>
                          <a:cs typeface="+mn-cs"/>
                        </a:rPr>
                        <a:t>1.2</a:t>
                      </a:r>
                      <a:endParaRPr lang="en-IN" sz="1800" b="1" kern="1200" dirty="0">
                        <a:solidFill>
                          <a:srgbClr val="FF0000"/>
                        </a:solidFill>
                        <a:latin typeface="+mn-lt"/>
                        <a:ea typeface="+mn-ea"/>
                        <a:cs typeface="+mn-cs"/>
                      </a:endParaRPr>
                    </a:p>
                  </a:txBody>
                  <a:tcPr/>
                </a:tc>
              </a:tr>
              <a:tr h="317336">
                <a:tc>
                  <a:txBody>
                    <a:bodyPr/>
                    <a:lstStyle/>
                    <a:p>
                      <a:r>
                        <a:rPr lang="en-IN" sz="1600" dirty="0" err="1" smtClean="0"/>
                        <a:t>Alivizatos</a:t>
                      </a:r>
                      <a:r>
                        <a:rPr lang="en-IN" sz="1600" dirty="0" smtClean="0"/>
                        <a:t> et al</a:t>
                      </a:r>
                      <a:endParaRPr lang="en-IN" sz="1600" dirty="0"/>
                    </a:p>
                  </a:txBody>
                  <a:tcPr/>
                </a:tc>
                <a:tc>
                  <a:txBody>
                    <a:bodyPr/>
                    <a:lstStyle/>
                    <a:p>
                      <a:r>
                        <a:rPr lang="en-IN" sz="1600" dirty="0" smtClean="0"/>
                        <a:t>0</a:t>
                      </a:r>
                      <a:endParaRPr lang="en-IN" sz="1600" dirty="0"/>
                    </a:p>
                  </a:txBody>
                  <a:tcPr/>
                </a:tc>
              </a:tr>
              <a:tr h="270088">
                <a:tc>
                  <a:txBody>
                    <a:bodyPr/>
                    <a:lstStyle/>
                    <a:p>
                      <a:r>
                        <a:rPr lang="en-IN" sz="1600" dirty="0" err="1" smtClean="0"/>
                        <a:t>Hamann</a:t>
                      </a:r>
                      <a:r>
                        <a:rPr lang="en-IN" sz="1600" dirty="0" smtClean="0"/>
                        <a:t> et al</a:t>
                      </a:r>
                      <a:endParaRPr lang="en-IN" sz="1600" dirty="0"/>
                    </a:p>
                  </a:txBody>
                  <a:tcPr/>
                </a:tc>
                <a:tc>
                  <a:txBody>
                    <a:bodyPr/>
                    <a:lstStyle/>
                    <a:p>
                      <a:r>
                        <a:rPr lang="en-IN" sz="1600" dirty="0" smtClean="0"/>
                        <a:t>0</a:t>
                      </a:r>
                      <a:endParaRPr lang="en-IN" sz="1600" dirty="0"/>
                    </a:p>
                  </a:txBody>
                  <a:tcPr/>
                </a:tc>
              </a:tr>
            </a:tbl>
          </a:graphicData>
        </a:graphic>
      </p:graphicFrame>
      <p:sp>
        <p:nvSpPr>
          <p:cNvPr id="3" name="Rectangle 2"/>
          <p:cNvSpPr/>
          <p:nvPr/>
        </p:nvSpPr>
        <p:spPr>
          <a:xfrm>
            <a:off x="3491880" y="3132385"/>
            <a:ext cx="50405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491880" y="3852465"/>
            <a:ext cx="50405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491880" y="4236764"/>
            <a:ext cx="50405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4736713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065"/>
            <a:ext cx="8291264" cy="563847"/>
          </a:xfrm>
        </p:spPr>
        <p:txBody>
          <a:bodyPr>
            <a:normAutofit fontScale="90000"/>
          </a:bodyPr>
          <a:lstStyle/>
          <a:p>
            <a:r>
              <a:rPr lang="en-IN" dirty="0" err="1" smtClean="0"/>
              <a:t>HolEP</a:t>
            </a:r>
            <a:r>
              <a:rPr lang="en-IN" dirty="0" smtClean="0"/>
              <a:t>: </a:t>
            </a:r>
            <a:r>
              <a:rPr lang="en-IN" dirty="0"/>
              <a:t>Outcome </a:t>
            </a:r>
            <a:r>
              <a:rPr lang="en-IN" dirty="0" smtClean="0"/>
              <a:t>&amp; Complications </a:t>
            </a:r>
            <a:r>
              <a:rPr lang="en-IN" dirty="0"/>
              <a:t>of Self-taught Learning Curve</a:t>
            </a:r>
          </a:p>
        </p:txBody>
      </p:sp>
      <p:sp>
        <p:nvSpPr>
          <p:cNvPr id="3" name="Content Placeholder 2"/>
          <p:cNvSpPr>
            <a:spLocks noGrp="1"/>
          </p:cNvSpPr>
          <p:nvPr>
            <p:ph idx="1"/>
          </p:nvPr>
        </p:nvSpPr>
        <p:spPr>
          <a:xfrm>
            <a:off x="467544" y="756121"/>
            <a:ext cx="8291264" cy="360040"/>
          </a:xfrm>
        </p:spPr>
        <p:txBody>
          <a:bodyPr>
            <a:noAutofit/>
          </a:bodyPr>
          <a:lstStyle/>
          <a:p>
            <a:pPr algn="ctr"/>
            <a:r>
              <a:rPr lang="en-IN" dirty="0"/>
              <a:t>Persistent SUI </a:t>
            </a:r>
            <a:r>
              <a:rPr lang="en-IN" dirty="0" smtClean="0"/>
              <a:t>(&gt; 6 months)</a:t>
            </a:r>
            <a:endParaRPr lang="en-IN" dirty="0"/>
          </a:p>
        </p:txBody>
      </p:sp>
      <p:cxnSp>
        <p:nvCxnSpPr>
          <p:cNvPr id="4" name="Straight Connector 3"/>
          <p:cNvCxnSpPr/>
          <p:nvPr/>
        </p:nvCxnSpPr>
        <p:spPr>
          <a:xfrm>
            <a:off x="467544" y="684113"/>
            <a:ext cx="828092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5148609"/>
            <a:ext cx="8892480" cy="25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smtClean="0">
                <a:solidFill>
                  <a:schemeClr val="tx1">
                    <a:lumMod val="95000"/>
                    <a:lumOff val="5000"/>
                  </a:schemeClr>
                </a:solidFill>
              </a:rPr>
              <a:t>Placer J, et al</a:t>
            </a:r>
            <a:r>
              <a:rPr lang="en-IN" sz="1200" b="1" i="1" dirty="0">
                <a:solidFill>
                  <a:schemeClr val="tx1">
                    <a:lumMod val="95000"/>
                    <a:lumOff val="5000"/>
                  </a:schemeClr>
                </a:solidFill>
              </a:rPr>
              <a:t>. </a:t>
            </a:r>
            <a:r>
              <a:rPr lang="en-IN" sz="1200" b="1" i="1" dirty="0" smtClean="0">
                <a:solidFill>
                  <a:schemeClr val="tx1">
                    <a:lumMod val="95000"/>
                    <a:lumOff val="5000"/>
                  </a:schemeClr>
                </a:solidFill>
              </a:rPr>
              <a:t>Urology. 2009; 73</a:t>
            </a:r>
            <a:r>
              <a:rPr lang="en-IN" sz="1200" b="1" i="1" dirty="0">
                <a:solidFill>
                  <a:schemeClr val="tx1">
                    <a:lumMod val="95000"/>
                    <a:lumOff val="5000"/>
                  </a:schemeClr>
                </a:solidFill>
              </a:rPr>
              <a:t>: </a:t>
            </a:r>
            <a:r>
              <a:rPr lang="en-IN" sz="1200" b="1" i="1" dirty="0" smtClean="0">
                <a:solidFill>
                  <a:schemeClr val="tx1">
                    <a:lumMod val="95000"/>
                    <a:lumOff val="5000"/>
                  </a:schemeClr>
                </a:solidFill>
              </a:rPr>
              <a:t>1042–1048.</a:t>
            </a:r>
            <a:endParaRPr lang="en-IN" sz="1200" b="1" i="1" dirty="0">
              <a:solidFill>
                <a:schemeClr val="tx1">
                  <a:lumMod val="95000"/>
                  <a:lumOff val="5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231944761"/>
              </p:ext>
            </p:extLst>
          </p:nvPr>
        </p:nvGraphicFramePr>
        <p:xfrm>
          <a:off x="467541" y="1260177"/>
          <a:ext cx="8280923" cy="2473960"/>
        </p:xfrm>
        <a:graphic>
          <a:graphicData uri="http://schemas.openxmlformats.org/drawingml/2006/table">
            <a:tbl>
              <a:tblPr firstRow="1" bandRow="1">
                <a:tableStyleId>{7DF18680-E054-41AD-8BC1-D1AEF772440D}</a:tableStyleId>
              </a:tblPr>
              <a:tblGrid>
                <a:gridCol w="864096"/>
                <a:gridCol w="864096"/>
                <a:gridCol w="864096"/>
                <a:gridCol w="1008112"/>
                <a:gridCol w="1008112"/>
                <a:gridCol w="864096"/>
                <a:gridCol w="2808315"/>
              </a:tblGrid>
              <a:tr h="370840">
                <a:tc gridSpan="6">
                  <a:txBody>
                    <a:bodyPr/>
                    <a:lstStyle/>
                    <a:p>
                      <a:pPr algn="ctr"/>
                      <a:r>
                        <a:rPr lang="en-IN" sz="1800" dirty="0" smtClean="0"/>
                        <a:t>Patients</a:t>
                      </a:r>
                      <a:endParaRPr lang="en-IN" sz="1800" dirty="0"/>
                    </a:p>
                  </a:txBody>
                  <a:tcPr>
                    <a:solidFill>
                      <a:schemeClr val="accent5">
                        <a:lumMod val="50000"/>
                      </a:schemeClr>
                    </a:solidFill>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a:txBody>
                    <a:bodyPr/>
                    <a:lstStyle/>
                    <a:p>
                      <a:pPr algn="ctr"/>
                      <a:r>
                        <a:rPr lang="en-IN" sz="1800" dirty="0" smtClean="0"/>
                        <a:t>Comment</a:t>
                      </a:r>
                      <a:endParaRPr lang="en-IN" sz="1800" dirty="0"/>
                    </a:p>
                  </a:txBody>
                  <a:tcPr>
                    <a:solidFill>
                      <a:schemeClr val="accent5">
                        <a:lumMod val="50000"/>
                      </a:schemeClr>
                    </a:solidFill>
                  </a:tcPr>
                </a:tc>
              </a:tr>
              <a:tr h="370840">
                <a:tc>
                  <a:txBody>
                    <a:bodyPr/>
                    <a:lstStyle/>
                    <a:p>
                      <a:r>
                        <a:rPr lang="en-IN" sz="1800" b="1" dirty="0" smtClean="0"/>
                        <a:t>1-25</a:t>
                      </a:r>
                      <a:endParaRPr lang="en-IN" sz="1800" b="1" dirty="0"/>
                    </a:p>
                  </a:txBody>
                  <a:tcPr/>
                </a:tc>
                <a:tc>
                  <a:txBody>
                    <a:bodyPr/>
                    <a:lstStyle/>
                    <a:p>
                      <a:r>
                        <a:rPr lang="en-IN" sz="1800" b="1" dirty="0" smtClean="0"/>
                        <a:t>26-50</a:t>
                      </a:r>
                      <a:endParaRPr lang="en-IN" sz="1800" b="1" dirty="0"/>
                    </a:p>
                  </a:txBody>
                  <a:tcPr/>
                </a:tc>
                <a:tc>
                  <a:txBody>
                    <a:bodyPr/>
                    <a:lstStyle/>
                    <a:p>
                      <a:r>
                        <a:rPr lang="en-IN" sz="1800" b="1" dirty="0" smtClean="0"/>
                        <a:t>51-75</a:t>
                      </a:r>
                      <a:endParaRPr lang="en-IN" sz="1800" b="1" dirty="0"/>
                    </a:p>
                  </a:txBody>
                  <a:tcPr/>
                </a:tc>
                <a:tc>
                  <a:txBody>
                    <a:bodyPr/>
                    <a:lstStyle/>
                    <a:p>
                      <a:r>
                        <a:rPr lang="en-IN" sz="1800" b="1" dirty="0" smtClean="0"/>
                        <a:t>76-100</a:t>
                      </a:r>
                      <a:endParaRPr lang="en-IN" sz="1800" b="1" dirty="0"/>
                    </a:p>
                  </a:txBody>
                  <a:tcPr/>
                </a:tc>
                <a:tc>
                  <a:txBody>
                    <a:bodyPr/>
                    <a:lstStyle/>
                    <a:p>
                      <a:r>
                        <a:rPr lang="en-IN" sz="1800" b="1" dirty="0" smtClean="0"/>
                        <a:t>101-125</a:t>
                      </a:r>
                      <a:endParaRPr lang="en-IN" sz="1800" b="1" dirty="0"/>
                    </a:p>
                  </a:txBody>
                  <a:tcPr/>
                </a:tc>
                <a:tc>
                  <a:txBody>
                    <a:bodyPr/>
                    <a:lstStyle/>
                    <a:p>
                      <a:r>
                        <a:rPr lang="en-IN" sz="1800" b="1" dirty="0" smtClean="0"/>
                        <a:t>All (%)</a:t>
                      </a:r>
                      <a:endParaRPr lang="en-IN" sz="1800" b="1" dirty="0"/>
                    </a:p>
                  </a:txBody>
                  <a:tcPr/>
                </a:tc>
                <a:tc>
                  <a:txBody>
                    <a:bodyPr/>
                    <a:lstStyle/>
                    <a:p>
                      <a:endParaRPr lang="en-IN" sz="1800" dirty="0"/>
                    </a:p>
                  </a:txBody>
                  <a:tcPr/>
                </a:tc>
              </a:tr>
              <a:tr h="370840">
                <a:tc>
                  <a:txBody>
                    <a:bodyPr/>
                    <a:lstStyle/>
                    <a:p>
                      <a:r>
                        <a:rPr lang="en-IN" sz="1800" dirty="0" smtClean="0"/>
                        <a:t>3</a:t>
                      </a:r>
                      <a:endParaRPr lang="en-IN" sz="1800" dirty="0"/>
                    </a:p>
                  </a:txBody>
                  <a:tcPr/>
                </a:tc>
                <a:tc>
                  <a:txBody>
                    <a:bodyPr/>
                    <a:lstStyle/>
                    <a:p>
                      <a:r>
                        <a:rPr lang="en-IN" sz="1800" dirty="0" smtClean="0"/>
                        <a:t>2</a:t>
                      </a:r>
                      <a:endParaRPr lang="en-IN" sz="1800" dirty="0"/>
                    </a:p>
                  </a:txBody>
                  <a:tcPr/>
                </a:tc>
                <a:tc>
                  <a:txBody>
                    <a:bodyPr/>
                    <a:lstStyle/>
                    <a:p>
                      <a:r>
                        <a:rPr lang="en-IN" sz="1800" dirty="0" smtClean="0"/>
                        <a:t>1</a:t>
                      </a:r>
                      <a:endParaRPr lang="en-IN" sz="1800" dirty="0"/>
                    </a:p>
                  </a:txBody>
                  <a:tcPr/>
                </a:tc>
                <a:tc>
                  <a:txBody>
                    <a:bodyPr/>
                    <a:lstStyle/>
                    <a:p>
                      <a:r>
                        <a:rPr lang="en-IN" sz="1800" dirty="0" smtClean="0"/>
                        <a:t>0</a:t>
                      </a:r>
                      <a:endParaRPr lang="en-IN" sz="1800" dirty="0"/>
                    </a:p>
                  </a:txBody>
                  <a:tcPr/>
                </a:tc>
                <a:tc>
                  <a:txBody>
                    <a:bodyPr/>
                    <a:lstStyle/>
                    <a:p>
                      <a:r>
                        <a:rPr lang="en-IN" sz="1800" dirty="0" smtClean="0"/>
                        <a:t>0</a:t>
                      </a:r>
                      <a:endParaRPr lang="en-IN" sz="1800" dirty="0"/>
                    </a:p>
                  </a:txBody>
                  <a:tcPr/>
                </a:tc>
                <a:tc>
                  <a:txBody>
                    <a:bodyPr/>
                    <a:lstStyle/>
                    <a:p>
                      <a:r>
                        <a:rPr lang="en-IN" sz="1800" dirty="0" smtClean="0"/>
                        <a:t>6 (4.8)</a:t>
                      </a:r>
                      <a:endParaRPr lang="en-IN" sz="1800" dirty="0"/>
                    </a:p>
                  </a:txBody>
                  <a:tcPr/>
                </a:tc>
                <a:tc>
                  <a:txBody>
                    <a:bodyPr/>
                    <a:lstStyle/>
                    <a:p>
                      <a:pPr marL="342900" indent="-342900">
                        <a:buFont typeface="+mj-lt"/>
                        <a:buAutoNum type="arabicPeriod"/>
                      </a:pPr>
                      <a:r>
                        <a:rPr lang="en-IN" sz="1800" dirty="0" smtClean="0"/>
                        <a:t>Age 73 y (62-84)</a:t>
                      </a:r>
                    </a:p>
                    <a:p>
                      <a:pPr marL="342900" indent="-342900">
                        <a:buFont typeface="+mj-lt"/>
                        <a:buAutoNum type="arabicPeriod"/>
                      </a:pPr>
                      <a:r>
                        <a:rPr lang="en-IN" sz="1800" dirty="0" smtClean="0"/>
                        <a:t>Prostate volume 98 cm</a:t>
                      </a:r>
                      <a:r>
                        <a:rPr lang="en-IN" sz="1800" baseline="30000" dirty="0" smtClean="0"/>
                        <a:t>3</a:t>
                      </a:r>
                      <a:r>
                        <a:rPr lang="en-IN" sz="1800" dirty="0" smtClean="0"/>
                        <a:t> (48-123)</a:t>
                      </a:r>
                    </a:p>
                    <a:p>
                      <a:pPr marL="342900" indent="-342900">
                        <a:buFont typeface="+mj-lt"/>
                        <a:buAutoNum type="arabicPeriod"/>
                      </a:pPr>
                      <a:r>
                        <a:rPr lang="en-IN" sz="1800" dirty="0" smtClean="0"/>
                        <a:t>Enucleated tissue weight 70.6 g (32-90)</a:t>
                      </a:r>
                      <a:endParaRPr lang="en-IN" sz="1800" dirty="0"/>
                    </a:p>
                  </a:txBody>
                  <a:tcPr/>
                </a:tc>
              </a:tr>
            </a:tbl>
          </a:graphicData>
        </a:graphic>
      </p:graphicFrame>
      <p:sp>
        <p:nvSpPr>
          <p:cNvPr id="7" name="Rectangle 6"/>
          <p:cNvSpPr/>
          <p:nvPr/>
        </p:nvSpPr>
        <p:spPr>
          <a:xfrm>
            <a:off x="467544" y="4085430"/>
            <a:ext cx="8280920" cy="369332"/>
          </a:xfrm>
          <a:prstGeom prst="rect">
            <a:avLst/>
          </a:prstGeom>
        </p:spPr>
        <p:txBody>
          <a:bodyPr wrap="square">
            <a:spAutoFit/>
          </a:bodyPr>
          <a:lstStyle/>
          <a:p>
            <a:pPr algn="ctr"/>
            <a:r>
              <a:rPr lang="en-IN" dirty="0" smtClean="0"/>
              <a:t>These </a:t>
            </a:r>
            <a:r>
              <a:rPr lang="en-IN" dirty="0"/>
              <a:t>patients had SUI (mild </a:t>
            </a:r>
            <a:r>
              <a:rPr lang="en-IN" dirty="0" smtClean="0"/>
              <a:t>to moderate) &amp; required pads</a:t>
            </a:r>
          </a:p>
        </p:txBody>
      </p:sp>
    </p:spTree>
    <p:extLst>
      <p:ext uri="{BB962C8B-B14F-4D97-AF65-F5344CB8AC3E}">
        <p14:creationId xmlns:p14="http://schemas.microsoft.com/office/powerpoint/2010/main" val="15093124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err="1" smtClean="0"/>
              <a:t>Holep</a:t>
            </a:r>
            <a:r>
              <a:rPr lang="en-IN" dirty="0" smtClean="0"/>
              <a:t>: possible reasons… sui</a:t>
            </a:r>
            <a:endParaRPr lang="en-IN" dirty="0"/>
          </a:p>
        </p:txBody>
      </p:sp>
      <p:sp>
        <p:nvSpPr>
          <p:cNvPr id="9" name="Content Placeholder 8"/>
          <p:cNvSpPr>
            <a:spLocks noGrp="1"/>
          </p:cNvSpPr>
          <p:nvPr>
            <p:ph idx="1"/>
          </p:nvPr>
        </p:nvSpPr>
        <p:spPr/>
        <p:txBody>
          <a:bodyPr>
            <a:normAutofit/>
          </a:bodyPr>
          <a:lstStyle/>
          <a:p>
            <a:pPr marL="342900" indent="-342900">
              <a:buFont typeface="Arial" panose="020B0604020202020204" pitchFamily="34" charset="0"/>
              <a:buChar char="•"/>
            </a:pPr>
            <a:r>
              <a:rPr lang="en-IN" dirty="0" smtClean="0"/>
              <a:t>3 </a:t>
            </a:r>
            <a:r>
              <a:rPr lang="en-IN" dirty="0"/>
              <a:t>of these patients were </a:t>
            </a:r>
            <a:r>
              <a:rPr lang="en-IN" dirty="0" smtClean="0"/>
              <a:t> &gt; 80 </a:t>
            </a:r>
            <a:r>
              <a:rPr lang="en-IN" dirty="0" err="1" smtClean="0"/>
              <a:t>yrs</a:t>
            </a:r>
            <a:r>
              <a:rPr lang="en-IN" dirty="0" smtClean="0"/>
              <a:t> </a:t>
            </a:r>
            <a:r>
              <a:rPr lang="en-IN" dirty="0"/>
              <a:t>of </a:t>
            </a:r>
            <a:r>
              <a:rPr lang="en-IN" dirty="0" smtClean="0"/>
              <a:t>age &amp; it </a:t>
            </a:r>
            <a:r>
              <a:rPr lang="en-IN" dirty="0"/>
              <a:t>is well known that intrinsic sphincter deficiency </a:t>
            </a:r>
            <a:r>
              <a:rPr lang="en-IN" dirty="0" smtClean="0"/>
              <a:t>is common </a:t>
            </a:r>
            <a:r>
              <a:rPr lang="en-IN" dirty="0"/>
              <a:t>in older </a:t>
            </a:r>
            <a:r>
              <a:rPr lang="en-IN" dirty="0" smtClean="0"/>
              <a:t>people:</a:t>
            </a:r>
          </a:p>
          <a:p>
            <a:pPr marL="800100" lvl="1" indent="-342900"/>
            <a:r>
              <a:rPr lang="en-IN" dirty="0" smtClean="0"/>
              <a:t>Major </a:t>
            </a:r>
            <a:r>
              <a:rPr lang="en-IN" dirty="0"/>
              <a:t>reason for </a:t>
            </a:r>
            <a:r>
              <a:rPr lang="en-IN" dirty="0" smtClean="0"/>
              <a:t>SUI: </a:t>
            </a:r>
            <a:r>
              <a:rPr lang="en-IN" b="1" u="sng" dirty="0" smtClean="0">
                <a:solidFill>
                  <a:srgbClr val="FF0000"/>
                </a:solidFill>
              </a:rPr>
              <a:t>Probably thermal </a:t>
            </a:r>
            <a:r>
              <a:rPr lang="en-IN" b="1" u="sng" dirty="0" err="1">
                <a:solidFill>
                  <a:srgbClr val="FF0000"/>
                </a:solidFill>
              </a:rPr>
              <a:t>sphincteric</a:t>
            </a:r>
            <a:r>
              <a:rPr lang="en-IN" b="1" u="sng" dirty="0">
                <a:solidFill>
                  <a:srgbClr val="FF0000"/>
                </a:solidFill>
              </a:rPr>
              <a:t> injury caused by </a:t>
            </a:r>
            <a:r>
              <a:rPr lang="en-IN" b="1" u="sng" dirty="0" smtClean="0">
                <a:solidFill>
                  <a:srgbClr val="FF0000"/>
                </a:solidFill>
              </a:rPr>
              <a:t>laser energy</a:t>
            </a:r>
          </a:p>
          <a:p>
            <a:pPr marL="342900" indent="-342900">
              <a:buFont typeface="Arial" panose="020B0604020202020204" pitchFamily="34" charset="0"/>
              <a:buChar char="•"/>
            </a:pPr>
            <a:endParaRPr lang="en-IN" dirty="0"/>
          </a:p>
          <a:p>
            <a:pPr marL="342900" indent="-342900">
              <a:buFont typeface="Arial" panose="020B0604020202020204" pitchFamily="34" charset="0"/>
              <a:buChar char="•"/>
            </a:pPr>
            <a:r>
              <a:rPr lang="en-IN" dirty="0" smtClean="0"/>
              <a:t>Most </a:t>
            </a:r>
            <a:r>
              <a:rPr lang="en-IN" dirty="0"/>
              <a:t>difficult step of </a:t>
            </a:r>
            <a:r>
              <a:rPr lang="en-IN" dirty="0" smtClean="0"/>
              <a:t>surgery: Incision of </a:t>
            </a:r>
            <a:r>
              <a:rPr lang="en-IN" dirty="0" err="1" smtClean="0"/>
              <a:t>anteroapical</a:t>
            </a:r>
            <a:r>
              <a:rPr lang="en-IN" dirty="0" smtClean="0"/>
              <a:t> </a:t>
            </a:r>
            <a:r>
              <a:rPr lang="en-IN" dirty="0"/>
              <a:t>mucosal attachments of </a:t>
            </a:r>
            <a:r>
              <a:rPr lang="en-IN" dirty="0" smtClean="0"/>
              <a:t>lateral </a:t>
            </a:r>
            <a:r>
              <a:rPr lang="en-IN" dirty="0"/>
              <a:t>lobes, especially in large-size </a:t>
            </a:r>
            <a:r>
              <a:rPr lang="en-IN" dirty="0" smtClean="0"/>
              <a:t>prostates</a:t>
            </a:r>
          </a:p>
          <a:p>
            <a:pPr marL="800100" lvl="1" indent="-342900"/>
            <a:r>
              <a:rPr lang="en-IN" b="1" u="sng" dirty="0" smtClean="0">
                <a:solidFill>
                  <a:srgbClr val="FF0000"/>
                </a:solidFill>
              </a:rPr>
              <a:t>If dissection </a:t>
            </a:r>
            <a:r>
              <a:rPr lang="en-IN" b="1" u="sng" dirty="0">
                <a:solidFill>
                  <a:srgbClr val="FF0000"/>
                </a:solidFill>
              </a:rPr>
              <a:t>of </a:t>
            </a:r>
            <a:r>
              <a:rPr lang="en-IN" b="1" u="sng" dirty="0" smtClean="0">
                <a:solidFill>
                  <a:srgbClr val="FF0000"/>
                </a:solidFill>
              </a:rPr>
              <a:t>lobes </a:t>
            </a:r>
            <a:r>
              <a:rPr lang="en-IN" b="1" u="sng" dirty="0">
                <a:solidFill>
                  <a:srgbClr val="FF0000"/>
                </a:solidFill>
              </a:rPr>
              <a:t>is not properly </a:t>
            </a:r>
            <a:r>
              <a:rPr lang="en-IN" b="1" u="sng" dirty="0" smtClean="0">
                <a:solidFill>
                  <a:srgbClr val="FF0000"/>
                </a:solidFill>
              </a:rPr>
              <a:t>performed, external </a:t>
            </a:r>
            <a:r>
              <a:rPr lang="en-IN" b="1" u="sng" dirty="0">
                <a:solidFill>
                  <a:srgbClr val="FF0000"/>
                </a:solidFill>
              </a:rPr>
              <a:t>sphincter can be </a:t>
            </a:r>
            <a:r>
              <a:rPr lang="en-IN" b="1" u="sng" dirty="0" smtClean="0">
                <a:solidFill>
                  <a:srgbClr val="FF0000"/>
                </a:solidFill>
              </a:rPr>
              <a:t>damaged</a:t>
            </a:r>
          </a:p>
          <a:p>
            <a:pPr marL="342900" indent="-342900">
              <a:buFont typeface="Arial" panose="020B0604020202020204" pitchFamily="34" charset="0"/>
              <a:buChar char="•"/>
            </a:pPr>
            <a:endParaRPr lang="en-IN" dirty="0"/>
          </a:p>
        </p:txBody>
      </p:sp>
      <p:cxnSp>
        <p:nvCxnSpPr>
          <p:cNvPr id="4" name="Straight Connector 3"/>
          <p:cNvCxnSpPr/>
          <p:nvPr/>
        </p:nvCxnSpPr>
        <p:spPr>
          <a:xfrm>
            <a:off x="467544" y="684113"/>
            <a:ext cx="828092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5148609"/>
            <a:ext cx="8892480" cy="25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smtClean="0">
                <a:solidFill>
                  <a:schemeClr val="tx1">
                    <a:lumMod val="95000"/>
                    <a:lumOff val="5000"/>
                  </a:schemeClr>
                </a:solidFill>
              </a:rPr>
              <a:t>Placer J, et al</a:t>
            </a:r>
            <a:r>
              <a:rPr lang="en-IN" sz="1200" b="1" i="1" dirty="0">
                <a:solidFill>
                  <a:schemeClr val="tx1">
                    <a:lumMod val="95000"/>
                    <a:lumOff val="5000"/>
                  </a:schemeClr>
                </a:solidFill>
              </a:rPr>
              <a:t>. </a:t>
            </a:r>
            <a:r>
              <a:rPr lang="en-IN" sz="1200" b="1" i="1" dirty="0" smtClean="0">
                <a:solidFill>
                  <a:schemeClr val="tx1">
                    <a:lumMod val="95000"/>
                    <a:lumOff val="5000"/>
                  </a:schemeClr>
                </a:solidFill>
              </a:rPr>
              <a:t>Urology. 2009; 73</a:t>
            </a:r>
            <a:r>
              <a:rPr lang="en-IN" sz="1200" b="1" i="1" dirty="0">
                <a:solidFill>
                  <a:schemeClr val="tx1">
                    <a:lumMod val="95000"/>
                    <a:lumOff val="5000"/>
                  </a:schemeClr>
                </a:solidFill>
              </a:rPr>
              <a:t>: </a:t>
            </a:r>
            <a:r>
              <a:rPr lang="en-IN" sz="1200" b="1" i="1" dirty="0" smtClean="0">
                <a:solidFill>
                  <a:schemeClr val="tx1">
                    <a:lumMod val="95000"/>
                    <a:lumOff val="5000"/>
                  </a:schemeClr>
                </a:solidFill>
              </a:rPr>
              <a:t>1042–1048.</a:t>
            </a:r>
            <a:endParaRPr lang="en-IN" sz="1200" b="1" i="1" dirty="0">
              <a:solidFill>
                <a:schemeClr val="tx1">
                  <a:lumMod val="95000"/>
                  <a:lumOff val="5000"/>
                </a:schemeClr>
              </a:solidFill>
            </a:endParaRPr>
          </a:p>
        </p:txBody>
      </p:sp>
    </p:spTree>
    <p:extLst>
      <p:ext uri="{BB962C8B-B14F-4D97-AF65-F5344CB8AC3E}">
        <p14:creationId xmlns:p14="http://schemas.microsoft.com/office/powerpoint/2010/main" val="39966531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err="1" smtClean="0"/>
              <a:t>Holep</a:t>
            </a:r>
            <a:r>
              <a:rPr lang="en-IN" dirty="0" smtClean="0"/>
              <a:t>: possible reasons… sui</a:t>
            </a:r>
            <a:endParaRPr lang="en-IN" dirty="0"/>
          </a:p>
        </p:txBody>
      </p:sp>
      <p:sp>
        <p:nvSpPr>
          <p:cNvPr id="9" name="Content Placeholder 8"/>
          <p:cNvSpPr>
            <a:spLocks noGrp="1"/>
          </p:cNvSpPr>
          <p:nvPr>
            <p:ph idx="1"/>
          </p:nvPr>
        </p:nvSpPr>
        <p:spPr>
          <a:xfrm>
            <a:off x="457200" y="900137"/>
            <a:ext cx="8291264" cy="1944216"/>
          </a:xfrm>
        </p:spPr>
        <p:txBody>
          <a:bodyPr>
            <a:normAutofit/>
          </a:bodyPr>
          <a:lstStyle/>
          <a:p>
            <a:pPr marL="342900" indent="-342900">
              <a:buFont typeface="Arial" panose="020B0604020202020204" pitchFamily="34" charset="0"/>
              <a:buChar char="•"/>
            </a:pPr>
            <a:r>
              <a:rPr lang="en-IN" dirty="0" smtClean="0"/>
              <a:t>Because </a:t>
            </a:r>
            <a:r>
              <a:rPr lang="en-IN" dirty="0"/>
              <a:t>all </a:t>
            </a:r>
            <a:r>
              <a:rPr lang="en-IN" dirty="0" smtClean="0"/>
              <a:t>except for </a:t>
            </a:r>
            <a:r>
              <a:rPr lang="en-IN" dirty="0"/>
              <a:t>1 of </a:t>
            </a:r>
            <a:r>
              <a:rPr lang="en-IN" dirty="0" smtClean="0"/>
              <a:t>cases </a:t>
            </a:r>
            <a:r>
              <a:rPr lang="en-IN" dirty="0"/>
              <a:t>of persistent SUI were within </a:t>
            </a:r>
            <a:r>
              <a:rPr lang="en-IN" dirty="0" smtClean="0"/>
              <a:t>1</a:t>
            </a:r>
            <a:r>
              <a:rPr lang="en-IN" baseline="30000" dirty="0" smtClean="0"/>
              <a:t>st</a:t>
            </a:r>
            <a:r>
              <a:rPr lang="en-IN" dirty="0" smtClean="0"/>
              <a:t> 40 </a:t>
            </a:r>
            <a:r>
              <a:rPr lang="en-IN" dirty="0" err="1"/>
              <a:t>HoLEPs</a:t>
            </a:r>
            <a:r>
              <a:rPr lang="en-IN" dirty="0"/>
              <a:t> </a:t>
            </a:r>
            <a:r>
              <a:rPr lang="en-IN" dirty="0" smtClean="0"/>
              <a:t>performed &amp; average prostate volume </a:t>
            </a:r>
            <a:r>
              <a:rPr lang="en-IN" dirty="0"/>
              <a:t>of these patients was 98 cm</a:t>
            </a:r>
            <a:r>
              <a:rPr lang="en-IN" baseline="30000" dirty="0"/>
              <a:t>3</a:t>
            </a:r>
            <a:r>
              <a:rPr lang="en-IN" dirty="0"/>
              <a:t> (range </a:t>
            </a:r>
            <a:r>
              <a:rPr lang="en-IN" dirty="0" smtClean="0"/>
              <a:t>48-123)</a:t>
            </a:r>
          </a:p>
          <a:p>
            <a:pPr marL="800100" lvl="1" indent="-342900"/>
            <a:r>
              <a:rPr lang="en-IN" dirty="0" smtClean="0"/>
              <a:t>It is essential </a:t>
            </a:r>
            <a:r>
              <a:rPr lang="en-IN" dirty="0"/>
              <a:t>to </a:t>
            </a:r>
            <a:r>
              <a:rPr lang="en-IN" b="1" u="sng" dirty="0">
                <a:solidFill>
                  <a:srgbClr val="FF0000"/>
                </a:solidFill>
              </a:rPr>
              <a:t>avoid performing </a:t>
            </a:r>
            <a:r>
              <a:rPr lang="en-IN" b="1" u="sng" dirty="0" err="1">
                <a:solidFill>
                  <a:srgbClr val="FF0000"/>
                </a:solidFill>
              </a:rPr>
              <a:t>HoLEP</a:t>
            </a:r>
            <a:r>
              <a:rPr lang="en-IN" b="1" u="sng" dirty="0">
                <a:solidFill>
                  <a:srgbClr val="FF0000"/>
                </a:solidFill>
              </a:rPr>
              <a:t> </a:t>
            </a:r>
            <a:r>
              <a:rPr lang="en-IN" b="1" u="sng" dirty="0" smtClean="0">
                <a:solidFill>
                  <a:srgbClr val="FF0000"/>
                </a:solidFill>
              </a:rPr>
              <a:t>in large-size </a:t>
            </a:r>
            <a:r>
              <a:rPr lang="en-IN" b="1" u="sng" dirty="0">
                <a:solidFill>
                  <a:srgbClr val="FF0000"/>
                </a:solidFill>
              </a:rPr>
              <a:t>prostates </a:t>
            </a:r>
            <a:r>
              <a:rPr lang="en-IN" b="1" u="sng" dirty="0" smtClean="0">
                <a:solidFill>
                  <a:srgbClr val="FF0000"/>
                </a:solidFill>
              </a:rPr>
              <a:t>during 1</a:t>
            </a:r>
            <a:r>
              <a:rPr lang="en-IN" b="1" u="sng" baseline="30000" dirty="0" smtClean="0">
                <a:solidFill>
                  <a:srgbClr val="FF0000"/>
                </a:solidFill>
              </a:rPr>
              <a:t>st</a:t>
            </a:r>
            <a:r>
              <a:rPr lang="en-IN" b="1" u="sng" dirty="0" smtClean="0">
                <a:solidFill>
                  <a:srgbClr val="FF0000"/>
                </a:solidFill>
              </a:rPr>
              <a:t> stages </a:t>
            </a:r>
            <a:r>
              <a:rPr lang="en-IN" b="1" u="sng" dirty="0">
                <a:solidFill>
                  <a:srgbClr val="FF0000"/>
                </a:solidFill>
              </a:rPr>
              <a:t>of </a:t>
            </a:r>
            <a:r>
              <a:rPr lang="en-IN" b="1" u="sng" dirty="0" smtClean="0">
                <a:solidFill>
                  <a:srgbClr val="FF0000"/>
                </a:solidFill>
              </a:rPr>
              <a:t>learning curve </a:t>
            </a:r>
            <a:r>
              <a:rPr lang="en-IN" b="1" u="sng" dirty="0">
                <a:solidFill>
                  <a:srgbClr val="FF0000"/>
                </a:solidFill>
              </a:rPr>
              <a:t>to prevent </a:t>
            </a:r>
            <a:r>
              <a:rPr lang="en-IN" b="1" u="sng" dirty="0" err="1">
                <a:solidFill>
                  <a:srgbClr val="FF0000"/>
                </a:solidFill>
              </a:rPr>
              <a:t>sphincteric</a:t>
            </a:r>
            <a:r>
              <a:rPr lang="en-IN" b="1" u="sng" dirty="0">
                <a:solidFill>
                  <a:srgbClr val="FF0000"/>
                </a:solidFill>
              </a:rPr>
              <a:t> </a:t>
            </a:r>
            <a:r>
              <a:rPr lang="en-IN" b="1" u="sng" dirty="0" smtClean="0">
                <a:solidFill>
                  <a:srgbClr val="FF0000"/>
                </a:solidFill>
              </a:rPr>
              <a:t>injury</a:t>
            </a:r>
          </a:p>
          <a:p>
            <a:pPr marL="342900" indent="-342900">
              <a:buFont typeface="Arial" panose="020B0604020202020204" pitchFamily="34" charset="0"/>
              <a:buChar char="•"/>
            </a:pPr>
            <a:endParaRPr lang="en-IN" dirty="0"/>
          </a:p>
        </p:txBody>
      </p:sp>
      <p:cxnSp>
        <p:nvCxnSpPr>
          <p:cNvPr id="4" name="Straight Connector 3"/>
          <p:cNvCxnSpPr/>
          <p:nvPr/>
        </p:nvCxnSpPr>
        <p:spPr>
          <a:xfrm>
            <a:off x="467544" y="684113"/>
            <a:ext cx="828092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5148609"/>
            <a:ext cx="8892480" cy="25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smtClean="0">
                <a:solidFill>
                  <a:schemeClr val="tx1">
                    <a:lumMod val="95000"/>
                    <a:lumOff val="5000"/>
                  </a:schemeClr>
                </a:solidFill>
              </a:rPr>
              <a:t>Placer J, et al</a:t>
            </a:r>
            <a:r>
              <a:rPr lang="en-IN" sz="1200" b="1" i="1" dirty="0">
                <a:solidFill>
                  <a:schemeClr val="tx1">
                    <a:lumMod val="95000"/>
                    <a:lumOff val="5000"/>
                  </a:schemeClr>
                </a:solidFill>
              </a:rPr>
              <a:t>. </a:t>
            </a:r>
            <a:r>
              <a:rPr lang="en-IN" sz="1200" b="1" i="1" dirty="0" smtClean="0">
                <a:solidFill>
                  <a:schemeClr val="tx1">
                    <a:lumMod val="95000"/>
                    <a:lumOff val="5000"/>
                  </a:schemeClr>
                </a:solidFill>
              </a:rPr>
              <a:t>Urology. 2009; 73</a:t>
            </a:r>
            <a:r>
              <a:rPr lang="en-IN" sz="1200" b="1" i="1" dirty="0">
                <a:solidFill>
                  <a:schemeClr val="tx1">
                    <a:lumMod val="95000"/>
                    <a:lumOff val="5000"/>
                  </a:schemeClr>
                </a:solidFill>
              </a:rPr>
              <a:t>: </a:t>
            </a:r>
            <a:r>
              <a:rPr lang="en-IN" sz="1200" b="1" i="1" dirty="0" smtClean="0">
                <a:solidFill>
                  <a:schemeClr val="tx1">
                    <a:lumMod val="95000"/>
                    <a:lumOff val="5000"/>
                  </a:schemeClr>
                </a:solidFill>
              </a:rPr>
              <a:t>1042–1048.</a:t>
            </a:r>
            <a:endParaRPr lang="en-IN" sz="1200" b="1" i="1" dirty="0">
              <a:solidFill>
                <a:schemeClr val="tx1">
                  <a:lumMod val="95000"/>
                  <a:lumOff val="5000"/>
                </a:schemeClr>
              </a:solidFill>
            </a:endParaRPr>
          </a:p>
        </p:txBody>
      </p:sp>
      <p:sp>
        <p:nvSpPr>
          <p:cNvPr id="3" name="Rectangle 2"/>
          <p:cNvSpPr/>
          <p:nvPr/>
        </p:nvSpPr>
        <p:spPr>
          <a:xfrm>
            <a:off x="467544" y="2988369"/>
            <a:ext cx="8280920" cy="156966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IN" sz="2400" b="1" i="1" dirty="0">
                <a:solidFill>
                  <a:schemeClr val="bg1"/>
                </a:solidFill>
              </a:rPr>
              <a:t>This unusually high rate of SUI stresses importance of case selection during learning process, especially if procedure is self-taught &amp; accomplished without mentoring</a:t>
            </a:r>
          </a:p>
        </p:txBody>
      </p:sp>
    </p:spTree>
    <p:extLst>
      <p:ext uri="{BB962C8B-B14F-4D97-AF65-F5344CB8AC3E}">
        <p14:creationId xmlns:p14="http://schemas.microsoft.com/office/powerpoint/2010/main" val="143062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400" dirty="0" smtClean="0"/>
              <a:t>Retrospective study: Predictors of de novo </a:t>
            </a:r>
            <a:r>
              <a:rPr lang="en-IN" sz="2400" dirty="0" err="1" smtClean="0"/>
              <a:t>ui</a:t>
            </a:r>
            <a:r>
              <a:rPr lang="en-IN" sz="2400" dirty="0" smtClean="0"/>
              <a:t> after </a:t>
            </a:r>
            <a:r>
              <a:rPr lang="en-IN" sz="2400" dirty="0" err="1" smtClean="0"/>
              <a:t>hOLEP</a:t>
            </a:r>
            <a:endParaRPr lang="en-IN" sz="2400"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IN" dirty="0" smtClean="0"/>
              <a:t>July 2008 &amp; March 2009</a:t>
            </a:r>
          </a:p>
          <a:p>
            <a:pPr marL="342900" indent="-342900">
              <a:buFont typeface="Arial" panose="020B0604020202020204" pitchFamily="34" charset="0"/>
              <a:buChar char="•"/>
            </a:pPr>
            <a:endParaRPr lang="en-IN" dirty="0"/>
          </a:p>
          <a:p>
            <a:pPr marL="342900" indent="-342900">
              <a:buFont typeface="Arial" panose="020B0604020202020204" pitchFamily="34" charset="0"/>
              <a:buChar char="•"/>
            </a:pPr>
            <a:r>
              <a:rPr lang="en-IN" dirty="0" smtClean="0"/>
              <a:t>Aim:</a:t>
            </a:r>
          </a:p>
          <a:p>
            <a:pPr marL="914400" lvl="1" indent="-457200">
              <a:buFont typeface="+mj-lt"/>
              <a:buAutoNum type="arabicPeriod"/>
            </a:pPr>
            <a:r>
              <a:rPr lang="en-IN" dirty="0"/>
              <a:t>T</a:t>
            </a:r>
            <a:r>
              <a:rPr lang="en-IN" dirty="0" smtClean="0"/>
              <a:t>o </a:t>
            </a:r>
            <a:r>
              <a:rPr lang="en-IN" dirty="0"/>
              <a:t>investigate </a:t>
            </a:r>
            <a:r>
              <a:rPr lang="en-IN" dirty="0" smtClean="0"/>
              <a:t>incidence </a:t>
            </a:r>
            <a:r>
              <a:rPr lang="en-IN" dirty="0"/>
              <a:t>of de novo UI after </a:t>
            </a:r>
            <a:r>
              <a:rPr lang="en-IN" dirty="0" err="1"/>
              <a:t>HoLEP</a:t>
            </a:r>
            <a:r>
              <a:rPr lang="en-IN" dirty="0"/>
              <a:t> for </a:t>
            </a:r>
            <a:r>
              <a:rPr lang="en-IN" dirty="0" smtClean="0"/>
              <a:t>BPH</a:t>
            </a:r>
          </a:p>
          <a:p>
            <a:pPr marL="914400" lvl="1" indent="-457200">
              <a:buFont typeface="+mj-lt"/>
              <a:buAutoNum type="arabicPeriod"/>
            </a:pPr>
            <a:r>
              <a:rPr lang="en-IN" dirty="0" smtClean="0"/>
              <a:t>Determine predictors </a:t>
            </a:r>
            <a:r>
              <a:rPr lang="en-IN" dirty="0"/>
              <a:t>of early postoperative de novo </a:t>
            </a:r>
            <a:r>
              <a:rPr lang="en-IN" dirty="0" smtClean="0"/>
              <a:t>UI</a:t>
            </a:r>
          </a:p>
          <a:p>
            <a:pPr marL="342900" indent="-342900">
              <a:buFont typeface="Arial" panose="020B0604020202020204" pitchFamily="34" charset="0"/>
              <a:buChar char="•"/>
            </a:pPr>
            <a:endParaRPr lang="en-IN" dirty="0"/>
          </a:p>
          <a:p>
            <a:pPr marL="342900" indent="-342900">
              <a:buFont typeface="Arial" panose="020B0604020202020204" pitchFamily="34" charset="0"/>
              <a:buChar char="•"/>
            </a:pPr>
            <a:r>
              <a:rPr lang="en-IN" dirty="0" smtClean="0"/>
              <a:t>Patients:</a:t>
            </a:r>
          </a:p>
          <a:p>
            <a:pPr marL="800100" lvl="1" indent="-342900"/>
            <a:r>
              <a:rPr lang="en-IN" dirty="0" smtClean="0"/>
              <a:t>204 </a:t>
            </a:r>
            <a:r>
              <a:rPr lang="en-IN" dirty="0"/>
              <a:t>men who </a:t>
            </a:r>
            <a:r>
              <a:rPr lang="en-IN" dirty="0" smtClean="0"/>
              <a:t>underwent </a:t>
            </a:r>
            <a:r>
              <a:rPr lang="en-IN" dirty="0" err="1" smtClean="0"/>
              <a:t>HoLEP</a:t>
            </a:r>
            <a:r>
              <a:rPr lang="en-IN" dirty="0" smtClean="0"/>
              <a:t> </a:t>
            </a:r>
            <a:r>
              <a:rPr lang="en-IN" dirty="0"/>
              <a:t>for </a:t>
            </a:r>
            <a:r>
              <a:rPr lang="en-IN" dirty="0" smtClean="0"/>
              <a:t>LUTS </a:t>
            </a:r>
            <a:r>
              <a:rPr lang="en-IN" dirty="0"/>
              <a:t>with </a:t>
            </a:r>
            <a:r>
              <a:rPr lang="en-IN" dirty="0" smtClean="0"/>
              <a:t>BPH refractory </a:t>
            </a:r>
            <a:r>
              <a:rPr lang="en-IN" dirty="0"/>
              <a:t>to medical therapy with </a:t>
            </a:r>
            <a:r>
              <a:rPr lang="en-IN" dirty="0" smtClean="0"/>
              <a:t>alpha-blocker &amp; in whom </a:t>
            </a:r>
            <a:r>
              <a:rPr lang="en-IN" dirty="0"/>
              <a:t>12-month follow-up data on UI were available</a:t>
            </a:r>
          </a:p>
          <a:p>
            <a:pPr marL="342900" indent="-342900">
              <a:buFont typeface="Arial" panose="020B0604020202020204" pitchFamily="34" charset="0"/>
              <a:buChar char="•"/>
            </a:pPr>
            <a:endParaRPr lang="en-IN" dirty="0"/>
          </a:p>
          <a:p>
            <a:pPr marL="342900" indent="-342900">
              <a:buFont typeface="Arial" panose="020B0604020202020204" pitchFamily="34" charset="0"/>
              <a:buChar char="•"/>
            </a:pPr>
            <a:endParaRPr lang="en-IN" dirty="0"/>
          </a:p>
        </p:txBody>
      </p:sp>
      <p:cxnSp>
        <p:nvCxnSpPr>
          <p:cNvPr id="4" name="Straight Connector 3"/>
          <p:cNvCxnSpPr/>
          <p:nvPr/>
        </p:nvCxnSpPr>
        <p:spPr>
          <a:xfrm>
            <a:off x="467544" y="684113"/>
            <a:ext cx="828092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5148609"/>
            <a:ext cx="8892480" cy="25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smtClean="0">
                <a:solidFill>
                  <a:schemeClr val="tx1">
                    <a:lumMod val="95000"/>
                    <a:lumOff val="5000"/>
                  </a:schemeClr>
                </a:solidFill>
              </a:rPr>
              <a:t>Cho CM, et al</a:t>
            </a:r>
            <a:r>
              <a:rPr lang="en-IN" sz="1200" b="1" i="1" dirty="0">
                <a:solidFill>
                  <a:schemeClr val="tx1">
                    <a:lumMod val="95000"/>
                    <a:lumOff val="5000"/>
                  </a:schemeClr>
                </a:solidFill>
              </a:rPr>
              <a:t>. </a:t>
            </a:r>
            <a:r>
              <a:rPr lang="en-IN" sz="1200" b="1" i="1" dirty="0" err="1">
                <a:solidFill>
                  <a:schemeClr val="tx1">
                    <a:lumMod val="95000"/>
                    <a:lumOff val="5000"/>
                  </a:schemeClr>
                </a:solidFill>
              </a:rPr>
              <a:t>Neurourology</a:t>
            </a:r>
            <a:r>
              <a:rPr lang="en-IN" sz="1200" b="1" i="1" dirty="0">
                <a:solidFill>
                  <a:schemeClr val="tx1">
                    <a:lumMod val="95000"/>
                    <a:lumOff val="5000"/>
                  </a:schemeClr>
                </a:solidFill>
              </a:rPr>
              <a:t> and </a:t>
            </a:r>
            <a:r>
              <a:rPr lang="en-IN" sz="1200" b="1" i="1" dirty="0" err="1" smtClean="0">
                <a:solidFill>
                  <a:schemeClr val="tx1">
                    <a:lumMod val="95000"/>
                    <a:lumOff val="5000"/>
                  </a:schemeClr>
                </a:solidFill>
              </a:rPr>
              <a:t>Urodynamics</a:t>
            </a:r>
            <a:r>
              <a:rPr lang="en-IN" sz="1200" b="1" i="1" dirty="0" smtClean="0">
                <a:solidFill>
                  <a:schemeClr val="tx1">
                    <a:lumMod val="95000"/>
                    <a:lumOff val="5000"/>
                  </a:schemeClr>
                </a:solidFill>
              </a:rPr>
              <a:t>. 2011; 30: 1343–1349.</a:t>
            </a:r>
            <a:endParaRPr lang="en-IN" sz="1200" b="1" i="1" dirty="0">
              <a:solidFill>
                <a:schemeClr val="tx1">
                  <a:lumMod val="95000"/>
                  <a:lumOff val="5000"/>
                </a:schemeClr>
              </a:solidFill>
            </a:endParaRPr>
          </a:p>
        </p:txBody>
      </p:sp>
    </p:spTree>
    <p:extLst>
      <p:ext uri="{BB962C8B-B14F-4D97-AF65-F5344CB8AC3E}">
        <p14:creationId xmlns:p14="http://schemas.microsoft.com/office/powerpoint/2010/main" val="37524885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Prevalence of de novo </a:t>
            </a:r>
            <a:r>
              <a:rPr lang="en-IN" dirty="0" smtClean="0"/>
              <a:t>urgency UI</a:t>
            </a:r>
            <a:endParaRPr lang="en-IN" dirty="0"/>
          </a:p>
        </p:txBody>
      </p:sp>
      <p:sp>
        <p:nvSpPr>
          <p:cNvPr id="6" name="Rectangle 5"/>
          <p:cNvSpPr/>
          <p:nvPr/>
        </p:nvSpPr>
        <p:spPr>
          <a:xfrm>
            <a:off x="0" y="5148609"/>
            <a:ext cx="8892480" cy="25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smtClean="0">
                <a:solidFill>
                  <a:schemeClr val="tx1">
                    <a:lumMod val="95000"/>
                    <a:lumOff val="5000"/>
                  </a:schemeClr>
                </a:solidFill>
              </a:rPr>
              <a:t>Cho CM, et al</a:t>
            </a:r>
            <a:r>
              <a:rPr lang="en-IN" sz="1200" b="1" i="1" dirty="0">
                <a:solidFill>
                  <a:schemeClr val="tx1">
                    <a:lumMod val="95000"/>
                    <a:lumOff val="5000"/>
                  </a:schemeClr>
                </a:solidFill>
              </a:rPr>
              <a:t>. </a:t>
            </a:r>
            <a:r>
              <a:rPr lang="en-IN" sz="1200" b="1" i="1" dirty="0" err="1">
                <a:solidFill>
                  <a:schemeClr val="tx1">
                    <a:lumMod val="95000"/>
                    <a:lumOff val="5000"/>
                  </a:schemeClr>
                </a:solidFill>
              </a:rPr>
              <a:t>Neurourology</a:t>
            </a:r>
            <a:r>
              <a:rPr lang="en-IN" sz="1200" b="1" i="1" dirty="0">
                <a:solidFill>
                  <a:schemeClr val="tx1">
                    <a:lumMod val="95000"/>
                    <a:lumOff val="5000"/>
                  </a:schemeClr>
                </a:solidFill>
              </a:rPr>
              <a:t> and </a:t>
            </a:r>
            <a:r>
              <a:rPr lang="en-IN" sz="1200" b="1" i="1" dirty="0" err="1" smtClean="0">
                <a:solidFill>
                  <a:schemeClr val="tx1">
                    <a:lumMod val="95000"/>
                    <a:lumOff val="5000"/>
                  </a:schemeClr>
                </a:solidFill>
              </a:rPr>
              <a:t>Urodynamics</a:t>
            </a:r>
            <a:r>
              <a:rPr lang="en-IN" sz="1200" b="1" i="1" dirty="0" smtClean="0">
                <a:solidFill>
                  <a:schemeClr val="tx1">
                    <a:lumMod val="95000"/>
                    <a:lumOff val="5000"/>
                  </a:schemeClr>
                </a:solidFill>
              </a:rPr>
              <a:t>. 2011; 30: 1343–1349.</a:t>
            </a:r>
            <a:endParaRPr lang="en-IN" sz="1200" b="1" i="1" dirty="0">
              <a:solidFill>
                <a:schemeClr val="tx1">
                  <a:lumMod val="95000"/>
                  <a:lumOff val="5000"/>
                </a:schemeClr>
              </a:solidFill>
            </a:endParaRPr>
          </a:p>
        </p:txBody>
      </p:sp>
      <p:cxnSp>
        <p:nvCxnSpPr>
          <p:cNvPr id="7" name="Straight Connector 6"/>
          <p:cNvCxnSpPr/>
          <p:nvPr/>
        </p:nvCxnSpPr>
        <p:spPr>
          <a:xfrm>
            <a:off x="467544" y="684113"/>
            <a:ext cx="828092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467544" y="756121"/>
            <a:ext cx="7560840" cy="4317411"/>
            <a:chOff x="467544" y="756121"/>
            <a:chExt cx="7560840" cy="4317411"/>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56121"/>
              <a:ext cx="7560840" cy="4317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971600" y="756121"/>
              <a:ext cx="288032"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4" name="Rectangle 3"/>
          <p:cNvSpPr/>
          <p:nvPr/>
        </p:nvSpPr>
        <p:spPr>
          <a:xfrm>
            <a:off x="4856181" y="1799400"/>
            <a:ext cx="3892283" cy="923330"/>
          </a:xfrm>
          <a:prstGeom prst="rect">
            <a:avLst/>
          </a:prstGeom>
        </p:spPr>
        <p:txBody>
          <a:bodyPr wrap="square">
            <a:spAutoFit/>
          </a:bodyPr>
          <a:lstStyle/>
          <a:p>
            <a:pPr algn="r"/>
            <a:r>
              <a:rPr lang="en-IN" dirty="0"/>
              <a:t>18 </a:t>
            </a:r>
            <a:r>
              <a:rPr lang="en-IN" dirty="0" smtClean="0"/>
              <a:t>patients: patients </a:t>
            </a:r>
            <a:r>
              <a:rPr lang="en-IN" dirty="0"/>
              <a:t>with (</a:t>
            </a:r>
            <a:r>
              <a:rPr lang="en-IN" dirty="0" smtClean="0"/>
              <a:t>n=7) &amp; without </a:t>
            </a:r>
            <a:r>
              <a:rPr lang="en-IN" dirty="0"/>
              <a:t>(</a:t>
            </a:r>
            <a:r>
              <a:rPr lang="en-IN" dirty="0" smtClean="0"/>
              <a:t>n=11</a:t>
            </a:r>
            <a:r>
              <a:rPr lang="en-IN" dirty="0"/>
              <a:t>) anticholinergic</a:t>
            </a:r>
          </a:p>
          <a:p>
            <a:pPr algn="r"/>
            <a:r>
              <a:rPr lang="en-IN" dirty="0" smtClean="0"/>
              <a:t>medications</a:t>
            </a:r>
            <a:endParaRPr lang="en-IN" dirty="0"/>
          </a:p>
        </p:txBody>
      </p:sp>
    </p:spTree>
    <p:extLst>
      <p:ext uri="{BB962C8B-B14F-4D97-AF65-F5344CB8AC3E}">
        <p14:creationId xmlns:p14="http://schemas.microsoft.com/office/powerpoint/2010/main" val="21202787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39552" y="828129"/>
            <a:ext cx="8161963" cy="4032448"/>
            <a:chOff x="539552" y="828129"/>
            <a:chExt cx="8161963" cy="4032448"/>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3718"/>
            <a:stretch/>
          </p:blipFill>
          <p:spPr bwMode="auto">
            <a:xfrm>
              <a:off x="539552" y="828129"/>
              <a:ext cx="8161963"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115616" y="1068288"/>
              <a:ext cx="288032"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 name="Title 1"/>
          <p:cNvSpPr>
            <a:spLocks noGrp="1"/>
          </p:cNvSpPr>
          <p:nvPr>
            <p:ph type="title"/>
          </p:nvPr>
        </p:nvSpPr>
        <p:spPr/>
        <p:txBody>
          <a:bodyPr>
            <a:normAutofit/>
          </a:bodyPr>
          <a:lstStyle/>
          <a:p>
            <a:r>
              <a:rPr lang="en-IN" dirty="0"/>
              <a:t>Prevalence of de novo </a:t>
            </a:r>
            <a:r>
              <a:rPr lang="en-IN" dirty="0" smtClean="0"/>
              <a:t>UI</a:t>
            </a:r>
            <a:endParaRPr lang="en-IN" dirty="0"/>
          </a:p>
        </p:txBody>
      </p:sp>
      <p:sp>
        <p:nvSpPr>
          <p:cNvPr id="6" name="Rectangle 5"/>
          <p:cNvSpPr/>
          <p:nvPr/>
        </p:nvSpPr>
        <p:spPr>
          <a:xfrm>
            <a:off x="0" y="5148609"/>
            <a:ext cx="8892480" cy="25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smtClean="0">
                <a:solidFill>
                  <a:schemeClr val="tx1">
                    <a:lumMod val="95000"/>
                    <a:lumOff val="5000"/>
                  </a:schemeClr>
                </a:solidFill>
              </a:rPr>
              <a:t>Cho CM, et al</a:t>
            </a:r>
            <a:r>
              <a:rPr lang="en-IN" sz="1200" b="1" i="1" dirty="0">
                <a:solidFill>
                  <a:schemeClr val="tx1">
                    <a:lumMod val="95000"/>
                    <a:lumOff val="5000"/>
                  </a:schemeClr>
                </a:solidFill>
              </a:rPr>
              <a:t>. </a:t>
            </a:r>
            <a:r>
              <a:rPr lang="en-IN" sz="1200" b="1" i="1" dirty="0" err="1">
                <a:solidFill>
                  <a:schemeClr val="tx1">
                    <a:lumMod val="95000"/>
                    <a:lumOff val="5000"/>
                  </a:schemeClr>
                </a:solidFill>
              </a:rPr>
              <a:t>Neurourology</a:t>
            </a:r>
            <a:r>
              <a:rPr lang="en-IN" sz="1200" b="1" i="1" dirty="0">
                <a:solidFill>
                  <a:schemeClr val="tx1">
                    <a:lumMod val="95000"/>
                    <a:lumOff val="5000"/>
                  </a:schemeClr>
                </a:solidFill>
              </a:rPr>
              <a:t> and </a:t>
            </a:r>
            <a:r>
              <a:rPr lang="en-IN" sz="1200" b="1" i="1" dirty="0" err="1" smtClean="0">
                <a:solidFill>
                  <a:schemeClr val="tx1">
                    <a:lumMod val="95000"/>
                    <a:lumOff val="5000"/>
                  </a:schemeClr>
                </a:solidFill>
              </a:rPr>
              <a:t>Urodynamics</a:t>
            </a:r>
            <a:r>
              <a:rPr lang="en-IN" sz="1200" b="1" i="1" dirty="0" smtClean="0">
                <a:solidFill>
                  <a:schemeClr val="tx1">
                    <a:lumMod val="95000"/>
                    <a:lumOff val="5000"/>
                  </a:schemeClr>
                </a:solidFill>
              </a:rPr>
              <a:t>. 2011; 30: 1343–1349.</a:t>
            </a:r>
            <a:endParaRPr lang="en-IN" sz="1200" b="1" i="1" dirty="0">
              <a:solidFill>
                <a:schemeClr val="tx1">
                  <a:lumMod val="95000"/>
                  <a:lumOff val="5000"/>
                </a:schemeClr>
              </a:solidFill>
            </a:endParaRPr>
          </a:p>
        </p:txBody>
      </p:sp>
      <p:cxnSp>
        <p:nvCxnSpPr>
          <p:cNvPr id="7" name="Straight Connector 6"/>
          <p:cNvCxnSpPr/>
          <p:nvPr/>
        </p:nvCxnSpPr>
        <p:spPr>
          <a:xfrm>
            <a:off x="467544" y="684113"/>
            <a:ext cx="828092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864242" y="698956"/>
            <a:ext cx="3877985" cy="369332"/>
          </a:xfrm>
          <a:prstGeom prst="rect">
            <a:avLst/>
          </a:prstGeom>
        </p:spPr>
        <p:txBody>
          <a:bodyPr wrap="none">
            <a:spAutoFit/>
          </a:bodyPr>
          <a:lstStyle/>
          <a:p>
            <a:r>
              <a:rPr lang="en-IN" dirty="0"/>
              <a:t>179 patients without preoperative UI</a:t>
            </a:r>
          </a:p>
        </p:txBody>
      </p:sp>
      <p:cxnSp>
        <p:nvCxnSpPr>
          <p:cNvPr id="11" name="Straight Arrow Connector 10"/>
          <p:cNvCxnSpPr/>
          <p:nvPr/>
        </p:nvCxnSpPr>
        <p:spPr>
          <a:xfrm>
            <a:off x="4716016" y="1980257"/>
            <a:ext cx="3240360" cy="1798066"/>
          </a:xfrm>
          <a:prstGeom prst="straightConnector1">
            <a:avLst/>
          </a:prstGeom>
          <a:ln w="571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96362" y="2268289"/>
            <a:ext cx="8435153" cy="707886"/>
          </a:xfrm>
          <a:prstGeom prst="rect">
            <a:avLst/>
          </a:prstGeom>
          <a:solidFill>
            <a:srgbClr val="002060"/>
          </a:solidFill>
        </p:spPr>
        <p:txBody>
          <a:bodyPr wrap="square">
            <a:spAutoFit/>
          </a:bodyPr>
          <a:lstStyle/>
          <a:p>
            <a:pPr algn="ctr"/>
            <a:r>
              <a:rPr lang="en-IN" sz="2000" b="1" dirty="0">
                <a:solidFill>
                  <a:schemeClr val="bg1"/>
                </a:solidFill>
              </a:rPr>
              <a:t>Following </a:t>
            </a:r>
            <a:r>
              <a:rPr lang="en-IN" sz="2000" b="1" dirty="0" err="1">
                <a:solidFill>
                  <a:schemeClr val="bg1"/>
                </a:solidFill>
              </a:rPr>
              <a:t>HoLEP</a:t>
            </a:r>
            <a:r>
              <a:rPr lang="en-IN" sz="2000" b="1" dirty="0">
                <a:solidFill>
                  <a:schemeClr val="bg1"/>
                </a:solidFill>
              </a:rPr>
              <a:t>, patients </a:t>
            </a:r>
            <a:r>
              <a:rPr lang="en-IN" sz="2000" b="1" dirty="0" smtClean="0">
                <a:solidFill>
                  <a:schemeClr val="bg1"/>
                </a:solidFill>
              </a:rPr>
              <a:t>may have </a:t>
            </a:r>
            <a:r>
              <a:rPr lang="en-IN" sz="2000" b="1" dirty="0">
                <a:solidFill>
                  <a:schemeClr val="bg1"/>
                </a:solidFill>
              </a:rPr>
              <a:t>stress UI, urgency UI, or a combination of both </a:t>
            </a:r>
            <a:r>
              <a:rPr lang="en-IN" sz="2000" b="1" dirty="0" smtClean="0">
                <a:solidFill>
                  <a:schemeClr val="bg1"/>
                </a:solidFill>
              </a:rPr>
              <a:t>types</a:t>
            </a:r>
            <a:endParaRPr lang="en-IN" sz="2000" b="1" dirty="0">
              <a:solidFill>
                <a:schemeClr val="bg1"/>
              </a:solidFill>
            </a:endParaRPr>
          </a:p>
        </p:txBody>
      </p:sp>
      <p:sp>
        <p:nvSpPr>
          <p:cNvPr id="10" name="Rectangle 9"/>
          <p:cNvSpPr/>
          <p:nvPr/>
        </p:nvSpPr>
        <p:spPr>
          <a:xfrm>
            <a:off x="307074" y="3348409"/>
            <a:ext cx="8435153" cy="707886"/>
          </a:xfrm>
          <a:prstGeom prst="rect">
            <a:avLst/>
          </a:prstGeom>
          <a:solidFill>
            <a:srgbClr val="C00000"/>
          </a:solidFill>
        </p:spPr>
        <p:txBody>
          <a:bodyPr wrap="square">
            <a:spAutoFit/>
          </a:bodyPr>
          <a:lstStyle/>
          <a:p>
            <a:pPr algn="ctr"/>
            <a:r>
              <a:rPr lang="en-IN" sz="2000" b="1" dirty="0" smtClean="0">
                <a:solidFill>
                  <a:schemeClr val="bg1"/>
                </a:solidFill>
              </a:rPr>
              <a:t>58.6</a:t>
            </a:r>
            <a:r>
              <a:rPr lang="en-IN" sz="2000" b="1" dirty="0">
                <a:solidFill>
                  <a:schemeClr val="bg1"/>
                </a:solidFill>
              </a:rPr>
              <a:t>% of the patients with de novo UI </a:t>
            </a:r>
            <a:r>
              <a:rPr lang="en-IN" sz="2000" b="1" dirty="0" smtClean="0">
                <a:solidFill>
                  <a:schemeClr val="bg1"/>
                </a:solidFill>
              </a:rPr>
              <a:t>after </a:t>
            </a:r>
            <a:r>
              <a:rPr lang="en-IN" sz="2000" b="1" dirty="0" err="1" smtClean="0">
                <a:solidFill>
                  <a:schemeClr val="bg1"/>
                </a:solidFill>
              </a:rPr>
              <a:t>HoLEP</a:t>
            </a:r>
            <a:r>
              <a:rPr lang="en-IN" sz="2000" b="1" dirty="0" smtClean="0">
                <a:solidFill>
                  <a:schemeClr val="bg1"/>
                </a:solidFill>
              </a:rPr>
              <a:t> </a:t>
            </a:r>
            <a:r>
              <a:rPr lang="en-IN" sz="2000" b="1" dirty="0">
                <a:solidFill>
                  <a:schemeClr val="bg1"/>
                </a:solidFill>
              </a:rPr>
              <a:t>had symptoms of stress UI (pure stress UI plus </a:t>
            </a:r>
            <a:r>
              <a:rPr lang="en-IN" sz="2000" b="1" dirty="0" smtClean="0">
                <a:solidFill>
                  <a:schemeClr val="bg1"/>
                </a:solidFill>
              </a:rPr>
              <a:t>mixed UI)</a:t>
            </a:r>
            <a:endParaRPr lang="en-IN" sz="2000" b="1" dirty="0">
              <a:solidFill>
                <a:schemeClr val="bg1"/>
              </a:solidFill>
            </a:endParaRPr>
          </a:p>
        </p:txBody>
      </p:sp>
    </p:spTree>
    <p:extLst>
      <p:ext uri="{BB962C8B-B14F-4D97-AF65-F5344CB8AC3E}">
        <p14:creationId xmlns:p14="http://schemas.microsoft.com/office/powerpoint/2010/main" val="91557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Reasons for </a:t>
            </a:r>
            <a:r>
              <a:rPr lang="en-IN" dirty="0" err="1" smtClean="0"/>
              <a:t>ui</a:t>
            </a:r>
            <a:r>
              <a:rPr lang="en-IN" dirty="0" smtClean="0"/>
              <a:t>…</a:t>
            </a:r>
            <a:endParaRPr lang="en-IN" dirty="0"/>
          </a:p>
        </p:txBody>
      </p:sp>
      <p:sp>
        <p:nvSpPr>
          <p:cNvPr id="3" name="Content Placeholder 2"/>
          <p:cNvSpPr>
            <a:spLocks noGrp="1"/>
          </p:cNvSpPr>
          <p:nvPr>
            <p:ph idx="1"/>
          </p:nvPr>
        </p:nvSpPr>
        <p:spPr>
          <a:xfrm>
            <a:off x="457200" y="900137"/>
            <a:ext cx="4906888" cy="4104456"/>
          </a:xfrm>
        </p:spPr>
        <p:txBody>
          <a:bodyPr>
            <a:normAutofit/>
          </a:bodyPr>
          <a:lstStyle/>
          <a:p>
            <a:pPr marL="342900" indent="-342900">
              <a:buFont typeface="Arial" panose="020B0604020202020204" pitchFamily="34" charset="0"/>
              <a:buChar char="•"/>
            </a:pPr>
            <a:r>
              <a:rPr lang="en-IN" dirty="0" smtClean="0"/>
              <a:t>Probably </a:t>
            </a:r>
            <a:r>
              <a:rPr lang="en-IN" dirty="0"/>
              <a:t>due to more </a:t>
            </a:r>
            <a:r>
              <a:rPr lang="en-IN" dirty="0" smtClean="0"/>
              <a:t>complete removal </a:t>
            </a:r>
            <a:r>
              <a:rPr lang="en-IN" dirty="0"/>
              <a:t>of </a:t>
            </a:r>
            <a:r>
              <a:rPr lang="en-IN" dirty="0" smtClean="0"/>
              <a:t>adenoma </a:t>
            </a:r>
            <a:r>
              <a:rPr lang="en-IN" dirty="0" smtClean="0">
                <a:sym typeface="Symbol"/>
              </a:rPr>
              <a:t></a:t>
            </a:r>
            <a:r>
              <a:rPr lang="en-IN" dirty="0" smtClean="0"/>
              <a:t> </a:t>
            </a:r>
            <a:r>
              <a:rPr lang="en-IN" dirty="0"/>
              <a:t>results in </a:t>
            </a:r>
            <a:r>
              <a:rPr lang="en-IN" dirty="0" smtClean="0"/>
              <a:t>larger prostatic fossa postop &amp; can </a:t>
            </a:r>
            <a:r>
              <a:rPr lang="en-IN" dirty="0"/>
              <a:t>lead to urine trapping and </a:t>
            </a:r>
            <a:r>
              <a:rPr lang="en-IN" dirty="0" smtClean="0"/>
              <a:t>leakage with </a:t>
            </a:r>
            <a:r>
              <a:rPr lang="en-IN" dirty="0"/>
              <a:t>stress </a:t>
            </a:r>
            <a:r>
              <a:rPr lang="en-IN" dirty="0" err="1"/>
              <a:t>maneuvers</a:t>
            </a:r>
            <a:r>
              <a:rPr lang="en-IN" dirty="0"/>
              <a:t> </a:t>
            </a:r>
            <a:r>
              <a:rPr lang="en-IN" dirty="0" smtClean="0"/>
              <a:t>in short-term</a:t>
            </a:r>
          </a:p>
          <a:p>
            <a:pPr marL="342900" indent="-342900">
              <a:buFont typeface="Arial" panose="020B0604020202020204" pitchFamily="34" charset="0"/>
              <a:buChar char="•"/>
            </a:pPr>
            <a:endParaRPr lang="en-IN" dirty="0"/>
          </a:p>
          <a:p>
            <a:pPr marL="342900" indent="-342900">
              <a:buFont typeface="Arial" panose="020B0604020202020204" pitchFamily="34" charset="0"/>
              <a:buChar char="•"/>
            </a:pPr>
            <a:r>
              <a:rPr lang="en-IN" dirty="0" smtClean="0"/>
              <a:t>Higher </a:t>
            </a:r>
            <a:r>
              <a:rPr lang="en-IN" dirty="0"/>
              <a:t>risk of </a:t>
            </a:r>
            <a:r>
              <a:rPr lang="en-IN" dirty="0" smtClean="0"/>
              <a:t>harmful </a:t>
            </a:r>
            <a:r>
              <a:rPr lang="en-IN" dirty="0"/>
              <a:t>effect to </a:t>
            </a:r>
            <a:r>
              <a:rPr lang="en-IN" dirty="0" smtClean="0"/>
              <a:t>external </a:t>
            </a:r>
            <a:r>
              <a:rPr lang="en-IN" dirty="0"/>
              <a:t>sphincter </a:t>
            </a:r>
            <a:r>
              <a:rPr lang="en-IN" dirty="0" smtClean="0"/>
              <a:t>while making 12 </a:t>
            </a:r>
            <a:r>
              <a:rPr lang="en-IN" dirty="0"/>
              <a:t>o’clock </a:t>
            </a:r>
            <a:r>
              <a:rPr lang="en-IN" dirty="0" smtClean="0"/>
              <a:t>incision </a:t>
            </a:r>
            <a:r>
              <a:rPr lang="en-IN" dirty="0"/>
              <a:t>because there is no </a:t>
            </a:r>
            <a:r>
              <a:rPr lang="en-IN" dirty="0" smtClean="0"/>
              <a:t>landmark such </a:t>
            </a:r>
            <a:r>
              <a:rPr lang="en-IN" dirty="0"/>
              <a:t>as </a:t>
            </a:r>
            <a:r>
              <a:rPr lang="en-IN" dirty="0" err="1" smtClean="0"/>
              <a:t>verumontanum</a:t>
            </a:r>
            <a:endParaRPr lang="en-IN" dirty="0" smtClean="0"/>
          </a:p>
        </p:txBody>
      </p:sp>
      <p:cxnSp>
        <p:nvCxnSpPr>
          <p:cNvPr id="4" name="Straight Connector 3"/>
          <p:cNvCxnSpPr/>
          <p:nvPr/>
        </p:nvCxnSpPr>
        <p:spPr>
          <a:xfrm>
            <a:off x="467544" y="684113"/>
            <a:ext cx="828092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5148609"/>
            <a:ext cx="8892480" cy="25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smtClean="0">
                <a:solidFill>
                  <a:schemeClr val="tx1">
                    <a:lumMod val="95000"/>
                    <a:lumOff val="5000"/>
                  </a:schemeClr>
                </a:solidFill>
              </a:rPr>
              <a:t>Cho CM, et al</a:t>
            </a:r>
            <a:r>
              <a:rPr lang="en-IN" sz="1200" b="1" i="1" dirty="0">
                <a:solidFill>
                  <a:schemeClr val="tx1">
                    <a:lumMod val="95000"/>
                    <a:lumOff val="5000"/>
                  </a:schemeClr>
                </a:solidFill>
              </a:rPr>
              <a:t>. </a:t>
            </a:r>
            <a:r>
              <a:rPr lang="en-IN" sz="1200" b="1" i="1" dirty="0" err="1">
                <a:solidFill>
                  <a:schemeClr val="tx1">
                    <a:lumMod val="95000"/>
                    <a:lumOff val="5000"/>
                  </a:schemeClr>
                </a:solidFill>
              </a:rPr>
              <a:t>Neurourology</a:t>
            </a:r>
            <a:r>
              <a:rPr lang="en-IN" sz="1200" b="1" i="1" dirty="0">
                <a:solidFill>
                  <a:schemeClr val="tx1">
                    <a:lumMod val="95000"/>
                    <a:lumOff val="5000"/>
                  </a:schemeClr>
                </a:solidFill>
              </a:rPr>
              <a:t> and </a:t>
            </a:r>
            <a:r>
              <a:rPr lang="en-IN" sz="1200" b="1" i="1" dirty="0" err="1" smtClean="0">
                <a:solidFill>
                  <a:schemeClr val="tx1">
                    <a:lumMod val="95000"/>
                    <a:lumOff val="5000"/>
                  </a:schemeClr>
                </a:solidFill>
              </a:rPr>
              <a:t>Urodynamics</a:t>
            </a:r>
            <a:r>
              <a:rPr lang="en-IN" sz="1200" b="1" i="1" dirty="0" smtClean="0">
                <a:solidFill>
                  <a:schemeClr val="tx1">
                    <a:lumMod val="95000"/>
                    <a:lumOff val="5000"/>
                  </a:schemeClr>
                </a:solidFill>
              </a:rPr>
              <a:t>. 2011; 30: 1343–1349.</a:t>
            </a:r>
            <a:endParaRPr lang="en-IN" sz="1200" b="1" i="1" dirty="0">
              <a:solidFill>
                <a:schemeClr val="tx1">
                  <a:lumMod val="95000"/>
                  <a:lumOff val="5000"/>
                </a:schemeClr>
              </a:solidFill>
            </a:endParaRPr>
          </a:p>
        </p:txBody>
      </p:sp>
      <p:pic>
        <p:nvPicPr>
          <p:cNvPr id="6" name="Picture 2" descr="https://icoblog.files.wordpress.com/2012/0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2005" y="989831"/>
            <a:ext cx="3106459" cy="38707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3002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Reasons for </a:t>
            </a:r>
            <a:r>
              <a:rPr lang="en-IN" dirty="0" err="1" smtClean="0"/>
              <a:t>ui</a:t>
            </a:r>
            <a:r>
              <a:rPr lang="en-IN" dirty="0" smtClean="0"/>
              <a:t>…</a:t>
            </a:r>
            <a:endParaRPr lang="en-IN"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IN" dirty="0" smtClean="0"/>
              <a:t>Overall </a:t>
            </a:r>
            <a:r>
              <a:rPr lang="en-IN" dirty="0"/>
              <a:t>incidence of de novo </a:t>
            </a:r>
            <a:r>
              <a:rPr lang="en-IN" dirty="0" smtClean="0"/>
              <a:t>UI after </a:t>
            </a:r>
            <a:r>
              <a:rPr lang="en-IN" dirty="0" err="1"/>
              <a:t>HoLEP</a:t>
            </a:r>
            <a:r>
              <a:rPr lang="en-IN" dirty="0"/>
              <a:t> </a:t>
            </a:r>
            <a:r>
              <a:rPr lang="en-IN" dirty="0" smtClean="0"/>
              <a:t>was </a:t>
            </a:r>
            <a:r>
              <a:rPr lang="en-IN" dirty="0"/>
              <a:t>higher than that after </a:t>
            </a:r>
            <a:r>
              <a:rPr lang="en-IN" dirty="0" smtClean="0"/>
              <a:t>OP, while 2 were </a:t>
            </a:r>
            <a:r>
              <a:rPr lang="en-IN" dirty="0"/>
              <a:t>similar in that </a:t>
            </a:r>
            <a:r>
              <a:rPr lang="en-IN" dirty="0" smtClean="0"/>
              <a:t>considerable number </a:t>
            </a:r>
            <a:r>
              <a:rPr lang="en-IN" dirty="0"/>
              <a:t>of </a:t>
            </a:r>
            <a:r>
              <a:rPr lang="en-IN" dirty="0" smtClean="0"/>
              <a:t>patients </a:t>
            </a:r>
            <a:r>
              <a:rPr lang="en-IN" dirty="0"/>
              <a:t>with de novo UI after </a:t>
            </a:r>
            <a:r>
              <a:rPr lang="en-IN" dirty="0" smtClean="0"/>
              <a:t>surgeries had </a:t>
            </a:r>
            <a:r>
              <a:rPr lang="en-IN" dirty="0"/>
              <a:t>symptoms of stress </a:t>
            </a:r>
            <a:r>
              <a:rPr lang="en-IN" dirty="0" smtClean="0"/>
              <a:t>UI</a:t>
            </a:r>
          </a:p>
          <a:p>
            <a:pPr marL="800100" lvl="1" indent="-342900"/>
            <a:r>
              <a:rPr lang="en-IN" dirty="0" smtClean="0"/>
              <a:t>This </a:t>
            </a:r>
            <a:r>
              <a:rPr lang="en-IN" dirty="0"/>
              <a:t>may be attributed to </a:t>
            </a:r>
            <a:r>
              <a:rPr lang="en-IN" dirty="0" smtClean="0"/>
              <a:t>laser exposure </a:t>
            </a:r>
            <a:r>
              <a:rPr lang="en-IN" dirty="0"/>
              <a:t>of </a:t>
            </a:r>
            <a:r>
              <a:rPr lang="en-IN" dirty="0" smtClean="0"/>
              <a:t>prostatic </a:t>
            </a:r>
            <a:r>
              <a:rPr lang="en-IN" dirty="0"/>
              <a:t>capsule during </a:t>
            </a:r>
            <a:r>
              <a:rPr lang="en-IN" dirty="0" err="1" smtClean="0"/>
              <a:t>HoLEP</a:t>
            </a:r>
            <a:endParaRPr lang="en-IN" dirty="0" smtClean="0"/>
          </a:p>
        </p:txBody>
      </p:sp>
      <p:cxnSp>
        <p:nvCxnSpPr>
          <p:cNvPr id="4" name="Straight Connector 3"/>
          <p:cNvCxnSpPr/>
          <p:nvPr/>
        </p:nvCxnSpPr>
        <p:spPr>
          <a:xfrm>
            <a:off x="467544" y="684113"/>
            <a:ext cx="828092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5148609"/>
            <a:ext cx="8892480" cy="25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smtClean="0">
                <a:solidFill>
                  <a:schemeClr val="tx1">
                    <a:lumMod val="95000"/>
                    <a:lumOff val="5000"/>
                  </a:schemeClr>
                </a:solidFill>
              </a:rPr>
              <a:t>Cho CM, et al</a:t>
            </a:r>
            <a:r>
              <a:rPr lang="en-IN" sz="1200" b="1" i="1" dirty="0">
                <a:solidFill>
                  <a:schemeClr val="tx1">
                    <a:lumMod val="95000"/>
                    <a:lumOff val="5000"/>
                  </a:schemeClr>
                </a:solidFill>
              </a:rPr>
              <a:t>. </a:t>
            </a:r>
            <a:r>
              <a:rPr lang="en-IN" sz="1200" b="1" i="1" dirty="0" err="1">
                <a:solidFill>
                  <a:schemeClr val="tx1">
                    <a:lumMod val="95000"/>
                    <a:lumOff val="5000"/>
                  </a:schemeClr>
                </a:solidFill>
              </a:rPr>
              <a:t>Neurourology</a:t>
            </a:r>
            <a:r>
              <a:rPr lang="en-IN" sz="1200" b="1" i="1" dirty="0">
                <a:solidFill>
                  <a:schemeClr val="tx1">
                    <a:lumMod val="95000"/>
                    <a:lumOff val="5000"/>
                  </a:schemeClr>
                </a:solidFill>
              </a:rPr>
              <a:t> and </a:t>
            </a:r>
            <a:r>
              <a:rPr lang="en-IN" sz="1200" b="1" i="1" dirty="0" err="1" smtClean="0">
                <a:solidFill>
                  <a:schemeClr val="tx1">
                    <a:lumMod val="95000"/>
                    <a:lumOff val="5000"/>
                  </a:schemeClr>
                </a:solidFill>
              </a:rPr>
              <a:t>Urodynamics</a:t>
            </a:r>
            <a:r>
              <a:rPr lang="en-IN" sz="1200" b="1" i="1" dirty="0" smtClean="0">
                <a:solidFill>
                  <a:schemeClr val="tx1">
                    <a:lumMod val="95000"/>
                    <a:lumOff val="5000"/>
                  </a:schemeClr>
                </a:solidFill>
              </a:rPr>
              <a:t>. 2011; 30: 1343–1349.</a:t>
            </a:r>
            <a:endParaRPr lang="en-IN" sz="1200" b="1" i="1" dirty="0">
              <a:solidFill>
                <a:schemeClr val="tx1">
                  <a:lumMod val="95000"/>
                  <a:lumOff val="5000"/>
                </a:schemeClr>
              </a:solidFill>
            </a:endParaRPr>
          </a:p>
        </p:txBody>
      </p:sp>
      <p:sp>
        <p:nvSpPr>
          <p:cNvPr id="6" name="Rectangle 5"/>
          <p:cNvSpPr/>
          <p:nvPr/>
        </p:nvSpPr>
        <p:spPr>
          <a:xfrm>
            <a:off x="467544" y="3132385"/>
            <a:ext cx="8208912" cy="1200329"/>
          </a:xfrm>
          <a:prstGeom prst="rect">
            <a:avLst/>
          </a:prstGeom>
        </p:spPr>
        <p:txBody>
          <a:bodyPr wrap="square">
            <a:spAutoFit/>
          </a:bodyPr>
          <a:lstStyle/>
          <a:p>
            <a:pPr algn="ctr"/>
            <a:r>
              <a:rPr lang="en-IN" sz="2400" b="1" i="1" dirty="0">
                <a:solidFill>
                  <a:srgbClr val="FF0000"/>
                </a:solidFill>
              </a:rPr>
              <a:t>Applied laser energy may be beneficial with respect to </a:t>
            </a:r>
            <a:r>
              <a:rPr lang="en-IN" sz="2400" b="1" i="1" dirty="0" err="1">
                <a:solidFill>
                  <a:srgbClr val="FF0000"/>
                </a:solidFill>
              </a:rPr>
              <a:t>hemostasis</a:t>
            </a:r>
            <a:r>
              <a:rPr lang="en-IN" sz="2400" b="1" i="1" dirty="0">
                <a:solidFill>
                  <a:srgbClr val="FF0000"/>
                </a:solidFill>
              </a:rPr>
              <a:t>, but </a:t>
            </a:r>
            <a:r>
              <a:rPr lang="en-IN" sz="2400" b="1" i="1" dirty="0" smtClean="0">
                <a:solidFill>
                  <a:srgbClr val="FF0000"/>
                </a:solidFill>
              </a:rPr>
              <a:t>some patients </a:t>
            </a:r>
            <a:r>
              <a:rPr lang="en-IN" sz="2400" b="1" i="1" dirty="0">
                <a:solidFill>
                  <a:srgbClr val="FF0000"/>
                </a:solidFill>
              </a:rPr>
              <a:t>have to pay the price of postoperative urgency UI</a:t>
            </a:r>
          </a:p>
        </p:txBody>
      </p:sp>
    </p:spTree>
    <p:extLst>
      <p:ext uri="{BB962C8B-B14F-4D97-AF65-F5344CB8AC3E}">
        <p14:creationId xmlns:p14="http://schemas.microsoft.com/office/powerpoint/2010/main" val="3648569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Indications for surgery in </a:t>
            </a:r>
            <a:r>
              <a:rPr lang="en-IN" dirty="0" err="1" smtClean="0"/>
              <a:t>bph</a:t>
            </a:r>
            <a:endParaRPr lang="en-IN" dirty="0"/>
          </a:p>
        </p:txBody>
      </p:sp>
      <p:sp>
        <p:nvSpPr>
          <p:cNvPr id="3" name="Content Placeholder 2"/>
          <p:cNvSpPr>
            <a:spLocks noGrp="1"/>
          </p:cNvSpPr>
          <p:nvPr>
            <p:ph idx="1"/>
          </p:nvPr>
        </p:nvSpPr>
        <p:spPr>
          <a:xfrm>
            <a:off x="457200" y="900137"/>
            <a:ext cx="4258816" cy="4104456"/>
          </a:xfrm>
        </p:spPr>
        <p:txBody>
          <a:bodyPr>
            <a:normAutofit/>
          </a:bodyPr>
          <a:lstStyle/>
          <a:p>
            <a:pPr marL="342900" indent="-342900">
              <a:buFont typeface="Arial" panose="020B0604020202020204" pitchFamily="34" charset="0"/>
              <a:buChar char="•"/>
            </a:pPr>
            <a:r>
              <a:rPr lang="en-IN" sz="1800" b="0" dirty="0"/>
              <a:t>Lower urinary tract symptoms (LUTS) due to </a:t>
            </a:r>
            <a:r>
              <a:rPr lang="en-IN" sz="1800" b="0" dirty="0" smtClean="0"/>
              <a:t>benign prostate </a:t>
            </a:r>
            <a:r>
              <a:rPr lang="en-IN" sz="1800" b="0" dirty="0"/>
              <a:t>enlargement (BPE</a:t>
            </a:r>
            <a:r>
              <a:rPr lang="en-IN" sz="1800" b="0" dirty="0" smtClean="0"/>
              <a:t>): Highly </a:t>
            </a:r>
            <a:r>
              <a:rPr lang="en-IN" sz="1800" b="0" dirty="0"/>
              <a:t>prevalent </a:t>
            </a:r>
            <a:r>
              <a:rPr lang="en-IN" sz="1800" b="0" dirty="0" smtClean="0"/>
              <a:t>disease</a:t>
            </a:r>
          </a:p>
          <a:p>
            <a:pPr marL="342900" indent="-342900">
              <a:buFont typeface="Arial" panose="020B0604020202020204" pitchFamily="34" charset="0"/>
              <a:buChar char="•"/>
            </a:pPr>
            <a:endParaRPr lang="en-IN" sz="1800" b="0" dirty="0"/>
          </a:p>
          <a:p>
            <a:pPr marL="342900" indent="-342900">
              <a:buFont typeface="Arial" panose="020B0604020202020204" pitchFamily="34" charset="0"/>
              <a:buChar char="•"/>
            </a:pPr>
            <a:r>
              <a:rPr lang="en-IN" sz="1800" u="sng" dirty="0"/>
              <a:t>Most common indication for surgery:</a:t>
            </a:r>
          </a:p>
          <a:p>
            <a:pPr marL="800100" lvl="1" indent="-342900"/>
            <a:r>
              <a:rPr lang="en-IN" sz="1600" b="1" dirty="0" smtClean="0">
                <a:solidFill>
                  <a:schemeClr val="tx2">
                    <a:lumMod val="50000"/>
                  </a:schemeClr>
                </a:solidFill>
              </a:rPr>
              <a:t>LUTS </a:t>
            </a:r>
            <a:r>
              <a:rPr lang="en-IN" sz="1600" b="1" dirty="0">
                <a:solidFill>
                  <a:schemeClr val="tx2">
                    <a:lumMod val="50000"/>
                  </a:schemeClr>
                </a:solidFill>
              </a:rPr>
              <a:t>refractory to medical </a:t>
            </a:r>
            <a:r>
              <a:rPr lang="en-IN" sz="1600" b="1" dirty="0" smtClean="0">
                <a:solidFill>
                  <a:schemeClr val="tx2">
                    <a:lumMod val="50000"/>
                  </a:schemeClr>
                </a:solidFill>
              </a:rPr>
              <a:t>treatment</a:t>
            </a:r>
          </a:p>
          <a:p>
            <a:pPr marL="342900" indent="-342900">
              <a:buFont typeface="Arial" panose="020B0604020202020204" pitchFamily="34" charset="0"/>
              <a:buChar char="•"/>
            </a:pPr>
            <a:endParaRPr lang="en-IN" sz="1800" u="sng" dirty="0" smtClean="0"/>
          </a:p>
          <a:p>
            <a:pPr marL="342900" indent="-342900">
              <a:buFont typeface="Arial" panose="020B0604020202020204" pitchFamily="34" charset="0"/>
              <a:buChar char="•"/>
            </a:pPr>
            <a:r>
              <a:rPr lang="en-IN" sz="1800" u="sng" dirty="0" smtClean="0"/>
              <a:t>Other indications:</a:t>
            </a:r>
          </a:p>
          <a:p>
            <a:pPr marL="800100" lvl="1" indent="-342900"/>
            <a:r>
              <a:rPr lang="en-IN" sz="1600" b="1" dirty="0">
                <a:solidFill>
                  <a:schemeClr val="tx2">
                    <a:lumMod val="50000"/>
                  </a:schemeClr>
                </a:solidFill>
              </a:rPr>
              <a:t>Recurrent UTIs, recurrent haematuria, renal insufficiency due to obstruction or bladder stones</a:t>
            </a:r>
          </a:p>
        </p:txBody>
      </p:sp>
      <p:cxnSp>
        <p:nvCxnSpPr>
          <p:cNvPr id="4" name="Straight Connector 3"/>
          <p:cNvCxnSpPr/>
          <p:nvPr/>
        </p:nvCxnSpPr>
        <p:spPr>
          <a:xfrm>
            <a:off x="467544" y="684113"/>
            <a:ext cx="828092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5148609"/>
            <a:ext cx="8892480" cy="25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err="1" smtClean="0">
                <a:solidFill>
                  <a:schemeClr val="tx1">
                    <a:lumMod val="95000"/>
                    <a:lumOff val="5000"/>
                  </a:schemeClr>
                </a:solidFill>
                <a:latin typeface="Calibri" panose="020F0502020204030204" pitchFamily="34" charset="0"/>
              </a:rPr>
              <a:t>Rieken</a:t>
            </a:r>
            <a:r>
              <a:rPr lang="en-IN" sz="1200" b="1" i="1" dirty="0">
                <a:solidFill>
                  <a:schemeClr val="tx1">
                    <a:lumMod val="95000"/>
                    <a:lumOff val="5000"/>
                  </a:schemeClr>
                </a:solidFill>
                <a:latin typeface="Calibri" panose="020F0502020204030204" pitchFamily="34" charset="0"/>
              </a:rPr>
              <a:t> M, et al. World J </a:t>
            </a:r>
            <a:r>
              <a:rPr lang="en-IN" sz="1200" b="1" i="1" dirty="0" smtClean="0">
                <a:solidFill>
                  <a:schemeClr val="tx1">
                    <a:lumMod val="95000"/>
                    <a:lumOff val="5000"/>
                  </a:schemeClr>
                </a:solidFill>
                <a:latin typeface="Calibri" panose="020F0502020204030204" pitchFamily="34" charset="0"/>
              </a:rPr>
              <a:t>Urol. 2010; </a:t>
            </a:r>
            <a:r>
              <a:rPr lang="en-IN" sz="1200" b="1" i="1" dirty="0">
                <a:solidFill>
                  <a:schemeClr val="tx1">
                    <a:lumMod val="95000"/>
                    <a:lumOff val="5000"/>
                  </a:schemeClr>
                </a:solidFill>
                <a:latin typeface="Calibri" panose="020F0502020204030204" pitchFamily="34" charset="0"/>
              </a:rPr>
              <a:t>28:53–62.</a:t>
            </a:r>
          </a:p>
        </p:txBody>
      </p:sp>
      <p:pic>
        <p:nvPicPr>
          <p:cNvPr id="7" name="Picture 4" descr="https://media.licdn.com/mpr/mpr/p/6/005/04b/1a9/0c56a9e.jp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788024" y="1476201"/>
            <a:ext cx="3897944" cy="23762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8344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Reasons for </a:t>
            </a:r>
            <a:r>
              <a:rPr lang="en-IN" dirty="0" err="1" smtClean="0"/>
              <a:t>ui</a:t>
            </a:r>
            <a:r>
              <a:rPr lang="en-IN" dirty="0" smtClean="0"/>
              <a:t>…Bladder mucosal injury</a:t>
            </a:r>
            <a:endParaRPr lang="en-IN" dirty="0"/>
          </a:p>
        </p:txBody>
      </p:sp>
      <p:sp>
        <p:nvSpPr>
          <p:cNvPr id="3" name="Content Placeholder 2"/>
          <p:cNvSpPr>
            <a:spLocks noGrp="1"/>
          </p:cNvSpPr>
          <p:nvPr>
            <p:ph idx="1"/>
          </p:nvPr>
        </p:nvSpPr>
        <p:spPr/>
        <p:txBody>
          <a:bodyPr>
            <a:normAutofit fontScale="92500" lnSpcReduction="20000"/>
          </a:bodyPr>
          <a:lstStyle/>
          <a:p>
            <a:pPr marL="342900" indent="-342900">
              <a:buFont typeface="Arial" panose="020B0604020202020204" pitchFamily="34" charset="0"/>
              <a:buChar char="•"/>
            </a:pPr>
            <a:r>
              <a:rPr lang="en-IN" dirty="0" smtClean="0"/>
              <a:t>Presence or absence </a:t>
            </a:r>
            <a:r>
              <a:rPr lang="en-IN" dirty="0"/>
              <a:t>of bladder mucosal injury during </a:t>
            </a:r>
            <a:r>
              <a:rPr lang="en-IN" dirty="0" err="1"/>
              <a:t>morcellation</a:t>
            </a:r>
            <a:r>
              <a:rPr lang="en-IN" dirty="0"/>
              <a:t> </a:t>
            </a:r>
            <a:r>
              <a:rPr lang="en-IN" dirty="0" smtClean="0"/>
              <a:t>&amp; MUCP </a:t>
            </a:r>
            <a:r>
              <a:rPr lang="en-IN" dirty="0"/>
              <a:t>on baseline </a:t>
            </a:r>
            <a:r>
              <a:rPr lang="en-IN" dirty="0" err="1"/>
              <a:t>urodynamics</a:t>
            </a:r>
            <a:r>
              <a:rPr lang="en-IN" dirty="0"/>
              <a:t> were </a:t>
            </a:r>
            <a:r>
              <a:rPr lang="en-IN" dirty="0" smtClean="0"/>
              <a:t>independent predicting factors </a:t>
            </a:r>
            <a:r>
              <a:rPr lang="en-IN" dirty="0"/>
              <a:t>of de novo overall UI or urgency UI after </a:t>
            </a:r>
            <a:r>
              <a:rPr lang="en-IN" dirty="0" err="1" smtClean="0"/>
              <a:t>HoLEP</a:t>
            </a:r>
            <a:endParaRPr lang="en-IN" dirty="0" smtClean="0"/>
          </a:p>
          <a:p>
            <a:pPr marL="342900" indent="-342900">
              <a:buFont typeface="Arial" panose="020B0604020202020204" pitchFamily="34" charset="0"/>
              <a:buChar char="•"/>
            </a:pPr>
            <a:endParaRPr lang="en-IN" dirty="0"/>
          </a:p>
          <a:p>
            <a:pPr marL="342900" indent="-342900">
              <a:buFont typeface="Arial" panose="020B0604020202020204" pitchFamily="34" charset="0"/>
              <a:buChar char="•"/>
            </a:pPr>
            <a:r>
              <a:rPr lang="en-IN" u="sng" dirty="0" smtClean="0">
                <a:solidFill>
                  <a:srgbClr val="FF0000"/>
                </a:solidFill>
              </a:rPr>
              <a:t>To </a:t>
            </a:r>
            <a:r>
              <a:rPr lang="en-IN" u="sng" dirty="0">
                <a:solidFill>
                  <a:srgbClr val="FF0000"/>
                </a:solidFill>
              </a:rPr>
              <a:t>avoid bladder mucosal </a:t>
            </a:r>
            <a:r>
              <a:rPr lang="en-IN" u="sng" dirty="0" smtClean="0">
                <a:solidFill>
                  <a:srgbClr val="FF0000"/>
                </a:solidFill>
              </a:rPr>
              <a:t>injury during </a:t>
            </a:r>
            <a:r>
              <a:rPr lang="en-IN" u="sng" dirty="0" err="1" smtClean="0">
                <a:solidFill>
                  <a:srgbClr val="FF0000"/>
                </a:solidFill>
              </a:rPr>
              <a:t>morcellation</a:t>
            </a:r>
            <a:r>
              <a:rPr lang="en-IN" u="sng" dirty="0" smtClean="0">
                <a:solidFill>
                  <a:srgbClr val="FF0000"/>
                </a:solidFill>
              </a:rPr>
              <a:t>: </a:t>
            </a:r>
            <a:r>
              <a:rPr lang="en-IN" u="sng" dirty="0">
                <a:solidFill>
                  <a:srgbClr val="FF0000"/>
                </a:solidFill>
              </a:rPr>
              <a:t>including thorough </a:t>
            </a:r>
            <a:r>
              <a:rPr lang="en-IN" u="sng" dirty="0" err="1">
                <a:solidFill>
                  <a:srgbClr val="FF0000"/>
                </a:solidFill>
              </a:rPr>
              <a:t>hemostasis</a:t>
            </a:r>
            <a:r>
              <a:rPr lang="en-IN" u="sng" dirty="0">
                <a:solidFill>
                  <a:srgbClr val="FF0000"/>
                </a:solidFill>
              </a:rPr>
              <a:t> for </a:t>
            </a:r>
            <a:r>
              <a:rPr lang="en-IN" u="sng" dirty="0" smtClean="0">
                <a:solidFill>
                  <a:srgbClr val="FF0000"/>
                </a:solidFill>
              </a:rPr>
              <a:t>best </a:t>
            </a:r>
            <a:r>
              <a:rPr lang="en-IN" u="sng" dirty="0">
                <a:solidFill>
                  <a:srgbClr val="FF0000"/>
                </a:solidFill>
              </a:rPr>
              <a:t>view before </a:t>
            </a:r>
            <a:r>
              <a:rPr lang="en-IN" u="sng" dirty="0" err="1">
                <a:solidFill>
                  <a:srgbClr val="FF0000"/>
                </a:solidFill>
              </a:rPr>
              <a:t>morcellation</a:t>
            </a:r>
            <a:r>
              <a:rPr lang="en-IN" u="sng" dirty="0">
                <a:solidFill>
                  <a:srgbClr val="FF0000"/>
                </a:solidFill>
              </a:rPr>
              <a:t> </a:t>
            </a:r>
            <a:r>
              <a:rPr lang="en-IN" u="sng" dirty="0" smtClean="0">
                <a:solidFill>
                  <a:srgbClr val="FF0000"/>
                </a:solidFill>
              </a:rPr>
              <a:t>&amp; avoidance </a:t>
            </a:r>
            <a:r>
              <a:rPr lang="en-IN" u="sng" dirty="0">
                <a:solidFill>
                  <a:srgbClr val="FF0000"/>
                </a:solidFill>
              </a:rPr>
              <a:t>of bladder </a:t>
            </a:r>
            <a:r>
              <a:rPr lang="en-IN" u="sng" dirty="0" smtClean="0">
                <a:solidFill>
                  <a:srgbClr val="FF0000"/>
                </a:solidFill>
              </a:rPr>
              <a:t>collapse during </a:t>
            </a:r>
            <a:r>
              <a:rPr lang="en-IN" u="sng" dirty="0" err="1" smtClean="0">
                <a:solidFill>
                  <a:srgbClr val="FF0000"/>
                </a:solidFill>
              </a:rPr>
              <a:t>morcellation</a:t>
            </a:r>
            <a:endParaRPr lang="en-IN" u="sng" dirty="0" smtClean="0">
              <a:solidFill>
                <a:srgbClr val="FF0000"/>
              </a:solidFill>
            </a:endParaRPr>
          </a:p>
          <a:p>
            <a:pPr marL="342900" indent="-342900">
              <a:buFont typeface="Arial" panose="020B0604020202020204" pitchFamily="34" charset="0"/>
              <a:buChar char="•"/>
            </a:pPr>
            <a:endParaRPr lang="en-IN" dirty="0"/>
          </a:p>
          <a:p>
            <a:pPr marL="342900" indent="-342900">
              <a:buFont typeface="Arial" panose="020B0604020202020204" pitchFamily="34" charset="0"/>
              <a:buChar char="•"/>
            </a:pPr>
            <a:r>
              <a:rPr lang="en-IN" dirty="0" smtClean="0"/>
              <a:t>Bladder mucosal injuries: Generally </a:t>
            </a:r>
            <a:r>
              <a:rPr lang="en-IN" dirty="0"/>
              <a:t>minor </a:t>
            </a:r>
            <a:r>
              <a:rPr lang="en-IN" dirty="0" smtClean="0"/>
              <a:t>&amp; uneventful</a:t>
            </a:r>
          </a:p>
          <a:p>
            <a:pPr marL="342900" indent="-342900">
              <a:buFont typeface="Arial" panose="020B0604020202020204" pitchFamily="34" charset="0"/>
              <a:buChar char="•"/>
            </a:pPr>
            <a:endParaRPr lang="en-IN" dirty="0"/>
          </a:p>
          <a:p>
            <a:pPr marL="342900" indent="-342900">
              <a:buFont typeface="Arial" panose="020B0604020202020204" pitchFamily="34" charset="0"/>
              <a:buChar char="•"/>
            </a:pPr>
            <a:r>
              <a:rPr lang="en-IN" dirty="0" smtClean="0"/>
              <a:t>Present Study: No </a:t>
            </a:r>
            <a:r>
              <a:rPr lang="en-IN" dirty="0"/>
              <a:t>case of bladder </a:t>
            </a:r>
            <a:r>
              <a:rPr lang="en-IN" dirty="0" smtClean="0"/>
              <a:t>perforation &amp; only </a:t>
            </a:r>
            <a:r>
              <a:rPr lang="en-IN" dirty="0"/>
              <a:t>superficial mucosal injuries occurred. </a:t>
            </a:r>
            <a:r>
              <a:rPr lang="en-IN" u="sng" dirty="0">
                <a:solidFill>
                  <a:srgbClr val="FF0000"/>
                </a:solidFill>
              </a:rPr>
              <a:t>These </a:t>
            </a:r>
            <a:r>
              <a:rPr lang="en-IN" u="sng" dirty="0" smtClean="0">
                <a:solidFill>
                  <a:srgbClr val="FF0000"/>
                </a:solidFill>
              </a:rPr>
              <a:t>injured areas </a:t>
            </a:r>
            <a:r>
              <a:rPr lang="en-IN" u="sng" dirty="0">
                <a:solidFill>
                  <a:srgbClr val="FF0000"/>
                </a:solidFill>
              </a:rPr>
              <a:t>were coagulated by holmium laser without </a:t>
            </a:r>
            <a:r>
              <a:rPr lang="en-IN" u="sng" dirty="0" smtClean="0">
                <a:solidFill>
                  <a:srgbClr val="FF0000"/>
                </a:solidFill>
              </a:rPr>
              <a:t>further sequelae</a:t>
            </a:r>
          </a:p>
        </p:txBody>
      </p:sp>
      <p:cxnSp>
        <p:nvCxnSpPr>
          <p:cNvPr id="4" name="Straight Connector 3"/>
          <p:cNvCxnSpPr/>
          <p:nvPr/>
        </p:nvCxnSpPr>
        <p:spPr>
          <a:xfrm>
            <a:off x="467544" y="684113"/>
            <a:ext cx="828092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5148609"/>
            <a:ext cx="8892480" cy="25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smtClean="0">
                <a:solidFill>
                  <a:schemeClr val="tx1">
                    <a:lumMod val="95000"/>
                    <a:lumOff val="5000"/>
                  </a:schemeClr>
                </a:solidFill>
              </a:rPr>
              <a:t>Cho CM, et al</a:t>
            </a:r>
            <a:r>
              <a:rPr lang="en-IN" sz="1200" b="1" i="1" dirty="0">
                <a:solidFill>
                  <a:schemeClr val="tx1">
                    <a:lumMod val="95000"/>
                    <a:lumOff val="5000"/>
                  </a:schemeClr>
                </a:solidFill>
              </a:rPr>
              <a:t>. </a:t>
            </a:r>
            <a:r>
              <a:rPr lang="en-IN" sz="1200" b="1" i="1" dirty="0" err="1">
                <a:solidFill>
                  <a:schemeClr val="tx1">
                    <a:lumMod val="95000"/>
                    <a:lumOff val="5000"/>
                  </a:schemeClr>
                </a:solidFill>
              </a:rPr>
              <a:t>Neurourology</a:t>
            </a:r>
            <a:r>
              <a:rPr lang="en-IN" sz="1200" b="1" i="1" dirty="0">
                <a:solidFill>
                  <a:schemeClr val="tx1">
                    <a:lumMod val="95000"/>
                    <a:lumOff val="5000"/>
                  </a:schemeClr>
                </a:solidFill>
              </a:rPr>
              <a:t> and </a:t>
            </a:r>
            <a:r>
              <a:rPr lang="en-IN" sz="1200" b="1" i="1" dirty="0" err="1" smtClean="0">
                <a:solidFill>
                  <a:schemeClr val="tx1">
                    <a:lumMod val="95000"/>
                    <a:lumOff val="5000"/>
                  </a:schemeClr>
                </a:solidFill>
              </a:rPr>
              <a:t>Urodynamics</a:t>
            </a:r>
            <a:r>
              <a:rPr lang="en-IN" sz="1200" b="1" i="1" dirty="0" smtClean="0">
                <a:solidFill>
                  <a:schemeClr val="tx1">
                    <a:lumMod val="95000"/>
                    <a:lumOff val="5000"/>
                  </a:schemeClr>
                </a:solidFill>
              </a:rPr>
              <a:t>. 2011; 30: 1343–1349.</a:t>
            </a:r>
            <a:endParaRPr lang="en-IN" sz="1200" b="1" i="1" dirty="0">
              <a:solidFill>
                <a:schemeClr val="tx1">
                  <a:lumMod val="95000"/>
                  <a:lumOff val="5000"/>
                </a:schemeClr>
              </a:solidFill>
            </a:endParaRPr>
          </a:p>
        </p:txBody>
      </p:sp>
    </p:spTree>
    <p:extLst>
      <p:ext uri="{BB962C8B-B14F-4D97-AF65-F5344CB8AC3E}">
        <p14:creationId xmlns:p14="http://schemas.microsoft.com/office/powerpoint/2010/main" val="11069335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522316" y="958010"/>
            <a:ext cx="2544430" cy="4111892"/>
            <a:chOff x="575817" y="989831"/>
            <a:chExt cx="2805057" cy="4248472"/>
          </a:xfrm>
        </p:grpSpPr>
        <p:pic>
          <p:nvPicPr>
            <p:cNvPr id="13314" name="Picture 2" descr="http://test.h3ll0design.com/wepower/images/3steps.jpg"/>
            <p:cNvPicPr>
              <a:picLocks noChangeAspect="1" noChangeArrowheads="1"/>
            </p:cNvPicPr>
            <p:nvPr/>
          </p:nvPicPr>
          <p:blipFill rotWithShape="1">
            <a:blip r:embed="rId3">
              <a:extLst>
                <a:ext uri="{28A0092B-C50C-407E-A947-70E740481C1C}">
                  <a14:useLocalDpi xmlns:a14="http://schemas.microsoft.com/office/drawing/2010/main" val="0"/>
                </a:ext>
              </a:extLst>
            </a:blip>
            <a:srcRect r="68836"/>
            <a:stretch/>
          </p:blipFill>
          <p:spPr bwMode="auto">
            <a:xfrm>
              <a:off x="575817" y="989831"/>
              <a:ext cx="2805057" cy="4248472"/>
            </a:xfrm>
            <a:prstGeom prst="rect">
              <a:avLst/>
            </a:prstGeom>
            <a:solidFill>
              <a:srgbClr val="00B0F0"/>
            </a:solidFill>
          </p:spPr>
        </p:pic>
        <p:sp>
          <p:nvSpPr>
            <p:cNvPr id="8" name="Rectangle 7"/>
            <p:cNvSpPr/>
            <p:nvPr/>
          </p:nvSpPr>
          <p:spPr>
            <a:xfrm>
              <a:off x="1655936" y="1709911"/>
              <a:ext cx="1512168" cy="1296144"/>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N" sz="1500" b="1" dirty="0" smtClean="0"/>
                <a:t>Postop </a:t>
              </a:r>
              <a:r>
                <a:rPr lang="en-IN" sz="1500" b="1" dirty="0" err="1" smtClean="0"/>
                <a:t>sphincteric</a:t>
              </a:r>
              <a:r>
                <a:rPr lang="en-IN" sz="1500" b="1" dirty="0" smtClean="0"/>
                <a:t> weakness</a:t>
              </a:r>
              <a:endParaRPr lang="en-IN" sz="1500" b="1" dirty="0"/>
            </a:p>
          </p:txBody>
        </p:sp>
      </p:grpSp>
      <p:grpSp>
        <p:nvGrpSpPr>
          <p:cNvPr id="14" name="Group 13"/>
          <p:cNvGrpSpPr/>
          <p:nvPr/>
        </p:nvGrpSpPr>
        <p:grpSpPr>
          <a:xfrm>
            <a:off x="3044919" y="958010"/>
            <a:ext cx="2597456" cy="4111892"/>
            <a:chOff x="3356811" y="989831"/>
            <a:chExt cx="2863515" cy="4248472"/>
          </a:xfrm>
        </p:grpSpPr>
        <p:pic>
          <p:nvPicPr>
            <p:cNvPr id="15" name="Picture 2" descr="http://test.h3ll0design.com/wepower/images/3steps.jpg"/>
            <p:cNvPicPr>
              <a:picLocks noChangeAspect="1" noChangeArrowheads="1"/>
            </p:cNvPicPr>
            <p:nvPr/>
          </p:nvPicPr>
          <p:blipFill rotWithShape="1">
            <a:blip r:embed="rId3">
              <a:extLst>
                <a:ext uri="{28A0092B-C50C-407E-A947-70E740481C1C}">
                  <a14:useLocalDpi xmlns:a14="http://schemas.microsoft.com/office/drawing/2010/main" val="0"/>
                </a:ext>
              </a:extLst>
            </a:blip>
            <a:srcRect l="30896" r="37290"/>
            <a:stretch/>
          </p:blipFill>
          <p:spPr bwMode="auto">
            <a:xfrm>
              <a:off x="3356811" y="989831"/>
              <a:ext cx="2863515" cy="4248472"/>
            </a:xfrm>
            <a:prstGeom prst="rect">
              <a:avLst/>
            </a:prstGeom>
            <a:solidFill>
              <a:srgbClr val="00B0F0"/>
            </a:solidFill>
          </p:spPr>
        </p:pic>
        <p:sp>
          <p:nvSpPr>
            <p:cNvPr id="16" name="Rectangle 15"/>
            <p:cNvSpPr/>
            <p:nvPr/>
          </p:nvSpPr>
          <p:spPr>
            <a:xfrm>
              <a:off x="4325857" y="1817353"/>
              <a:ext cx="1656184" cy="1188701"/>
            </a:xfrm>
            <a:prstGeom prst="rect">
              <a:avLst/>
            </a:prstGeom>
            <a:solidFill>
              <a:srgbClr val="00C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N" sz="1600" dirty="0"/>
                <a:t>Internal urethral sphincter at bladder neck is damaged</a:t>
              </a:r>
              <a:endParaRPr lang="en-IN" sz="1500" b="1" dirty="0"/>
            </a:p>
          </p:txBody>
        </p:sp>
      </p:grpSp>
      <p:grpSp>
        <p:nvGrpSpPr>
          <p:cNvPr id="17" name="Group 16"/>
          <p:cNvGrpSpPr/>
          <p:nvPr/>
        </p:nvGrpSpPr>
        <p:grpSpPr>
          <a:xfrm>
            <a:off x="5620548" y="958010"/>
            <a:ext cx="3066454" cy="4111892"/>
            <a:chOff x="6196263" y="989831"/>
            <a:chExt cx="3380553" cy="4248472"/>
          </a:xfrm>
        </p:grpSpPr>
        <p:pic>
          <p:nvPicPr>
            <p:cNvPr id="18" name="Picture 2" descr="http://test.h3ll0design.com/wepower/images/3steps.jpg"/>
            <p:cNvPicPr>
              <a:picLocks noChangeAspect="1" noChangeArrowheads="1"/>
            </p:cNvPicPr>
            <p:nvPr/>
          </p:nvPicPr>
          <p:blipFill rotWithShape="1">
            <a:blip r:embed="rId3">
              <a:extLst>
                <a:ext uri="{28A0092B-C50C-407E-A947-70E740481C1C}">
                  <a14:useLocalDpi xmlns:a14="http://schemas.microsoft.com/office/drawing/2010/main" val="0"/>
                </a:ext>
              </a:extLst>
            </a:blip>
            <a:srcRect l="62442"/>
            <a:stretch/>
          </p:blipFill>
          <p:spPr bwMode="auto">
            <a:xfrm>
              <a:off x="6196263" y="989831"/>
              <a:ext cx="3380553" cy="4248472"/>
            </a:xfrm>
            <a:prstGeom prst="rect">
              <a:avLst/>
            </a:prstGeom>
            <a:solidFill>
              <a:srgbClr val="00B0F0"/>
            </a:solidFill>
          </p:spPr>
        </p:pic>
        <p:sp>
          <p:nvSpPr>
            <p:cNvPr id="19" name="Rectangle 18"/>
            <p:cNvSpPr/>
            <p:nvPr/>
          </p:nvSpPr>
          <p:spPr>
            <a:xfrm>
              <a:off x="7344568" y="1817354"/>
              <a:ext cx="2016224" cy="1296144"/>
            </a:xfrm>
            <a:prstGeom prst="rect">
              <a:avLst/>
            </a:prstGeom>
            <a:solidFill>
              <a:srgbClr val="008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N" sz="1600" dirty="0"/>
                <a:t>More radical </a:t>
              </a:r>
              <a:r>
                <a:rPr lang="en-IN" sz="1600" dirty="0" err="1"/>
                <a:t>deobstruction</a:t>
              </a:r>
              <a:endParaRPr lang="en-IN" sz="1500" b="1" dirty="0"/>
            </a:p>
          </p:txBody>
        </p:sp>
      </p:grpSp>
      <p:sp>
        <p:nvSpPr>
          <p:cNvPr id="22" name="Title 1"/>
          <p:cNvSpPr>
            <a:spLocks noGrp="1"/>
          </p:cNvSpPr>
          <p:nvPr>
            <p:ph type="title"/>
          </p:nvPr>
        </p:nvSpPr>
        <p:spPr>
          <a:xfrm>
            <a:off x="457200" y="120265"/>
            <a:ext cx="8291264" cy="563847"/>
          </a:xfrm>
        </p:spPr>
        <p:txBody>
          <a:bodyPr>
            <a:normAutofit fontScale="90000"/>
          </a:bodyPr>
          <a:lstStyle/>
          <a:p>
            <a:r>
              <a:rPr lang="en-IN" dirty="0"/>
              <a:t>few </a:t>
            </a:r>
            <a:r>
              <a:rPr lang="en-IN" dirty="0" smtClean="0"/>
              <a:t>mechanisms: </a:t>
            </a:r>
            <a:r>
              <a:rPr lang="en-IN" dirty="0" err="1" smtClean="0"/>
              <a:t>HoLEP</a:t>
            </a:r>
            <a:r>
              <a:rPr lang="en-IN" dirty="0" smtClean="0"/>
              <a:t> increases </a:t>
            </a:r>
            <a:r>
              <a:rPr lang="en-IN" dirty="0"/>
              <a:t>risk of de novo </a:t>
            </a:r>
            <a:r>
              <a:rPr lang="en-IN" dirty="0" err="1" smtClean="0"/>
              <a:t>sUI</a:t>
            </a:r>
            <a:r>
              <a:rPr lang="en-IN" dirty="0" smtClean="0"/>
              <a:t>…</a:t>
            </a:r>
            <a:endParaRPr lang="en-IN" dirty="0"/>
          </a:p>
        </p:txBody>
      </p:sp>
      <p:cxnSp>
        <p:nvCxnSpPr>
          <p:cNvPr id="23" name="Straight Connector 22"/>
          <p:cNvCxnSpPr/>
          <p:nvPr/>
        </p:nvCxnSpPr>
        <p:spPr>
          <a:xfrm>
            <a:off x="467544" y="684113"/>
            <a:ext cx="8280920"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0" y="5148609"/>
            <a:ext cx="8892480" cy="25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smtClean="0">
                <a:solidFill>
                  <a:schemeClr val="tx1">
                    <a:lumMod val="95000"/>
                    <a:lumOff val="5000"/>
                  </a:schemeClr>
                </a:solidFill>
              </a:rPr>
              <a:t>Cho CM, et al</a:t>
            </a:r>
            <a:r>
              <a:rPr lang="en-IN" sz="1200" b="1" i="1" dirty="0">
                <a:solidFill>
                  <a:schemeClr val="tx1">
                    <a:lumMod val="95000"/>
                    <a:lumOff val="5000"/>
                  </a:schemeClr>
                </a:solidFill>
              </a:rPr>
              <a:t>. </a:t>
            </a:r>
            <a:r>
              <a:rPr lang="en-IN" sz="1200" b="1" i="1" dirty="0" err="1">
                <a:solidFill>
                  <a:schemeClr val="tx1">
                    <a:lumMod val="95000"/>
                    <a:lumOff val="5000"/>
                  </a:schemeClr>
                </a:solidFill>
              </a:rPr>
              <a:t>Neurourology</a:t>
            </a:r>
            <a:r>
              <a:rPr lang="en-IN" sz="1200" b="1" i="1" dirty="0">
                <a:solidFill>
                  <a:schemeClr val="tx1">
                    <a:lumMod val="95000"/>
                    <a:lumOff val="5000"/>
                  </a:schemeClr>
                </a:solidFill>
              </a:rPr>
              <a:t> and </a:t>
            </a:r>
            <a:r>
              <a:rPr lang="en-IN" sz="1200" b="1" i="1" dirty="0" err="1" smtClean="0">
                <a:solidFill>
                  <a:schemeClr val="tx1">
                    <a:lumMod val="95000"/>
                    <a:lumOff val="5000"/>
                  </a:schemeClr>
                </a:solidFill>
              </a:rPr>
              <a:t>Urodynamics</a:t>
            </a:r>
            <a:r>
              <a:rPr lang="en-IN" sz="1200" b="1" i="1" dirty="0" smtClean="0">
                <a:solidFill>
                  <a:schemeClr val="tx1">
                    <a:lumMod val="95000"/>
                    <a:lumOff val="5000"/>
                  </a:schemeClr>
                </a:solidFill>
              </a:rPr>
              <a:t>. 2011; 30: 1343–1349.</a:t>
            </a:r>
            <a:endParaRPr lang="en-IN" sz="1200" b="1" i="1" dirty="0">
              <a:solidFill>
                <a:schemeClr val="tx1">
                  <a:lumMod val="95000"/>
                  <a:lumOff val="5000"/>
                </a:schemeClr>
              </a:solidFill>
            </a:endParaRPr>
          </a:p>
        </p:txBody>
      </p:sp>
      <p:sp>
        <p:nvSpPr>
          <p:cNvPr id="4" name="Rectangle 3"/>
          <p:cNvSpPr/>
          <p:nvPr/>
        </p:nvSpPr>
        <p:spPr>
          <a:xfrm>
            <a:off x="287115" y="4537757"/>
            <a:ext cx="8219458" cy="584775"/>
          </a:xfrm>
          <a:prstGeom prst="rect">
            <a:avLst/>
          </a:prstGeom>
          <a:ln>
            <a:noFill/>
          </a:ln>
        </p:spPr>
        <p:style>
          <a:lnRef idx="1">
            <a:schemeClr val="dk1"/>
          </a:lnRef>
          <a:fillRef idx="3">
            <a:schemeClr val="dk1"/>
          </a:fillRef>
          <a:effectRef idx="2">
            <a:schemeClr val="dk1"/>
          </a:effectRef>
          <a:fontRef idx="minor">
            <a:schemeClr val="lt1"/>
          </a:fontRef>
        </p:style>
        <p:txBody>
          <a:bodyPr wrap="square">
            <a:spAutoFit/>
          </a:bodyPr>
          <a:lstStyle/>
          <a:p>
            <a:pPr algn="ctr"/>
            <a:r>
              <a:rPr lang="en-IN" sz="1600" dirty="0" smtClean="0"/>
              <a:t>Enlarged </a:t>
            </a:r>
            <a:r>
              <a:rPr lang="en-IN" sz="1600" dirty="0"/>
              <a:t>prostate may be limiting incontinence, as obstruction is preventing leakage that only occurs once patient has undergone surgery to remove obstruction</a:t>
            </a:r>
          </a:p>
        </p:txBody>
      </p:sp>
    </p:spTree>
    <p:extLst>
      <p:ext uri="{BB962C8B-B14F-4D97-AF65-F5344CB8AC3E}">
        <p14:creationId xmlns:p14="http://schemas.microsoft.com/office/powerpoint/2010/main" val="376594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Risk Factors for Transient </a:t>
            </a:r>
            <a:r>
              <a:rPr lang="en-IN" dirty="0" smtClean="0"/>
              <a:t>UI </a:t>
            </a:r>
            <a:r>
              <a:rPr lang="en-IN" dirty="0"/>
              <a:t>after </a:t>
            </a:r>
            <a:r>
              <a:rPr lang="en-IN" dirty="0" err="1" smtClean="0"/>
              <a:t>Holep</a:t>
            </a:r>
            <a:endParaRPr lang="en-IN" dirty="0"/>
          </a:p>
        </p:txBody>
      </p:sp>
      <p:cxnSp>
        <p:nvCxnSpPr>
          <p:cNvPr id="4" name="Straight Connector 3"/>
          <p:cNvCxnSpPr/>
          <p:nvPr/>
        </p:nvCxnSpPr>
        <p:spPr>
          <a:xfrm>
            <a:off x="467544" y="684113"/>
            <a:ext cx="828092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5148609"/>
            <a:ext cx="8892480" cy="25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smtClean="0">
                <a:solidFill>
                  <a:schemeClr val="tx1">
                    <a:lumMod val="95000"/>
                    <a:lumOff val="5000"/>
                  </a:schemeClr>
                </a:solidFill>
              </a:rPr>
              <a:t>Nam JK, et al</a:t>
            </a:r>
            <a:r>
              <a:rPr lang="en-IN" sz="1200" b="1" i="1" dirty="0">
                <a:solidFill>
                  <a:schemeClr val="tx1">
                    <a:lumMod val="95000"/>
                    <a:lumOff val="5000"/>
                  </a:schemeClr>
                </a:solidFill>
              </a:rPr>
              <a:t>. World J </a:t>
            </a:r>
            <a:r>
              <a:rPr lang="en-IN" sz="1200" b="1" i="1" dirty="0" err="1">
                <a:solidFill>
                  <a:schemeClr val="tx1">
                    <a:lumMod val="95000"/>
                    <a:lumOff val="5000"/>
                  </a:schemeClr>
                </a:solidFill>
              </a:rPr>
              <a:t>Mens</a:t>
            </a:r>
            <a:r>
              <a:rPr lang="en-IN" sz="1200" b="1" i="1" dirty="0">
                <a:solidFill>
                  <a:schemeClr val="tx1">
                    <a:lumMod val="95000"/>
                    <a:lumOff val="5000"/>
                  </a:schemeClr>
                </a:solidFill>
              </a:rPr>
              <a:t> </a:t>
            </a:r>
            <a:r>
              <a:rPr lang="en-IN" sz="1200" b="1" i="1" dirty="0" smtClean="0">
                <a:solidFill>
                  <a:schemeClr val="tx1">
                    <a:lumMod val="95000"/>
                    <a:lumOff val="5000"/>
                  </a:schemeClr>
                </a:solidFill>
              </a:rPr>
              <a:t>Health. 2015; 33(2</a:t>
            </a:r>
            <a:r>
              <a:rPr lang="en-IN" sz="1200" b="1" i="1" dirty="0">
                <a:solidFill>
                  <a:schemeClr val="tx1">
                    <a:lumMod val="95000"/>
                    <a:lumOff val="5000"/>
                  </a:schemeClr>
                </a:solidFill>
              </a:rPr>
              <a:t>): 88-94.</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639" y="1095191"/>
            <a:ext cx="8360826" cy="3923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67544" y="725859"/>
            <a:ext cx="8280920" cy="369332"/>
          </a:xfrm>
          <a:prstGeom prst="rect">
            <a:avLst/>
          </a:prstGeom>
        </p:spPr>
        <p:txBody>
          <a:bodyPr wrap="square">
            <a:spAutoFit/>
          </a:bodyPr>
          <a:lstStyle/>
          <a:p>
            <a:r>
              <a:rPr lang="en-IN" dirty="0"/>
              <a:t>Univariate and multivariate predictors of postoperative transient incontinence</a:t>
            </a:r>
          </a:p>
        </p:txBody>
      </p:sp>
    </p:spTree>
    <p:extLst>
      <p:ext uri="{BB962C8B-B14F-4D97-AF65-F5344CB8AC3E}">
        <p14:creationId xmlns:p14="http://schemas.microsoft.com/office/powerpoint/2010/main" val="14213075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Diabetes &amp; </a:t>
            </a:r>
            <a:r>
              <a:rPr lang="en-IN" smtClean="0"/>
              <a:t>development of SUI</a:t>
            </a:r>
            <a:r>
              <a:rPr lang="en-IN" dirty="0" smtClean="0"/>
              <a:t>: RISK???</a:t>
            </a:r>
            <a:endParaRPr lang="en-IN" dirty="0"/>
          </a:p>
        </p:txBody>
      </p:sp>
      <p:sp>
        <p:nvSpPr>
          <p:cNvPr id="3" name="Content Placeholder 2"/>
          <p:cNvSpPr>
            <a:spLocks noGrp="1"/>
          </p:cNvSpPr>
          <p:nvPr>
            <p:ph idx="1"/>
          </p:nvPr>
        </p:nvSpPr>
        <p:spPr/>
        <p:txBody>
          <a:bodyPr/>
          <a:lstStyle/>
          <a:p>
            <a:r>
              <a:rPr lang="en-IN" dirty="0" smtClean="0"/>
              <a:t>Presence </a:t>
            </a:r>
            <a:r>
              <a:rPr lang="en-IN" dirty="0"/>
              <a:t>of diabetes mellitus, large prostate volume </a:t>
            </a:r>
            <a:r>
              <a:rPr lang="en-IN" dirty="0" smtClean="0"/>
              <a:t>&amp; greater </a:t>
            </a:r>
            <a:r>
              <a:rPr lang="en-IN" dirty="0"/>
              <a:t>reduction </a:t>
            </a:r>
            <a:r>
              <a:rPr lang="en-IN" dirty="0" smtClean="0"/>
              <a:t>in postop PSA remained </a:t>
            </a:r>
            <a:r>
              <a:rPr lang="en-IN" dirty="0"/>
              <a:t>statistically significant for </a:t>
            </a:r>
            <a:r>
              <a:rPr lang="en-IN" dirty="0" smtClean="0"/>
              <a:t>development of SUI</a:t>
            </a:r>
          </a:p>
          <a:p>
            <a:endParaRPr lang="en-IN" dirty="0" smtClean="0"/>
          </a:p>
          <a:p>
            <a:r>
              <a:rPr lang="en-IN" dirty="0" smtClean="0"/>
              <a:t>Patients </a:t>
            </a:r>
            <a:r>
              <a:rPr lang="en-IN" dirty="0"/>
              <a:t>with diabetes, especially those with a large prostate, </a:t>
            </a:r>
            <a:r>
              <a:rPr lang="en-IN" dirty="0" smtClean="0"/>
              <a:t>should be </a:t>
            </a:r>
            <a:r>
              <a:rPr lang="en-IN" dirty="0"/>
              <a:t>encouraged to start Kegel exercises in the immediate postoperative period</a:t>
            </a:r>
          </a:p>
        </p:txBody>
      </p:sp>
      <p:cxnSp>
        <p:nvCxnSpPr>
          <p:cNvPr id="4" name="Straight Connector 3"/>
          <p:cNvCxnSpPr/>
          <p:nvPr/>
        </p:nvCxnSpPr>
        <p:spPr>
          <a:xfrm>
            <a:off x="467544" y="684113"/>
            <a:ext cx="828092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5148609"/>
            <a:ext cx="8892480" cy="25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err="1" smtClean="0">
                <a:solidFill>
                  <a:schemeClr val="tx1">
                    <a:lumMod val="95000"/>
                    <a:lumOff val="5000"/>
                  </a:schemeClr>
                </a:solidFill>
              </a:rPr>
              <a:t>Elmansy</a:t>
            </a:r>
            <a:r>
              <a:rPr lang="en-IN" sz="1200" b="1" i="1" dirty="0" smtClean="0">
                <a:solidFill>
                  <a:schemeClr val="tx1">
                    <a:lumMod val="95000"/>
                    <a:lumOff val="5000"/>
                  </a:schemeClr>
                </a:solidFill>
              </a:rPr>
              <a:t> HM, et al</a:t>
            </a:r>
            <a:r>
              <a:rPr lang="en-IN" sz="1200" b="1" i="1" dirty="0">
                <a:solidFill>
                  <a:schemeClr val="tx1">
                    <a:lumMod val="95000"/>
                    <a:lumOff val="5000"/>
                  </a:schemeClr>
                </a:solidFill>
              </a:rPr>
              <a:t>. J Urol. </a:t>
            </a:r>
            <a:r>
              <a:rPr lang="en-IN" sz="1200" b="1" i="1" dirty="0" smtClean="0">
                <a:solidFill>
                  <a:schemeClr val="tx1">
                    <a:lumMod val="95000"/>
                    <a:lumOff val="5000"/>
                  </a:schemeClr>
                </a:solidFill>
              </a:rPr>
              <a:t>2011; 186(5): 1977-81.</a:t>
            </a:r>
            <a:endParaRPr lang="en-IN" sz="1200" b="1" i="1" dirty="0">
              <a:solidFill>
                <a:schemeClr val="tx1">
                  <a:lumMod val="95000"/>
                  <a:lumOff val="5000"/>
                </a:schemeClr>
              </a:solidFill>
            </a:endParaRPr>
          </a:p>
        </p:txBody>
      </p:sp>
    </p:spTree>
    <p:extLst>
      <p:ext uri="{BB962C8B-B14F-4D97-AF65-F5344CB8AC3E}">
        <p14:creationId xmlns:p14="http://schemas.microsoft.com/office/powerpoint/2010/main" val="24750742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8" y="2340297"/>
            <a:ext cx="5089871" cy="1440175"/>
          </a:xfrm>
        </p:spPr>
        <p:txBody>
          <a:bodyPr>
            <a:noAutofit/>
          </a:bodyPr>
          <a:lstStyle/>
          <a:p>
            <a:r>
              <a:rPr lang="en-IN" sz="3200" dirty="0" smtClean="0">
                <a:solidFill>
                  <a:schemeClr val="tx2">
                    <a:lumMod val="50000"/>
                  </a:schemeClr>
                </a:solidFill>
              </a:rPr>
              <a:t>Reducing sui</a:t>
            </a:r>
            <a:endParaRPr lang="en-IN" sz="3200" dirty="0">
              <a:solidFill>
                <a:schemeClr val="tx2">
                  <a:lumMod val="50000"/>
                </a:schemeClr>
              </a:solidFill>
            </a:endParaRPr>
          </a:p>
        </p:txBody>
      </p:sp>
      <p:pic>
        <p:nvPicPr>
          <p:cNvPr id="5" name="Picture 2" descr="https://www.saesgetters.com/sites/default/files/styles/img_page/public/Research%20%26amp%3B%20Innovation.jpg?itok=1FMqkJim"/>
          <p:cNvPicPr>
            <a:picLocks noChangeAspect="1" noChangeArrowheads="1"/>
          </p:cNvPicPr>
          <p:nvPr/>
        </p:nvPicPr>
        <p:blipFill rotWithShape="1">
          <a:blip r:embed="rId2">
            <a:extLst>
              <a:ext uri="{28A0092B-C50C-407E-A947-70E740481C1C}">
                <a14:useLocalDpi xmlns:a14="http://schemas.microsoft.com/office/drawing/2010/main" val="0"/>
              </a:ext>
            </a:extLst>
          </a:blip>
          <a:srcRect b="4634"/>
          <a:stretch/>
        </p:blipFill>
        <p:spPr bwMode="auto">
          <a:xfrm>
            <a:off x="5036456" y="180057"/>
            <a:ext cx="3635028" cy="3168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9436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2128" y="1645513"/>
            <a:ext cx="4320480" cy="1938992"/>
          </a:xfrm>
          <a:prstGeom prst="rect">
            <a:avLst/>
          </a:prstGeom>
        </p:spPr>
        <p:txBody>
          <a:bodyPr wrap="square">
            <a:spAutoFit/>
          </a:bodyPr>
          <a:lstStyle/>
          <a:p>
            <a:pPr algn="ctr"/>
            <a:r>
              <a:rPr lang="en-IN" sz="2000" dirty="0" smtClean="0"/>
              <a:t>Clinicians should </a:t>
            </a:r>
            <a:r>
              <a:rPr lang="en-IN" sz="2000" dirty="0"/>
              <a:t>consider inquiring about UI while </a:t>
            </a:r>
            <a:r>
              <a:rPr lang="en-IN" sz="2000" dirty="0" smtClean="0"/>
              <a:t>improvement in </a:t>
            </a:r>
            <a:r>
              <a:rPr lang="en-IN" sz="2000" dirty="0"/>
              <a:t>micturition parameters occurs in </a:t>
            </a:r>
            <a:r>
              <a:rPr lang="en-IN" sz="2000" dirty="0" smtClean="0"/>
              <a:t>early postop </a:t>
            </a:r>
            <a:r>
              <a:rPr lang="en-IN" sz="2000" dirty="0"/>
              <a:t>period </a:t>
            </a:r>
            <a:r>
              <a:rPr lang="en-IN" sz="2000" dirty="0" smtClean="0"/>
              <a:t>&amp; pursue adequate </a:t>
            </a:r>
            <a:r>
              <a:rPr lang="en-IN" sz="2000" dirty="0"/>
              <a:t>treatment </a:t>
            </a:r>
            <a:r>
              <a:rPr lang="en-IN" sz="2000" dirty="0" smtClean="0"/>
              <a:t>protocol or </a:t>
            </a:r>
            <a:r>
              <a:rPr lang="en-IN" sz="2000" dirty="0"/>
              <a:t>prevention </a:t>
            </a:r>
            <a:r>
              <a:rPr lang="en-IN" sz="2000" dirty="0" smtClean="0"/>
              <a:t>measure</a:t>
            </a:r>
          </a:p>
        </p:txBody>
      </p:sp>
      <p:sp>
        <p:nvSpPr>
          <p:cNvPr id="5" name="Rectangle 4"/>
          <p:cNvSpPr/>
          <p:nvPr/>
        </p:nvSpPr>
        <p:spPr>
          <a:xfrm>
            <a:off x="0" y="5148609"/>
            <a:ext cx="8892480" cy="25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smtClean="0">
                <a:solidFill>
                  <a:schemeClr val="tx1">
                    <a:lumMod val="95000"/>
                    <a:lumOff val="5000"/>
                  </a:schemeClr>
                </a:solidFill>
              </a:rPr>
              <a:t>Cho CM, et al</a:t>
            </a:r>
            <a:r>
              <a:rPr lang="en-IN" sz="1200" b="1" i="1" dirty="0">
                <a:solidFill>
                  <a:schemeClr val="tx1">
                    <a:lumMod val="95000"/>
                    <a:lumOff val="5000"/>
                  </a:schemeClr>
                </a:solidFill>
              </a:rPr>
              <a:t>. </a:t>
            </a:r>
            <a:r>
              <a:rPr lang="en-IN" sz="1200" b="1" i="1" dirty="0" err="1">
                <a:solidFill>
                  <a:schemeClr val="tx1">
                    <a:lumMod val="95000"/>
                    <a:lumOff val="5000"/>
                  </a:schemeClr>
                </a:solidFill>
              </a:rPr>
              <a:t>Neurourology</a:t>
            </a:r>
            <a:r>
              <a:rPr lang="en-IN" sz="1200" b="1" i="1" dirty="0">
                <a:solidFill>
                  <a:schemeClr val="tx1">
                    <a:lumMod val="95000"/>
                    <a:lumOff val="5000"/>
                  </a:schemeClr>
                </a:solidFill>
              </a:rPr>
              <a:t> and </a:t>
            </a:r>
            <a:r>
              <a:rPr lang="en-IN" sz="1200" b="1" i="1" dirty="0" err="1" smtClean="0">
                <a:solidFill>
                  <a:schemeClr val="tx1">
                    <a:lumMod val="95000"/>
                    <a:lumOff val="5000"/>
                  </a:schemeClr>
                </a:solidFill>
              </a:rPr>
              <a:t>Urodynamics</a:t>
            </a:r>
            <a:r>
              <a:rPr lang="en-IN" sz="1200" b="1" i="1" dirty="0" smtClean="0">
                <a:solidFill>
                  <a:schemeClr val="tx1">
                    <a:lumMod val="95000"/>
                    <a:lumOff val="5000"/>
                  </a:schemeClr>
                </a:solidFill>
              </a:rPr>
              <a:t>. 2011; 30: 1343–1349.</a:t>
            </a:r>
            <a:endParaRPr lang="en-IN" sz="1200" b="1" i="1" dirty="0">
              <a:solidFill>
                <a:schemeClr val="tx1">
                  <a:lumMod val="95000"/>
                  <a:lumOff val="5000"/>
                </a:schemeClr>
              </a:solidFill>
            </a:endParaRPr>
          </a:p>
        </p:txBody>
      </p:sp>
      <p:sp>
        <p:nvSpPr>
          <p:cNvPr id="6" name="Rectangle 5"/>
          <p:cNvSpPr/>
          <p:nvPr/>
        </p:nvSpPr>
        <p:spPr>
          <a:xfrm>
            <a:off x="539552" y="180057"/>
            <a:ext cx="8202488" cy="954107"/>
          </a:xfrm>
          <a:prstGeom prst="rect">
            <a:avLst/>
          </a:prstGeom>
        </p:spPr>
        <p:txBody>
          <a:bodyPr wrap="square">
            <a:spAutoFit/>
          </a:bodyPr>
          <a:lstStyle/>
          <a:p>
            <a:pPr algn="ctr"/>
            <a:r>
              <a:rPr lang="en-IN" sz="2800" b="1" u="sng" dirty="0">
                <a:solidFill>
                  <a:srgbClr val="FF0000"/>
                </a:solidFill>
              </a:rPr>
              <a:t>Research into interventions that shorten UI period should be encouraged</a:t>
            </a:r>
          </a:p>
        </p:txBody>
      </p:sp>
      <p:pic>
        <p:nvPicPr>
          <p:cNvPr id="3074" name="Picture 2" descr="http://www.fiveinthemorning.com/blog/wp-content/uploads/2014/07/stock-footage-time-for-chan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627802"/>
            <a:ext cx="3810000" cy="2133601"/>
          </a:xfrm>
          <a:prstGeom prst="rect">
            <a:avLst/>
          </a:prstGeom>
          <a:ln>
            <a:noFill/>
          </a:ln>
          <a:effectLst>
            <a:outerShdw blurRad="292100" dist="139700" dir="2700000" algn="tl" rotWithShape="0">
              <a:srgbClr val="333333">
                <a:alpha val="65000"/>
              </a:srgbClr>
            </a:outerShdw>
            <a:reflection blurRad="6350" stA="50000" endA="300" endPos="90000" dist="508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8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407677"/>
            <a:ext cx="8208912" cy="1938992"/>
          </a:xfrm>
          <a:prstGeom prst="rect">
            <a:avLst/>
          </a:prstGeom>
        </p:spPr>
        <p:txBody>
          <a:bodyPr wrap="square">
            <a:spAutoFit/>
          </a:bodyPr>
          <a:lstStyle/>
          <a:p>
            <a:pPr algn="ctr"/>
            <a:r>
              <a:rPr lang="en-IN" sz="2400" dirty="0" smtClean="0"/>
              <a:t>Transurethral </a:t>
            </a:r>
            <a:r>
              <a:rPr lang="en-IN" sz="2400" dirty="0"/>
              <a:t>vaporization </a:t>
            </a:r>
            <a:r>
              <a:rPr lang="en-IN" sz="2400" dirty="0" smtClean="0"/>
              <a:t>methods, such </a:t>
            </a:r>
            <a:r>
              <a:rPr lang="en-IN" sz="2400" dirty="0"/>
              <a:t>as holmium laser ablation of the prostate (</a:t>
            </a:r>
            <a:r>
              <a:rPr lang="en-IN" sz="2400" dirty="0" err="1" smtClean="0"/>
              <a:t>HoLAP</a:t>
            </a:r>
            <a:r>
              <a:rPr lang="en-IN" sz="2400" dirty="0" smtClean="0"/>
              <a:t>) &amp; </a:t>
            </a:r>
            <a:r>
              <a:rPr lang="en-IN" sz="2400" dirty="0" err="1" smtClean="0"/>
              <a:t>photoselective</a:t>
            </a:r>
            <a:r>
              <a:rPr lang="en-IN" sz="2400" dirty="0" smtClean="0"/>
              <a:t> </a:t>
            </a:r>
            <a:r>
              <a:rPr lang="en-IN" sz="2400" dirty="0"/>
              <a:t>vaporization of the prostate (PVP</a:t>
            </a:r>
            <a:r>
              <a:rPr lang="en-IN" sz="2400" dirty="0" smtClean="0"/>
              <a:t>), which </a:t>
            </a:r>
            <a:r>
              <a:rPr lang="en-IN" sz="2400" dirty="0"/>
              <a:t>require less of a learning curve </a:t>
            </a:r>
            <a:r>
              <a:rPr lang="en-IN" sz="2400" dirty="0" smtClean="0"/>
              <a:t>&amp; </a:t>
            </a:r>
            <a:r>
              <a:rPr lang="en-IN" sz="2400" dirty="0"/>
              <a:t>have </a:t>
            </a:r>
            <a:r>
              <a:rPr lang="en-IN" sz="2400" dirty="0" smtClean="0"/>
              <a:t>lower risks </a:t>
            </a:r>
            <a:r>
              <a:rPr lang="en-IN" sz="2400" dirty="0"/>
              <a:t>for SUI, are becoming more </a:t>
            </a:r>
            <a:r>
              <a:rPr lang="en-IN" sz="2400" dirty="0" smtClean="0"/>
              <a:t>widespread</a:t>
            </a:r>
          </a:p>
        </p:txBody>
      </p:sp>
      <p:sp>
        <p:nvSpPr>
          <p:cNvPr id="3" name="Rectangle 2"/>
          <p:cNvSpPr/>
          <p:nvPr/>
        </p:nvSpPr>
        <p:spPr>
          <a:xfrm>
            <a:off x="1426169" y="3366407"/>
            <a:ext cx="6696744" cy="307777"/>
          </a:xfrm>
          <a:prstGeom prst="rect">
            <a:avLst/>
          </a:prstGeom>
        </p:spPr>
        <p:txBody>
          <a:bodyPr wrap="square">
            <a:spAutoFit/>
          </a:bodyPr>
          <a:lstStyle/>
          <a:p>
            <a:pPr algn="r"/>
            <a:r>
              <a:rPr lang="en-IN" sz="1400" b="1" i="1" dirty="0">
                <a:solidFill>
                  <a:srgbClr val="FF0000"/>
                </a:solidFill>
              </a:rPr>
              <a:t>- </a:t>
            </a:r>
            <a:r>
              <a:rPr lang="da-DK" sz="1400" b="1" i="1" dirty="0">
                <a:solidFill>
                  <a:srgbClr val="FF0000"/>
                </a:solidFill>
              </a:rPr>
              <a:t>Endo F, et al. Urology. 2010; 76: 1451–1456.</a:t>
            </a:r>
            <a:endParaRPr lang="en-IN" sz="1400" b="1" i="1" dirty="0">
              <a:solidFill>
                <a:srgbClr val="FF0000"/>
              </a:solidFill>
            </a:endParaRPr>
          </a:p>
        </p:txBody>
      </p:sp>
    </p:spTree>
    <p:extLst>
      <p:ext uri="{BB962C8B-B14F-4D97-AF65-F5344CB8AC3E}">
        <p14:creationId xmlns:p14="http://schemas.microsoft.com/office/powerpoint/2010/main" val="33562119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pelvic floor muscle </a:t>
            </a:r>
            <a:r>
              <a:rPr lang="en-IN" dirty="0" smtClean="0"/>
              <a:t>exercises (PFME)</a:t>
            </a:r>
            <a:endParaRPr lang="en-IN"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IN" dirty="0" smtClean="0"/>
              <a:t>Pelvic </a:t>
            </a:r>
            <a:r>
              <a:rPr lang="en-IN" dirty="0"/>
              <a:t>PFME can reduce </a:t>
            </a:r>
            <a:r>
              <a:rPr lang="en-IN" dirty="0" smtClean="0"/>
              <a:t>distress:</a:t>
            </a:r>
          </a:p>
          <a:p>
            <a:pPr marL="800100" lvl="1" indent="-342900"/>
            <a:r>
              <a:rPr lang="en-IN" dirty="0" smtClean="0"/>
              <a:t>PFME </a:t>
            </a:r>
            <a:r>
              <a:rPr lang="en-IN" dirty="0"/>
              <a:t>might </a:t>
            </a:r>
            <a:r>
              <a:rPr lang="en-IN" dirty="0" smtClean="0"/>
              <a:t>quicken </a:t>
            </a:r>
            <a:r>
              <a:rPr lang="en-IN" dirty="0"/>
              <a:t>progressive improvement </a:t>
            </a:r>
            <a:r>
              <a:rPr lang="en-IN" dirty="0" smtClean="0"/>
              <a:t>of UI</a:t>
            </a:r>
            <a:r>
              <a:rPr lang="en-IN" dirty="0"/>
              <a:t>, particularly </a:t>
            </a:r>
            <a:r>
              <a:rPr lang="en-IN" dirty="0" smtClean="0"/>
              <a:t>during </a:t>
            </a:r>
            <a:r>
              <a:rPr lang="en-IN" dirty="0"/>
              <a:t>immediate early </a:t>
            </a:r>
            <a:r>
              <a:rPr lang="en-IN" dirty="0" smtClean="0"/>
              <a:t>postop period</a:t>
            </a:r>
          </a:p>
          <a:p>
            <a:pPr marL="342900" indent="-342900">
              <a:buFont typeface="Arial" panose="020B0604020202020204" pitchFamily="34" charset="0"/>
              <a:buChar char="•"/>
            </a:pPr>
            <a:endParaRPr lang="en-IN" dirty="0"/>
          </a:p>
          <a:p>
            <a:pPr marL="342900" indent="-342900">
              <a:buFont typeface="Arial" panose="020B0604020202020204" pitchFamily="34" charset="0"/>
              <a:buChar char="•"/>
            </a:pPr>
            <a:r>
              <a:rPr lang="en-IN" dirty="0" smtClean="0"/>
              <a:t>Internal </a:t>
            </a:r>
            <a:r>
              <a:rPr lang="en-IN" dirty="0"/>
              <a:t>urethral sphincter of </a:t>
            </a:r>
            <a:r>
              <a:rPr lang="en-IN" dirty="0" smtClean="0"/>
              <a:t>bladder neck </a:t>
            </a:r>
            <a:r>
              <a:rPr lang="en-IN" dirty="0"/>
              <a:t>is damaged after </a:t>
            </a:r>
            <a:r>
              <a:rPr lang="en-IN" dirty="0" err="1"/>
              <a:t>HoLEP</a:t>
            </a:r>
            <a:r>
              <a:rPr lang="en-IN" dirty="0"/>
              <a:t>, continence relies on </a:t>
            </a:r>
            <a:r>
              <a:rPr lang="en-IN" dirty="0" smtClean="0"/>
              <a:t>competent external </a:t>
            </a:r>
            <a:r>
              <a:rPr lang="en-IN" dirty="0"/>
              <a:t>urethral sphincter, reinforced by pelvic </a:t>
            </a:r>
            <a:r>
              <a:rPr lang="en-IN" dirty="0" smtClean="0"/>
              <a:t>floor musculature</a:t>
            </a:r>
          </a:p>
        </p:txBody>
      </p:sp>
      <p:cxnSp>
        <p:nvCxnSpPr>
          <p:cNvPr id="4" name="Straight Connector 3"/>
          <p:cNvCxnSpPr/>
          <p:nvPr/>
        </p:nvCxnSpPr>
        <p:spPr>
          <a:xfrm>
            <a:off x="467544" y="684113"/>
            <a:ext cx="828092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5148609"/>
            <a:ext cx="8892480" cy="25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smtClean="0">
                <a:solidFill>
                  <a:schemeClr val="tx1">
                    <a:lumMod val="95000"/>
                    <a:lumOff val="5000"/>
                  </a:schemeClr>
                </a:solidFill>
              </a:rPr>
              <a:t>Cho CM, et al</a:t>
            </a:r>
            <a:r>
              <a:rPr lang="en-IN" sz="1200" b="1" i="1" dirty="0">
                <a:solidFill>
                  <a:schemeClr val="tx1">
                    <a:lumMod val="95000"/>
                    <a:lumOff val="5000"/>
                  </a:schemeClr>
                </a:solidFill>
              </a:rPr>
              <a:t>. </a:t>
            </a:r>
            <a:r>
              <a:rPr lang="en-IN" sz="1200" b="1" i="1" dirty="0" err="1">
                <a:solidFill>
                  <a:schemeClr val="tx1">
                    <a:lumMod val="95000"/>
                    <a:lumOff val="5000"/>
                  </a:schemeClr>
                </a:solidFill>
              </a:rPr>
              <a:t>Neurourology</a:t>
            </a:r>
            <a:r>
              <a:rPr lang="en-IN" sz="1200" b="1" i="1" dirty="0">
                <a:solidFill>
                  <a:schemeClr val="tx1">
                    <a:lumMod val="95000"/>
                    <a:lumOff val="5000"/>
                  </a:schemeClr>
                </a:solidFill>
              </a:rPr>
              <a:t> and </a:t>
            </a:r>
            <a:r>
              <a:rPr lang="en-IN" sz="1200" b="1" i="1" dirty="0" err="1" smtClean="0">
                <a:solidFill>
                  <a:schemeClr val="tx1">
                    <a:lumMod val="95000"/>
                    <a:lumOff val="5000"/>
                  </a:schemeClr>
                </a:solidFill>
              </a:rPr>
              <a:t>Urodynamics</a:t>
            </a:r>
            <a:r>
              <a:rPr lang="en-IN" sz="1200" b="1" i="1" dirty="0" smtClean="0">
                <a:solidFill>
                  <a:schemeClr val="tx1">
                    <a:lumMod val="95000"/>
                    <a:lumOff val="5000"/>
                  </a:schemeClr>
                </a:solidFill>
              </a:rPr>
              <a:t>. 2011; 30: 1343–1349.</a:t>
            </a:r>
            <a:endParaRPr lang="en-IN" sz="1200" b="1" i="1" dirty="0">
              <a:solidFill>
                <a:schemeClr val="tx1">
                  <a:lumMod val="95000"/>
                  <a:lumOff val="5000"/>
                </a:schemeClr>
              </a:solidFill>
            </a:endParaRPr>
          </a:p>
        </p:txBody>
      </p:sp>
    </p:spTree>
    <p:extLst>
      <p:ext uri="{BB962C8B-B14F-4D97-AF65-F5344CB8AC3E}">
        <p14:creationId xmlns:p14="http://schemas.microsoft.com/office/powerpoint/2010/main" val="5777660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Severe urgency </a:t>
            </a:r>
            <a:r>
              <a:rPr lang="en-IN" dirty="0" err="1" smtClean="0"/>
              <a:t>ui</a:t>
            </a:r>
            <a:endParaRPr lang="en-IN"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IN" sz="2400" u="sng" dirty="0" smtClean="0">
                <a:solidFill>
                  <a:srgbClr val="FF0000"/>
                </a:solidFill>
              </a:rPr>
              <a:t>Severe </a:t>
            </a:r>
            <a:r>
              <a:rPr lang="en-IN" sz="2400" u="sng" dirty="0">
                <a:solidFill>
                  <a:srgbClr val="FF0000"/>
                </a:solidFill>
              </a:rPr>
              <a:t>urgency UI may be treated with </a:t>
            </a:r>
            <a:r>
              <a:rPr lang="en-IN" sz="2400" u="sng" dirty="0" smtClean="0">
                <a:solidFill>
                  <a:srgbClr val="FF0000"/>
                </a:solidFill>
              </a:rPr>
              <a:t>anticholinergic medication</a:t>
            </a:r>
          </a:p>
        </p:txBody>
      </p:sp>
      <p:cxnSp>
        <p:nvCxnSpPr>
          <p:cNvPr id="4" name="Straight Connector 3"/>
          <p:cNvCxnSpPr/>
          <p:nvPr/>
        </p:nvCxnSpPr>
        <p:spPr>
          <a:xfrm>
            <a:off x="467544" y="684113"/>
            <a:ext cx="828092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5148609"/>
            <a:ext cx="8892480" cy="25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smtClean="0">
                <a:solidFill>
                  <a:schemeClr val="tx1">
                    <a:lumMod val="95000"/>
                    <a:lumOff val="5000"/>
                  </a:schemeClr>
                </a:solidFill>
              </a:rPr>
              <a:t>Cho CM, et al</a:t>
            </a:r>
            <a:r>
              <a:rPr lang="en-IN" sz="1200" b="1" i="1" dirty="0">
                <a:solidFill>
                  <a:schemeClr val="tx1">
                    <a:lumMod val="95000"/>
                    <a:lumOff val="5000"/>
                  </a:schemeClr>
                </a:solidFill>
              </a:rPr>
              <a:t>. </a:t>
            </a:r>
            <a:r>
              <a:rPr lang="en-IN" sz="1200" b="1" i="1" dirty="0" err="1">
                <a:solidFill>
                  <a:schemeClr val="tx1">
                    <a:lumMod val="95000"/>
                    <a:lumOff val="5000"/>
                  </a:schemeClr>
                </a:solidFill>
              </a:rPr>
              <a:t>Neurourology</a:t>
            </a:r>
            <a:r>
              <a:rPr lang="en-IN" sz="1200" b="1" i="1" dirty="0">
                <a:solidFill>
                  <a:schemeClr val="tx1">
                    <a:lumMod val="95000"/>
                    <a:lumOff val="5000"/>
                  </a:schemeClr>
                </a:solidFill>
              </a:rPr>
              <a:t> and </a:t>
            </a:r>
            <a:r>
              <a:rPr lang="en-IN" sz="1200" b="1" i="1" dirty="0" err="1" smtClean="0">
                <a:solidFill>
                  <a:schemeClr val="tx1">
                    <a:lumMod val="95000"/>
                    <a:lumOff val="5000"/>
                  </a:schemeClr>
                </a:solidFill>
              </a:rPr>
              <a:t>Urodynamics</a:t>
            </a:r>
            <a:r>
              <a:rPr lang="en-IN" sz="1200" b="1" i="1" dirty="0" smtClean="0">
                <a:solidFill>
                  <a:schemeClr val="tx1">
                    <a:lumMod val="95000"/>
                    <a:lumOff val="5000"/>
                  </a:schemeClr>
                </a:solidFill>
              </a:rPr>
              <a:t>. 2011; 30: 1343–1349.</a:t>
            </a:r>
            <a:endParaRPr lang="en-IN" sz="1200" b="1" i="1" dirty="0">
              <a:solidFill>
                <a:schemeClr val="tx1">
                  <a:lumMod val="95000"/>
                  <a:lumOff val="5000"/>
                </a:schemeClr>
              </a:solidFill>
            </a:endParaRPr>
          </a:p>
        </p:txBody>
      </p:sp>
    </p:spTree>
    <p:extLst>
      <p:ext uri="{BB962C8B-B14F-4D97-AF65-F5344CB8AC3E}">
        <p14:creationId xmlns:p14="http://schemas.microsoft.com/office/powerpoint/2010/main" val="3584358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057"/>
            <a:ext cx="8291264" cy="563847"/>
          </a:xfrm>
        </p:spPr>
        <p:txBody>
          <a:bodyPr>
            <a:noAutofit/>
          </a:bodyPr>
          <a:lstStyle/>
          <a:p>
            <a:r>
              <a:rPr lang="en-IN" sz="2400" dirty="0"/>
              <a:t>Anteroposterior </a:t>
            </a:r>
            <a:r>
              <a:rPr lang="en-IN" sz="2400" dirty="0" smtClean="0"/>
              <a:t>Dissection </a:t>
            </a:r>
            <a:r>
              <a:rPr lang="en-IN" sz="2400" dirty="0" err="1" smtClean="0"/>
              <a:t>HoLEP</a:t>
            </a:r>
            <a:r>
              <a:rPr lang="en-IN" sz="2400" dirty="0"/>
              <a:t>: </a:t>
            </a:r>
            <a:r>
              <a:rPr lang="en-IN" sz="2400" dirty="0" smtClean="0"/>
              <a:t>Modification </a:t>
            </a:r>
            <a:r>
              <a:rPr lang="en-IN" sz="2400" dirty="0"/>
              <a:t>to </a:t>
            </a:r>
            <a:r>
              <a:rPr lang="en-IN" sz="2400" dirty="0" smtClean="0"/>
              <a:t>Prevent Transient SUI</a:t>
            </a:r>
            <a:endParaRPr lang="en-IN" sz="2400"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IN" dirty="0"/>
              <a:t>Anteroposterior dissection </a:t>
            </a:r>
            <a:r>
              <a:rPr lang="en-IN" dirty="0" err="1"/>
              <a:t>HoLEP</a:t>
            </a:r>
            <a:r>
              <a:rPr lang="en-IN" dirty="0"/>
              <a:t> was newly developed to protect </a:t>
            </a:r>
            <a:r>
              <a:rPr lang="en-IN" dirty="0" smtClean="0"/>
              <a:t>urethral </a:t>
            </a:r>
            <a:r>
              <a:rPr lang="en-IN" dirty="0"/>
              <a:t>sphincter </a:t>
            </a:r>
            <a:r>
              <a:rPr lang="en-IN" dirty="0" smtClean="0"/>
              <a:t>&amp; therefore </a:t>
            </a:r>
            <a:r>
              <a:rPr lang="en-IN" dirty="0"/>
              <a:t>lower </a:t>
            </a:r>
            <a:r>
              <a:rPr lang="en-IN" dirty="0" smtClean="0"/>
              <a:t>incidence </a:t>
            </a:r>
            <a:r>
              <a:rPr lang="en-IN" dirty="0"/>
              <a:t>rate of </a:t>
            </a:r>
            <a:r>
              <a:rPr lang="en-IN" dirty="0" smtClean="0"/>
              <a:t>SUI</a:t>
            </a:r>
          </a:p>
          <a:p>
            <a:pPr marL="342900" indent="-342900">
              <a:buFont typeface="Arial" panose="020B0604020202020204" pitchFamily="34" charset="0"/>
              <a:buChar char="•"/>
            </a:pPr>
            <a:endParaRPr lang="en-IN" dirty="0"/>
          </a:p>
          <a:p>
            <a:pPr marL="342900" indent="-342900">
              <a:buFont typeface="Arial" panose="020B0604020202020204" pitchFamily="34" charset="0"/>
              <a:buChar char="•"/>
            </a:pPr>
            <a:r>
              <a:rPr lang="en-IN" dirty="0" smtClean="0"/>
              <a:t>Aim of the study:</a:t>
            </a:r>
          </a:p>
          <a:p>
            <a:pPr marL="800100" lvl="1" indent="-342900"/>
            <a:r>
              <a:rPr lang="en-IN" dirty="0" smtClean="0"/>
              <a:t>To determine SUI </a:t>
            </a:r>
            <a:r>
              <a:rPr lang="en-IN" dirty="0"/>
              <a:t>incidence rate after anteroposterior dissection </a:t>
            </a:r>
            <a:r>
              <a:rPr lang="en-IN" dirty="0" err="1" smtClean="0"/>
              <a:t>HoLEP</a:t>
            </a:r>
            <a:endParaRPr lang="en-IN" dirty="0" smtClean="0"/>
          </a:p>
        </p:txBody>
      </p:sp>
      <p:cxnSp>
        <p:nvCxnSpPr>
          <p:cNvPr id="4" name="Straight Connector 3"/>
          <p:cNvCxnSpPr/>
          <p:nvPr/>
        </p:nvCxnSpPr>
        <p:spPr>
          <a:xfrm>
            <a:off x="467544" y="684113"/>
            <a:ext cx="828092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5148609"/>
            <a:ext cx="8892480" cy="25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a:solidFill>
                  <a:schemeClr val="tx1">
                    <a:lumMod val="95000"/>
                    <a:lumOff val="5000"/>
                  </a:schemeClr>
                </a:solidFill>
              </a:rPr>
              <a:t>Endo F, et al. </a:t>
            </a:r>
            <a:r>
              <a:rPr lang="en-IN" sz="1200" b="1" i="1" dirty="0" smtClean="0">
                <a:solidFill>
                  <a:schemeClr val="tx1">
                    <a:lumMod val="95000"/>
                    <a:lumOff val="5000"/>
                  </a:schemeClr>
                </a:solidFill>
              </a:rPr>
              <a:t>Urology. 2010; 76</a:t>
            </a:r>
            <a:r>
              <a:rPr lang="en-IN" sz="1200" b="1" i="1" dirty="0">
                <a:solidFill>
                  <a:schemeClr val="tx1">
                    <a:lumMod val="95000"/>
                    <a:lumOff val="5000"/>
                  </a:schemeClr>
                </a:solidFill>
              </a:rPr>
              <a:t>: </a:t>
            </a:r>
            <a:r>
              <a:rPr lang="en-IN" sz="1200" b="1" i="1" dirty="0" smtClean="0">
                <a:solidFill>
                  <a:schemeClr val="tx1">
                    <a:lumMod val="95000"/>
                    <a:lumOff val="5000"/>
                  </a:schemeClr>
                </a:solidFill>
              </a:rPr>
              <a:t>1451–1456.</a:t>
            </a:r>
            <a:endParaRPr lang="en-IN" sz="1200" b="1" i="1" dirty="0">
              <a:solidFill>
                <a:schemeClr val="tx1">
                  <a:lumMod val="95000"/>
                  <a:lumOff val="5000"/>
                </a:schemeClr>
              </a:solidFill>
            </a:endParaRPr>
          </a:p>
        </p:txBody>
      </p:sp>
    </p:spTree>
    <p:extLst>
      <p:ext uri="{BB962C8B-B14F-4D97-AF65-F5344CB8AC3E}">
        <p14:creationId xmlns:p14="http://schemas.microsoft.com/office/powerpoint/2010/main" val="3129782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err="1" smtClean="0"/>
              <a:t>Turp</a:t>
            </a:r>
            <a:r>
              <a:rPr lang="en-IN" dirty="0" smtClean="0"/>
              <a:t> and op</a:t>
            </a:r>
            <a:endParaRPr lang="en-IN" dirty="0"/>
          </a:p>
        </p:txBody>
      </p:sp>
      <p:sp>
        <p:nvSpPr>
          <p:cNvPr id="4" name="Rectangle 3"/>
          <p:cNvSpPr/>
          <p:nvPr/>
        </p:nvSpPr>
        <p:spPr>
          <a:xfrm>
            <a:off x="0" y="5148609"/>
            <a:ext cx="8892480" cy="25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err="1" smtClean="0">
                <a:solidFill>
                  <a:schemeClr val="tx1">
                    <a:lumMod val="95000"/>
                    <a:lumOff val="5000"/>
                  </a:schemeClr>
                </a:solidFill>
                <a:latin typeface="Calibri" panose="020F0502020204030204" pitchFamily="34" charset="0"/>
              </a:rPr>
              <a:t>Rieken</a:t>
            </a:r>
            <a:r>
              <a:rPr lang="en-IN" sz="1200" b="1" i="1" dirty="0">
                <a:solidFill>
                  <a:schemeClr val="tx1">
                    <a:lumMod val="95000"/>
                    <a:lumOff val="5000"/>
                  </a:schemeClr>
                </a:solidFill>
                <a:latin typeface="Calibri" panose="020F0502020204030204" pitchFamily="34" charset="0"/>
              </a:rPr>
              <a:t> M, et al. World J </a:t>
            </a:r>
            <a:r>
              <a:rPr lang="en-IN" sz="1200" b="1" i="1" dirty="0" smtClean="0">
                <a:solidFill>
                  <a:schemeClr val="tx1">
                    <a:lumMod val="95000"/>
                    <a:lumOff val="5000"/>
                  </a:schemeClr>
                </a:solidFill>
                <a:latin typeface="Calibri" panose="020F0502020204030204" pitchFamily="34" charset="0"/>
              </a:rPr>
              <a:t>Urol. 2010; </a:t>
            </a:r>
            <a:r>
              <a:rPr lang="en-IN" sz="1200" b="1" i="1" dirty="0">
                <a:solidFill>
                  <a:schemeClr val="tx1">
                    <a:lumMod val="95000"/>
                    <a:lumOff val="5000"/>
                  </a:schemeClr>
                </a:solidFill>
                <a:latin typeface="Calibri" panose="020F0502020204030204" pitchFamily="34" charset="0"/>
              </a:rPr>
              <a:t>28:53–62.</a:t>
            </a:r>
          </a:p>
        </p:txBody>
      </p:sp>
      <p:cxnSp>
        <p:nvCxnSpPr>
          <p:cNvPr id="8" name="Straight Connector 7"/>
          <p:cNvCxnSpPr/>
          <p:nvPr/>
        </p:nvCxnSpPr>
        <p:spPr>
          <a:xfrm>
            <a:off x="467544" y="684113"/>
            <a:ext cx="828092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50152" y="1344804"/>
            <a:ext cx="3833816" cy="912294"/>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IN" sz="2000" b="1" dirty="0"/>
              <a:t>TURP </a:t>
            </a:r>
            <a:r>
              <a:rPr lang="en-IN" sz="2000" b="1" dirty="0" smtClean="0"/>
              <a:t>(Transurethral Resection </a:t>
            </a:r>
            <a:r>
              <a:rPr lang="en-IN" sz="2000" b="1" dirty="0"/>
              <a:t>of the </a:t>
            </a:r>
            <a:r>
              <a:rPr lang="en-IN" sz="2000" b="1" dirty="0" smtClean="0"/>
              <a:t>Prostate</a:t>
            </a:r>
            <a:r>
              <a:rPr lang="en-IN" sz="2000" b="1" dirty="0"/>
              <a:t>)</a:t>
            </a:r>
          </a:p>
        </p:txBody>
      </p:sp>
      <p:sp>
        <p:nvSpPr>
          <p:cNvPr id="7" name="Rectangle 6"/>
          <p:cNvSpPr/>
          <p:nvPr/>
        </p:nvSpPr>
        <p:spPr>
          <a:xfrm>
            <a:off x="463242" y="2916361"/>
            <a:ext cx="3833816" cy="936104"/>
          </a:xfrm>
          <a:prstGeom prst="rect">
            <a:avLst/>
          </a:prstGeom>
          <a:solidFill>
            <a:schemeClr val="accent3">
              <a:lumMod val="5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IN" b="1" dirty="0" smtClean="0"/>
              <a:t>Open Prostatectomy</a:t>
            </a:r>
            <a:endParaRPr lang="en-IN" b="1" dirty="0"/>
          </a:p>
        </p:txBody>
      </p:sp>
      <p:sp>
        <p:nvSpPr>
          <p:cNvPr id="9" name="Rectangle 8"/>
          <p:cNvSpPr/>
          <p:nvPr/>
        </p:nvSpPr>
        <p:spPr>
          <a:xfrm>
            <a:off x="4446240" y="1357712"/>
            <a:ext cx="4302224" cy="899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solidFill>
              </a:rPr>
              <a:t>Gold standard:</a:t>
            </a:r>
          </a:p>
          <a:p>
            <a:pPr algn="ctr"/>
            <a:r>
              <a:rPr lang="en-IN" b="1" dirty="0">
                <a:solidFill>
                  <a:schemeClr val="tx1"/>
                </a:solidFill>
              </a:rPr>
              <a:t>I</a:t>
            </a:r>
            <a:r>
              <a:rPr lang="en-IN" b="1" dirty="0" smtClean="0">
                <a:solidFill>
                  <a:schemeClr val="tx1"/>
                </a:solidFill>
              </a:rPr>
              <a:t>n </a:t>
            </a:r>
            <a:r>
              <a:rPr lang="en-IN" b="1" dirty="0">
                <a:solidFill>
                  <a:schemeClr val="tx1"/>
                </a:solidFill>
              </a:rPr>
              <a:t>men with prostates from </a:t>
            </a:r>
            <a:r>
              <a:rPr lang="en-IN" b="1" dirty="0" smtClean="0">
                <a:solidFill>
                  <a:schemeClr val="tx1"/>
                </a:solidFill>
              </a:rPr>
              <a:t>30-80 </a:t>
            </a:r>
            <a:r>
              <a:rPr lang="en-IN" b="1" dirty="0">
                <a:solidFill>
                  <a:schemeClr val="tx1"/>
                </a:solidFill>
              </a:rPr>
              <a:t>ml</a:t>
            </a:r>
          </a:p>
        </p:txBody>
      </p:sp>
      <p:sp>
        <p:nvSpPr>
          <p:cNvPr id="12" name="Rectangle 11"/>
          <p:cNvSpPr/>
          <p:nvPr/>
        </p:nvSpPr>
        <p:spPr>
          <a:xfrm>
            <a:off x="4446240" y="3096381"/>
            <a:ext cx="4302224"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solidFill>
              </a:rPr>
              <a:t>Treatment of choice:</a:t>
            </a:r>
          </a:p>
          <a:p>
            <a:pPr algn="ctr"/>
            <a:r>
              <a:rPr lang="en-IN" b="1" dirty="0" smtClean="0">
                <a:solidFill>
                  <a:schemeClr val="tx1"/>
                </a:solidFill>
              </a:rPr>
              <a:t>Larger </a:t>
            </a:r>
            <a:r>
              <a:rPr lang="en-IN" b="1" dirty="0">
                <a:solidFill>
                  <a:schemeClr val="tx1"/>
                </a:solidFill>
              </a:rPr>
              <a:t>sized prostates</a:t>
            </a:r>
          </a:p>
        </p:txBody>
      </p:sp>
    </p:spTree>
    <p:extLst>
      <p:ext uri="{BB962C8B-B14F-4D97-AF65-F5344CB8AC3E}">
        <p14:creationId xmlns:p14="http://schemas.microsoft.com/office/powerpoint/2010/main" val="423194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6748535" cy="5400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748535" y="2515672"/>
            <a:ext cx="2143945" cy="1015663"/>
          </a:xfrm>
          <a:prstGeom prst="rect">
            <a:avLst/>
          </a:prstGeom>
        </p:spPr>
        <p:txBody>
          <a:bodyPr wrap="square">
            <a:spAutoFit/>
          </a:bodyPr>
          <a:lstStyle/>
          <a:p>
            <a:pPr algn="ctr"/>
            <a:r>
              <a:rPr lang="en-IN" sz="2000" b="1" i="1" dirty="0">
                <a:solidFill>
                  <a:schemeClr val="tx2">
                    <a:lumMod val="50000"/>
                  </a:schemeClr>
                </a:solidFill>
              </a:rPr>
              <a:t>Anteroposterior Dissection </a:t>
            </a:r>
            <a:r>
              <a:rPr lang="en-IN" sz="2000" b="1" i="1" dirty="0" err="1">
                <a:solidFill>
                  <a:schemeClr val="tx2">
                    <a:lumMod val="50000"/>
                  </a:schemeClr>
                </a:solidFill>
              </a:rPr>
              <a:t>HoLEP</a:t>
            </a:r>
            <a:endParaRPr lang="en-IN" sz="2000" b="1" i="1" dirty="0">
              <a:solidFill>
                <a:schemeClr val="tx2">
                  <a:lumMod val="50000"/>
                </a:schemeClr>
              </a:solidFill>
            </a:endParaRPr>
          </a:p>
        </p:txBody>
      </p:sp>
      <p:sp>
        <p:nvSpPr>
          <p:cNvPr id="4" name="Rectangle 3"/>
          <p:cNvSpPr/>
          <p:nvPr/>
        </p:nvSpPr>
        <p:spPr>
          <a:xfrm>
            <a:off x="6748534" y="4932585"/>
            <a:ext cx="2143945" cy="468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1200" b="1" i="1" dirty="0">
                <a:solidFill>
                  <a:schemeClr val="tx1">
                    <a:lumMod val="95000"/>
                    <a:lumOff val="5000"/>
                  </a:schemeClr>
                </a:solidFill>
              </a:rPr>
              <a:t>Endo F, et al. </a:t>
            </a:r>
            <a:r>
              <a:rPr lang="en-IN" sz="1200" b="1" i="1" dirty="0" smtClean="0">
                <a:solidFill>
                  <a:schemeClr val="tx1">
                    <a:lumMod val="95000"/>
                    <a:lumOff val="5000"/>
                  </a:schemeClr>
                </a:solidFill>
              </a:rPr>
              <a:t>Urology. 2010; 76</a:t>
            </a:r>
            <a:r>
              <a:rPr lang="en-IN" sz="1200" b="1" i="1" dirty="0">
                <a:solidFill>
                  <a:schemeClr val="tx1">
                    <a:lumMod val="95000"/>
                    <a:lumOff val="5000"/>
                  </a:schemeClr>
                </a:solidFill>
              </a:rPr>
              <a:t>: </a:t>
            </a:r>
            <a:r>
              <a:rPr lang="en-IN" sz="1200" b="1" i="1" dirty="0" smtClean="0">
                <a:solidFill>
                  <a:schemeClr val="tx1">
                    <a:lumMod val="95000"/>
                    <a:lumOff val="5000"/>
                  </a:schemeClr>
                </a:solidFill>
              </a:rPr>
              <a:t>1451–1456.</a:t>
            </a:r>
            <a:endParaRPr lang="en-IN" sz="1200" b="1" i="1" dirty="0">
              <a:solidFill>
                <a:schemeClr val="tx1">
                  <a:lumMod val="95000"/>
                  <a:lumOff val="5000"/>
                </a:schemeClr>
              </a:solidFill>
            </a:endParaRPr>
          </a:p>
        </p:txBody>
      </p:sp>
    </p:spTree>
    <p:extLst>
      <p:ext uri="{BB962C8B-B14F-4D97-AF65-F5344CB8AC3E}">
        <p14:creationId xmlns:p14="http://schemas.microsoft.com/office/powerpoint/2010/main" val="22970969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4282"/>
            <a:ext cx="8496944" cy="563847"/>
          </a:xfrm>
        </p:spPr>
        <p:txBody>
          <a:bodyPr>
            <a:noAutofit/>
          </a:bodyPr>
          <a:lstStyle/>
          <a:p>
            <a:r>
              <a:rPr lang="en-IN" sz="2400" dirty="0"/>
              <a:t>Anteroposterior </a:t>
            </a:r>
            <a:r>
              <a:rPr lang="en-IN" sz="2400" dirty="0" smtClean="0"/>
              <a:t>Dissection </a:t>
            </a:r>
            <a:r>
              <a:rPr lang="en-IN" sz="2400" dirty="0" err="1" smtClean="0"/>
              <a:t>HoLEP</a:t>
            </a:r>
            <a:r>
              <a:rPr lang="en-IN" sz="2400" dirty="0"/>
              <a:t>: </a:t>
            </a:r>
            <a:r>
              <a:rPr lang="en-IN" sz="2400" dirty="0" smtClean="0"/>
              <a:t>Modification </a:t>
            </a:r>
            <a:r>
              <a:rPr lang="en-IN" sz="2400" dirty="0"/>
              <a:t>to </a:t>
            </a:r>
            <a:r>
              <a:rPr lang="en-IN" sz="2400" dirty="0" smtClean="0"/>
              <a:t>Prevent Transient SUI: </a:t>
            </a:r>
            <a:r>
              <a:rPr lang="en-IN" sz="2400" dirty="0" err="1" smtClean="0"/>
              <a:t>mETHODS</a:t>
            </a:r>
            <a:endParaRPr lang="en-IN" sz="2400" dirty="0"/>
          </a:p>
        </p:txBody>
      </p:sp>
      <p:sp>
        <p:nvSpPr>
          <p:cNvPr id="3" name="Content Placeholder 2"/>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en-IN" dirty="0" smtClean="0"/>
              <a:t>68 </a:t>
            </a:r>
            <a:r>
              <a:rPr lang="en-IN" dirty="0"/>
              <a:t>consecutive </a:t>
            </a:r>
            <a:r>
              <a:rPr lang="en-IN" dirty="0" smtClean="0"/>
              <a:t>BPH patients underwent </a:t>
            </a:r>
            <a:r>
              <a:rPr lang="en-IN" dirty="0" err="1"/>
              <a:t>HoLEP</a:t>
            </a:r>
            <a:r>
              <a:rPr lang="en-IN" dirty="0"/>
              <a:t> </a:t>
            </a:r>
            <a:r>
              <a:rPr lang="en-IN" dirty="0" smtClean="0"/>
              <a:t>(Jan - Dec 2008)</a:t>
            </a:r>
          </a:p>
          <a:p>
            <a:pPr marL="342900" indent="-342900">
              <a:buFont typeface="Arial" panose="020B0604020202020204" pitchFamily="34" charset="0"/>
              <a:buChar char="•"/>
            </a:pPr>
            <a:r>
              <a:rPr lang="en-IN" dirty="0" smtClean="0"/>
              <a:t>First </a:t>
            </a:r>
            <a:r>
              <a:rPr lang="en-IN" dirty="0"/>
              <a:t>31 cases (Surgery 1) underwent </a:t>
            </a:r>
            <a:r>
              <a:rPr lang="en-IN" dirty="0" err="1"/>
              <a:t>HoLEP</a:t>
            </a:r>
            <a:r>
              <a:rPr lang="en-IN" dirty="0"/>
              <a:t> according </a:t>
            </a:r>
            <a:r>
              <a:rPr lang="en-IN" dirty="0" smtClean="0"/>
              <a:t>to Gilling’s method</a:t>
            </a:r>
          </a:p>
          <a:p>
            <a:pPr marL="342900" indent="-342900">
              <a:buFont typeface="Arial" panose="020B0604020202020204" pitchFamily="34" charset="0"/>
              <a:buChar char="•"/>
            </a:pPr>
            <a:r>
              <a:rPr lang="en-IN" dirty="0"/>
              <a:t>N</a:t>
            </a:r>
            <a:r>
              <a:rPr lang="en-IN" dirty="0" smtClean="0"/>
              <a:t>ext </a:t>
            </a:r>
            <a:r>
              <a:rPr lang="en-IN" dirty="0"/>
              <a:t>37 cases (Surgery 2) underwent anteroposterior dissection </a:t>
            </a:r>
            <a:r>
              <a:rPr lang="en-IN" dirty="0" err="1" smtClean="0"/>
              <a:t>HoLEP</a:t>
            </a:r>
            <a:r>
              <a:rPr lang="en-IN" dirty="0" smtClean="0"/>
              <a:t>, where </a:t>
            </a:r>
            <a:r>
              <a:rPr lang="en-IN" dirty="0"/>
              <a:t>adenoma was dissected </a:t>
            </a:r>
            <a:r>
              <a:rPr lang="en-IN" dirty="0" err="1"/>
              <a:t>antegradely</a:t>
            </a:r>
            <a:r>
              <a:rPr lang="en-IN" dirty="0"/>
              <a:t>. This </a:t>
            </a:r>
            <a:r>
              <a:rPr lang="en-IN" dirty="0" err="1"/>
              <a:t>antegrade</a:t>
            </a:r>
            <a:r>
              <a:rPr lang="en-IN" dirty="0"/>
              <a:t> movement of </a:t>
            </a:r>
            <a:r>
              <a:rPr lang="en-IN" dirty="0" err="1" smtClean="0"/>
              <a:t>cystoscope</a:t>
            </a:r>
            <a:r>
              <a:rPr lang="en-IN" dirty="0" smtClean="0"/>
              <a:t> allows apical </a:t>
            </a:r>
            <a:r>
              <a:rPr lang="en-IN" dirty="0"/>
              <a:t>gland to be removed from </a:t>
            </a:r>
            <a:r>
              <a:rPr lang="en-IN" dirty="0" smtClean="0"/>
              <a:t>sphincter </a:t>
            </a:r>
            <a:r>
              <a:rPr lang="en-IN" dirty="0"/>
              <a:t>without causing </a:t>
            </a:r>
            <a:r>
              <a:rPr lang="en-IN" dirty="0" smtClean="0"/>
              <a:t>damage</a:t>
            </a:r>
          </a:p>
          <a:p>
            <a:pPr marL="342900" indent="-342900">
              <a:buFont typeface="Arial" panose="020B0604020202020204" pitchFamily="34" charset="0"/>
              <a:buChar char="•"/>
            </a:pPr>
            <a:endParaRPr lang="en-IN" dirty="0"/>
          </a:p>
          <a:p>
            <a:pPr marL="342900" indent="-342900">
              <a:buFont typeface="Arial" panose="020B0604020202020204" pitchFamily="34" charset="0"/>
              <a:buChar char="•"/>
            </a:pPr>
            <a:r>
              <a:rPr lang="en-IN" dirty="0" smtClean="0"/>
              <a:t>Surgical quality indexes </a:t>
            </a:r>
            <a:r>
              <a:rPr lang="en-IN" dirty="0"/>
              <a:t>(</a:t>
            </a:r>
            <a:r>
              <a:rPr lang="en-IN" dirty="0" err="1"/>
              <a:t>hemoglobin</a:t>
            </a:r>
            <a:r>
              <a:rPr lang="en-IN" dirty="0"/>
              <a:t> change, operating time, resected prostate volume) between </a:t>
            </a:r>
            <a:r>
              <a:rPr lang="en-IN" dirty="0" smtClean="0"/>
              <a:t>2 groups were compared</a:t>
            </a:r>
          </a:p>
          <a:p>
            <a:pPr marL="342900" indent="-342900">
              <a:buFont typeface="Arial" panose="020B0604020202020204" pitchFamily="34" charset="0"/>
              <a:buChar char="•"/>
            </a:pPr>
            <a:endParaRPr lang="en-IN" dirty="0"/>
          </a:p>
          <a:p>
            <a:pPr marL="342900" indent="-342900">
              <a:buFont typeface="Arial" panose="020B0604020202020204" pitchFamily="34" charset="0"/>
              <a:buChar char="•"/>
            </a:pPr>
            <a:r>
              <a:rPr lang="en-IN" dirty="0" smtClean="0"/>
              <a:t>All </a:t>
            </a:r>
            <a:r>
              <a:rPr lang="en-IN" dirty="0"/>
              <a:t>patients were assessed at 2 weeks postoperatively for clinical SUI, </a:t>
            </a:r>
            <a:r>
              <a:rPr lang="en-IN" dirty="0" smtClean="0"/>
              <a:t>IPSS, </a:t>
            </a:r>
            <a:r>
              <a:rPr lang="en-IN" dirty="0" err="1" smtClean="0"/>
              <a:t>QoL</a:t>
            </a:r>
            <a:r>
              <a:rPr lang="en-IN" dirty="0" smtClean="0"/>
              <a:t> &amp; peak </a:t>
            </a:r>
            <a:r>
              <a:rPr lang="en-IN" dirty="0"/>
              <a:t>flow rates (</a:t>
            </a:r>
            <a:r>
              <a:rPr lang="en-IN" dirty="0" err="1"/>
              <a:t>Qmax</a:t>
            </a:r>
            <a:r>
              <a:rPr lang="en-IN" dirty="0" smtClean="0"/>
              <a:t>)</a:t>
            </a:r>
          </a:p>
        </p:txBody>
      </p:sp>
      <p:cxnSp>
        <p:nvCxnSpPr>
          <p:cNvPr id="4" name="Straight Connector 3"/>
          <p:cNvCxnSpPr/>
          <p:nvPr/>
        </p:nvCxnSpPr>
        <p:spPr>
          <a:xfrm>
            <a:off x="467544" y="684113"/>
            <a:ext cx="828092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5148609"/>
            <a:ext cx="8892480" cy="25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a:solidFill>
                  <a:schemeClr val="tx1">
                    <a:lumMod val="95000"/>
                    <a:lumOff val="5000"/>
                  </a:schemeClr>
                </a:solidFill>
              </a:rPr>
              <a:t>Endo F, et al. </a:t>
            </a:r>
            <a:r>
              <a:rPr lang="en-IN" sz="1200" b="1" i="1" dirty="0" smtClean="0">
                <a:solidFill>
                  <a:schemeClr val="tx1">
                    <a:lumMod val="95000"/>
                    <a:lumOff val="5000"/>
                  </a:schemeClr>
                </a:solidFill>
              </a:rPr>
              <a:t>Urology. 2010; 76</a:t>
            </a:r>
            <a:r>
              <a:rPr lang="en-IN" sz="1200" b="1" i="1" dirty="0">
                <a:solidFill>
                  <a:schemeClr val="tx1">
                    <a:lumMod val="95000"/>
                    <a:lumOff val="5000"/>
                  </a:schemeClr>
                </a:solidFill>
              </a:rPr>
              <a:t>: </a:t>
            </a:r>
            <a:r>
              <a:rPr lang="en-IN" sz="1200" b="1" i="1" dirty="0" smtClean="0">
                <a:solidFill>
                  <a:schemeClr val="tx1">
                    <a:lumMod val="95000"/>
                    <a:lumOff val="5000"/>
                  </a:schemeClr>
                </a:solidFill>
              </a:rPr>
              <a:t>1451–1456.</a:t>
            </a:r>
            <a:endParaRPr lang="en-IN" sz="1200" b="1" i="1" dirty="0">
              <a:solidFill>
                <a:schemeClr val="tx1">
                  <a:lumMod val="95000"/>
                  <a:lumOff val="5000"/>
                </a:schemeClr>
              </a:solidFill>
            </a:endParaRPr>
          </a:p>
        </p:txBody>
      </p:sp>
    </p:spTree>
    <p:extLst>
      <p:ext uri="{BB962C8B-B14F-4D97-AF65-F5344CB8AC3E}">
        <p14:creationId xmlns:p14="http://schemas.microsoft.com/office/powerpoint/2010/main" val="21882827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400" dirty="0"/>
              <a:t>Anteroposterior </a:t>
            </a:r>
            <a:r>
              <a:rPr lang="en-IN" sz="2400" dirty="0" smtClean="0"/>
              <a:t>Dissection </a:t>
            </a:r>
            <a:r>
              <a:rPr lang="en-IN" sz="2400" dirty="0" err="1" smtClean="0"/>
              <a:t>HoLEP</a:t>
            </a:r>
            <a:r>
              <a:rPr lang="en-IN" sz="2400" dirty="0"/>
              <a:t>: </a:t>
            </a:r>
            <a:r>
              <a:rPr lang="en-IN" sz="2400" dirty="0" smtClean="0"/>
              <a:t>results</a:t>
            </a:r>
            <a:endParaRPr lang="en-IN" sz="2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0717051"/>
              </p:ext>
            </p:extLst>
          </p:nvPr>
        </p:nvGraphicFramePr>
        <p:xfrm>
          <a:off x="457200" y="900113"/>
          <a:ext cx="8291513" cy="4103687"/>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p:cNvCxnSpPr/>
          <p:nvPr/>
        </p:nvCxnSpPr>
        <p:spPr>
          <a:xfrm>
            <a:off x="467544" y="684113"/>
            <a:ext cx="828092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5148609"/>
            <a:ext cx="8892480" cy="25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a:solidFill>
                  <a:schemeClr val="tx1">
                    <a:lumMod val="95000"/>
                    <a:lumOff val="5000"/>
                  </a:schemeClr>
                </a:solidFill>
              </a:rPr>
              <a:t>Endo F, et al. </a:t>
            </a:r>
            <a:r>
              <a:rPr lang="en-IN" sz="1200" b="1" i="1" dirty="0" smtClean="0">
                <a:solidFill>
                  <a:schemeClr val="tx1">
                    <a:lumMod val="95000"/>
                    <a:lumOff val="5000"/>
                  </a:schemeClr>
                </a:solidFill>
              </a:rPr>
              <a:t>Urology. 2010; 76</a:t>
            </a:r>
            <a:r>
              <a:rPr lang="en-IN" sz="1200" b="1" i="1" dirty="0">
                <a:solidFill>
                  <a:schemeClr val="tx1">
                    <a:lumMod val="95000"/>
                    <a:lumOff val="5000"/>
                  </a:schemeClr>
                </a:solidFill>
              </a:rPr>
              <a:t>: </a:t>
            </a:r>
            <a:r>
              <a:rPr lang="en-IN" sz="1200" b="1" i="1" dirty="0" smtClean="0">
                <a:solidFill>
                  <a:schemeClr val="tx1">
                    <a:lumMod val="95000"/>
                    <a:lumOff val="5000"/>
                  </a:schemeClr>
                </a:solidFill>
              </a:rPr>
              <a:t>1451–1456.</a:t>
            </a:r>
            <a:endParaRPr lang="en-IN" sz="1200" b="1" i="1" dirty="0">
              <a:solidFill>
                <a:schemeClr val="tx1">
                  <a:lumMod val="95000"/>
                  <a:lumOff val="5000"/>
                </a:schemeClr>
              </a:solidFill>
            </a:endParaRPr>
          </a:p>
        </p:txBody>
      </p:sp>
      <p:sp>
        <p:nvSpPr>
          <p:cNvPr id="8" name="Rectangle 7"/>
          <p:cNvSpPr/>
          <p:nvPr/>
        </p:nvSpPr>
        <p:spPr>
          <a:xfrm>
            <a:off x="6876256" y="900137"/>
            <a:ext cx="187220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i="1" dirty="0" smtClean="0">
                <a:solidFill>
                  <a:schemeClr val="tx1"/>
                </a:solidFill>
              </a:rPr>
              <a:t>P value: 0.013*</a:t>
            </a:r>
            <a:endParaRPr lang="en-IN" sz="1400" b="1" i="1" dirty="0">
              <a:solidFill>
                <a:schemeClr val="tx1"/>
              </a:solidFill>
            </a:endParaRPr>
          </a:p>
        </p:txBody>
      </p:sp>
    </p:spTree>
    <p:extLst>
      <p:ext uri="{BB962C8B-B14F-4D97-AF65-F5344CB8AC3E}">
        <p14:creationId xmlns:p14="http://schemas.microsoft.com/office/powerpoint/2010/main" val="14570516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400" dirty="0"/>
              <a:t>Anteroposterior </a:t>
            </a:r>
            <a:r>
              <a:rPr lang="en-IN" sz="2400" dirty="0" smtClean="0"/>
              <a:t>Dissection </a:t>
            </a:r>
            <a:r>
              <a:rPr lang="en-IN" sz="2400" dirty="0" err="1" smtClean="0"/>
              <a:t>HoLEP</a:t>
            </a:r>
            <a:r>
              <a:rPr lang="en-IN" sz="2400" dirty="0"/>
              <a:t>: </a:t>
            </a:r>
            <a:r>
              <a:rPr lang="en-IN" sz="2400" dirty="0" smtClean="0"/>
              <a:t>Other results</a:t>
            </a:r>
            <a:endParaRPr lang="en-IN" sz="2400" dirty="0"/>
          </a:p>
        </p:txBody>
      </p:sp>
      <p:cxnSp>
        <p:nvCxnSpPr>
          <p:cNvPr id="4" name="Straight Connector 3"/>
          <p:cNvCxnSpPr/>
          <p:nvPr/>
        </p:nvCxnSpPr>
        <p:spPr>
          <a:xfrm>
            <a:off x="467544" y="684113"/>
            <a:ext cx="828092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5148609"/>
            <a:ext cx="8892480" cy="25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a:solidFill>
                  <a:schemeClr val="tx1">
                    <a:lumMod val="95000"/>
                    <a:lumOff val="5000"/>
                  </a:schemeClr>
                </a:solidFill>
              </a:rPr>
              <a:t>Endo F, et al. </a:t>
            </a:r>
            <a:r>
              <a:rPr lang="en-IN" sz="1200" b="1" i="1" dirty="0" smtClean="0">
                <a:solidFill>
                  <a:schemeClr val="tx1">
                    <a:lumMod val="95000"/>
                    <a:lumOff val="5000"/>
                  </a:schemeClr>
                </a:solidFill>
              </a:rPr>
              <a:t>Urology. 2010; 76</a:t>
            </a:r>
            <a:r>
              <a:rPr lang="en-IN" sz="1200" b="1" i="1" dirty="0">
                <a:solidFill>
                  <a:schemeClr val="tx1">
                    <a:lumMod val="95000"/>
                    <a:lumOff val="5000"/>
                  </a:schemeClr>
                </a:solidFill>
              </a:rPr>
              <a:t>: </a:t>
            </a:r>
            <a:r>
              <a:rPr lang="en-IN" sz="1200" b="1" i="1" dirty="0" smtClean="0">
                <a:solidFill>
                  <a:schemeClr val="tx1">
                    <a:lumMod val="95000"/>
                    <a:lumOff val="5000"/>
                  </a:schemeClr>
                </a:solidFill>
              </a:rPr>
              <a:t>1451–1456.</a:t>
            </a:r>
            <a:endParaRPr lang="en-IN" sz="1200" b="1" i="1" dirty="0">
              <a:solidFill>
                <a:schemeClr val="tx1">
                  <a:lumMod val="95000"/>
                  <a:lumOff val="5000"/>
                </a:scheme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58272699"/>
              </p:ext>
            </p:extLst>
          </p:nvPr>
        </p:nvGraphicFramePr>
        <p:xfrm>
          <a:off x="457200" y="900113"/>
          <a:ext cx="8291512" cy="3525520"/>
        </p:xfrm>
        <a:graphic>
          <a:graphicData uri="http://schemas.openxmlformats.org/drawingml/2006/table">
            <a:tbl>
              <a:tblPr firstRow="1" bandRow="1">
                <a:tableStyleId>{F5AB1C69-6EDB-4FF4-983F-18BD219EF322}</a:tableStyleId>
              </a:tblPr>
              <a:tblGrid>
                <a:gridCol w="2072878"/>
                <a:gridCol w="2072878"/>
                <a:gridCol w="2072878"/>
                <a:gridCol w="2072878"/>
              </a:tblGrid>
              <a:tr h="370840">
                <a:tc>
                  <a:txBody>
                    <a:bodyPr/>
                    <a:lstStyle/>
                    <a:p>
                      <a:pPr algn="ctr"/>
                      <a:r>
                        <a:rPr lang="en-IN" sz="1600" b="1" dirty="0" smtClean="0"/>
                        <a:t>Parameters</a:t>
                      </a:r>
                      <a:endParaRPr lang="en-IN" sz="1600" b="1" dirty="0"/>
                    </a:p>
                  </a:txBody>
                  <a:tcPr>
                    <a:solidFill>
                      <a:srgbClr val="002060"/>
                    </a:solidFill>
                  </a:tcPr>
                </a:tc>
                <a:tc>
                  <a:txBody>
                    <a:bodyPr/>
                    <a:lstStyle/>
                    <a:p>
                      <a:pPr algn="ctr"/>
                      <a:r>
                        <a:rPr lang="en-IN" sz="1600" b="1" dirty="0" smtClean="0"/>
                        <a:t>Surgery 1 (</a:t>
                      </a:r>
                      <a:r>
                        <a:rPr lang="en-IN" sz="1600" b="1" dirty="0" err="1" smtClean="0"/>
                        <a:t>HoLEP</a:t>
                      </a:r>
                      <a:r>
                        <a:rPr lang="en-IN" sz="1600" b="1" dirty="0" smtClean="0"/>
                        <a:t> according</a:t>
                      </a:r>
                      <a:r>
                        <a:rPr lang="en-IN" sz="1600" b="1" baseline="0" dirty="0" smtClean="0"/>
                        <a:t> to Gilling’s method</a:t>
                      </a:r>
                      <a:r>
                        <a:rPr lang="en-IN" sz="1600" b="1" dirty="0" smtClean="0"/>
                        <a:t>)</a:t>
                      </a:r>
                      <a:endParaRPr lang="en-IN" sz="1600" b="1" dirty="0"/>
                    </a:p>
                  </a:txBody>
                  <a:tcPr>
                    <a:solidFill>
                      <a:srgbClr val="002060"/>
                    </a:solidFill>
                  </a:tcPr>
                </a:tc>
                <a:tc>
                  <a:txBody>
                    <a:bodyPr/>
                    <a:lstStyle/>
                    <a:p>
                      <a:pPr algn="ctr"/>
                      <a:r>
                        <a:rPr lang="en-IN" sz="1600" b="1" dirty="0" smtClean="0"/>
                        <a:t>Surgery 2 (Anteroposterior</a:t>
                      </a:r>
                      <a:r>
                        <a:rPr lang="en-IN" sz="1600" b="1" baseline="0" dirty="0" smtClean="0"/>
                        <a:t> dissection </a:t>
                      </a:r>
                      <a:r>
                        <a:rPr lang="en-IN" sz="1600" b="1" baseline="0" dirty="0" err="1" smtClean="0"/>
                        <a:t>HoLEP</a:t>
                      </a:r>
                      <a:r>
                        <a:rPr lang="en-IN" sz="1600" b="1" dirty="0" smtClean="0"/>
                        <a:t>)</a:t>
                      </a:r>
                      <a:endParaRPr lang="en-IN" sz="1600" b="1" dirty="0"/>
                    </a:p>
                  </a:txBody>
                  <a:tcPr>
                    <a:solidFill>
                      <a:srgbClr val="002060"/>
                    </a:solidFill>
                  </a:tcPr>
                </a:tc>
                <a:tc>
                  <a:txBody>
                    <a:bodyPr/>
                    <a:lstStyle/>
                    <a:p>
                      <a:pPr algn="ctr"/>
                      <a:r>
                        <a:rPr lang="en-IN" sz="1600" b="1" dirty="0" smtClean="0"/>
                        <a:t>P value</a:t>
                      </a:r>
                      <a:endParaRPr lang="en-IN" sz="1600" b="1" dirty="0"/>
                    </a:p>
                  </a:txBody>
                  <a:tcPr>
                    <a:solidFill>
                      <a:srgbClr val="002060"/>
                    </a:solidFill>
                  </a:tcPr>
                </a:tc>
              </a:tr>
              <a:tr h="370840">
                <a:tc>
                  <a:txBody>
                    <a:bodyPr/>
                    <a:lstStyle/>
                    <a:p>
                      <a:pPr algn="ctr"/>
                      <a:r>
                        <a:rPr lang="en-IN" sz="1600" b="1" dirty="0" smtClean="0"/>
                        <a:t>Symptom score</a:t>
                      </a:r>
                      <a:endParaRPr lang="en-IN" sz="1600" b="1" dirty="0"/>
                    </a:p>
                  </a:txBody>
                  <a:tcPr/>
                </a:tc>
                <a:tc>
                  <a:txBody>
                    <a:bodyPr/>
                    <a:lstStyle/>
                    <a:p>
                      <a:pPr algn="ctr"/>
                      <a:endParaRPr lang="en-IN" sz="1600" b="1" dirty="0"/>
                    </a:p>
                  </a:txBody>
                  <a:tcPr/>
                </a:tc>
                <a:tc>
                  <a:txBody>
                    <a:bodyPr/>
                    <a:lstStyle/>
                    <a:p>
                      <a:pPr algn="ctr"/>
                      <a:endParaRPr lang="en-IN" sz="1600" b="1"/>
                    </a:p>
                  </a:txBody>
                  <a:tcPr/>
                </a:tc>
                <a:tc>
                  <a:txBody>
                    <a:bodyPr/>
                    <a:lstStyle/>
                    <a:p>
                      <a:pPr algn="ctr"/>
                      <a:endParaRPr lang="en-IN" sz="1600" b="1"/>
                    </a:p>
                  </a:txBody>
                  <a:tcPr/>
                </a:tc>
              </a:tr>
              <a:tr h="370840">
                <a:tc>
                  <a:txBody>
                    <a:bodyPr/>
                    <a:lstStyle/>
                    <a:p>
                      <a:pPr algn="ctr"/>
                      <a:r>
                        <a:rPr lang="en-IN" sz="1600" b="1" dirty="0" smtClean="0"/>
                        <a:t>IPSS</a:t>
                      </a:r>
                      <a:endParaRPr lang="en-IN" sz="1600" b="1" dirty="0"/>
                    </a:p>
                  </a:txBody>
                  <a:tcPr/>
                </a:tc>
                <a:tc>
                  <a:txBody>
                    <a:bodyPr/>
                    <a:lstStyle/>
                    <a:p>
                      <a:pPr algn="ctr"/>
                      <a:r>
                        <a:rPr lang="en-IN" sz="1600" b="1" dirty="0" smtClean="0"/>
                        <a:t>7.1 ± 3.9</a:t>
                      </a:r>
                      <a:endParaRPr lang="en-IN" sz="1600" b="1" dirty="0"/>
                    </a:p>
                  </a:txBody>
                  <a:tcPr/>
                </a:tc>
                <a:tc>
                  <a:txBody>
                    <a:bodyPr/>
                    <a:lstStyle/>
                    <a:p>
                      <a:pPr algn="ctr"/>
                      <a:r>
                        <a:rPr lang="en-IN" sz="1600" b="1" dirty="0" smtClean="0"/>
                        <a:t>6.3 ± 4.7</a:t>
                      </a:r>
                      <a:endParaRPr lang="en-IN" sz="1600" b="1" dirty="0"/>
                    </a:p>
                  </a:txBody>
                  <a:tcPr/>
                </a:tc>
                <a:tc>
                  <a:txBody>
                    <a:bodyPr/>
                    <a:lstStyle/>
                    <a:p>
                      <a:pPr algn="ctr"/>
                      <a:r>
                        <a:rPr lang="en-IN" sz="1600" b="1" dirty="0" smtClean="0"/>
                        <a:t>.11</a:t>
                      </a:r>
                      <a:endParaRPr lang="en-IN" sz="1600" b="1" dirty="0"/>
                    </a:p>
                  </a:txBody>
                  <a:tcPr/>
                </a:tc>
              </a:tr>
              <a:tr h="370840">
                <a:tc>
                  <a:txBody>
                    <a:bodyPr/>
                    <a:lstStyle/>
                    <a:p>
                      <a:pPr algn="ctr"/>
                      <a:r>
                        <a:rPr lang="en-IN" sz="1800" b="1" i="1" dirty="0" err="1" smtClean="0">
                          <a:solidFill>
                            <a:srgbClr val="FF0000"/>
                          </a:solidFill>
                        </a:rPr>
                        <a:t>QoL</a:t>
                      </a:r>
                      <a:endParaRPr lang="en-IN" sz="1800" b="1" i="1" dirty="0">
                        <a:solidFill>
                          <a:srgbClr val="FF0000"/>
                        </a:solidFill>
                      </a:endParaRPr>
                    </a:p>
                  </a:txBody>
                  <a:tcPr/>
                </a:tc>
                <a:tc>
                  <a:txBody>
                    <a:bodyPr/>
                    <a:lstStyle/>
                    <a:p>
                      <a:pPr algn="ctr"/>
                      <a:r>
                        <a:rPr lang="en-IN" sz="1800" b="1" i="1" dirty="0" smtClean="0">
                          <a:solidFill>
                            <a:srgbClr val="FF0000"/>
                          </a:solidFill>
                        </a:rPr>
                        <a:t>2.4 ± 1.1</a:t>
                      </a:r>
                      <a:endParaRPr lang="en-IN" sz="1800" b="1" i="1" dirty="0">
                        <a:solidFill>
                          <a:srgbClr val="FF0000"/>
                        </a:solidFill>
                      </a:endParaRPr>
                    </a:p>
                  </a:txBody>
                  <a:tcPr/>
                </a:tc>
                <a:tc>
                  <a:txBody>
                    <a:bodyPr/>
                    <a:lstStyle/>
                    <a:p>
                      <a:pPr algn="ctr"/>
                      <a:r>
                        <a:rPr lang="en-IN" sz="1800" b="1" i="1" dirty="0" smtClean="0">
                          <a:solidFill>
                            <a:srgbClr val="FF0000"/>
                          </a:solidFill>
                        </a:rPr>
                        <a:t>1.5 ± 1.1</a:t>
                      </a:r>
                      <a:endParaRPr lang="en-IN" sz="1800" b="1" i="1" dirty="0">
                        <a:solidFill>
                          <a:srgbClr val="FF0000"/>
                        </a:solidFill>
                      </a:endParaRPr>
                    </a:p>
                  </a:txBody>
                  <a:tcPr/>
                </a:tc>
                <a:tc>
                  <a:txBody>
                    <a:bodyPr/>
                    <a:lstStyle/>
                    <a:p>
                      <a:pPr algn="ctr"/>
                      <a:r>
                        <a:rPr lang="en-IN" sz="1800" b="1" i="1" dirty="0" smtClean="0">
                          <a:solidFill>
                            <a:srgbClr val="FF0000"/>
                          </a:solidFill>
                        </a:rPr>
                        <a:t>.02*</a:t>
                      </a:r>
                      <a:endParaRPr lang="en-IN" sz="1800" b="1" i="1" dirty="0">
                        <a:solidFill>
                          <a:srgbClr val="FF0000"/>
                        </a:solidFill>
                      </a:endParaRPr>
                    </a:p>
                  </a:txBody>
                  <a:tcPr/>
                </a:tc>
              </a:tr>
              <a:tr h="370840">
                <a:tc>
                  <a:txBody>
                    <a:bodyPr/>
                    <a:lstStyle/>
                    <a:p>
                      <a:pPr algn="ctr"/>
                      <a:r>
                        <a:rPr lang="en-IN" sz="1600" b="1" dirty="0" err="1" smtClean="0"/>
                        <a:t>Uroflow</a:t>
                      </a:r>
                      <a:endParaRPr lang="en-IN" sz="1600" b="1" dirty="0"/>
                    </a:p>
                  </a:txBody>
                  <a:tcPr/>
                </a:tc>
                <a:tc>
                  <a:txBody>
                    <a:bodyPr/>
                    <a:lstStyle/>
                    <a:p>
                      <a:pPr algn="ctr"/>
                      <a:endParaRPr lang="en-IN" sz="1600" b="1" dirty="0"/>
                    </a:p>
                  </a:txBody>
                  <a:tcPr/>
                </a:tc>
                <a:tc>
                  <a:txBody>
                    <a:bodyPr/>
                    <a:lstStyle/>
                    <a:p>
                      <a:pPr algn="ctr"/>
                      <a:endParaRPr lang="en-IN" sz="1600" b="1" dirty="0"/>
                    </a:p>
                  </a:txBody>
                  <a:tcPr/>
                </a:tc>
                <a:tc>
                  <a:txBody>
                    <a:bodyPr/>
                    <a:lstStyle/>
                    <a:p>
                      <a:pPr algn="ctr"/>
                      <a:endParaRPr lang="en-IN" sz="1600" b="1" dirty="0"/>
                    </a:p>
                  </a:txBody>
                  <a:tcPr/>
                </a:tc>
              </a:tr>
              <a:tr h="370840">
                <a:tc>
                  <a:txBody>
                    <a:bodyPr/>
                    <a:lstStyle/>
                    <a:p>
                      <a:pPr algn="ctr"/>
                      <a:r>
                        <a:rPr lang="en-IN" sz="1800" b="1" i="1" kern="1200" dirty="0" smtClean="0">
                          <a:solidFill>
                            <a:srgbClr val="FF0000"/>
                          </a:solidFill>
                          <a:latin typeface="+mn-lt"/>
                          <a:ea typeface="+mn-ea"/>
                          <a:cs typeface="+mn-cs"/>
                        </a:rPr>
                        <a:t>Peak flow rate (mL/s)</a:t>
                      </a:r>
                      <a:endParaRPr lang="en-IN" sz="1800" b="1" i="1" kern="1200" dirty="0">
                        <a:solidFill>
                          <a:srgbClr val="FF0000"/>
                        </a:solidFill>
                        <a:latin typeface="+mn-lt"/>
                        <a:ea typeface="+mn-ea"/>
                        <a:cs typeface="+mn-cs"/>
                      </a:endParaRPr>
                    </a:p>
                  </a:txBody>
                  <a:tcPr/>
                </a:tc>
                <a:tc>
                  <a:txBody>
                    <a:bodyPr/>
                    <a:lstStyle/>
                    <a:p>
                      <a:pPr algn="ctr"/>
                      <a:r>
                        <a:rPr lang="en-IN" sz="1800" b="1" i="1" kern="1200" dirty="0" smtClean="0">
                          <a:solidFill>
                            <a:srgbClr val="FF0000"/>
                          </a:solidFill>
                          <a:latin typeface="+mn-lt"/>
                          <a:ea typeface="+mn-ea"/>
                          <a:cs typeface="+mn-cs"/>
                        </a:rPr>
                        <a:t>13.0 ± 4.7</a:t>
                      </a:r>
                      <a:endParaRPr lang="en-IN" sz="1800" b="1" i="1" kern="1200" dirty="0">
                        <a:solidFill>
                          <a:srgbClr val="FF0000"/>
                        </a:solidFill>
                        <a:latin typeface="+mn-lt"/>
                        <a:ea typeface="+mn-ea"/>
                        <a:cs typeface="+mn-cs"/>
                      </a:endParaRPr>
                    </a:p>
                  </a:txBody>
                  <a:tcPr/>
                </a:tc>
                <a:tc>
                  <a:txBody>
                    <a:bodyPr/>
                    <a:lstStyle/>
                    <a:p>
                      <a:pPr algn="ctr"/>
                      <a:r>
                        <a:rPr lang="en-IN" sz="1800" b="1" i="1" kern="1200" dirty="0" smtClean="0">
                          <a:solidFill>
                            <a:srgbClr val="FF0000"/>
                          </a:solidFill>
                          <a:latin typeface="+mn-lt"/>
                          <a:ea typeface="+mn-ea"/>
                          <a:cs typeface="+mn-cs"/>
                        </a:rPr>
                        <a:t>19.8 ± 8.4</a:t>
                      </a:r>
                      <a:endParaRPr lang="en-IN" sz="1800" b="1" i="1" kern="1200" dirty="0">
                        <a:solidFill>
                          <a:srgbClr val="FF0000"/>
                        </a:solidFill>
                        <a:latin typeface="+mn-lt"/>
                        <a:ea typeface="+mn-ea"/>
                        <a:cs typeface="+mn-cs"/>
                      </a:endParaRPr>
                    </a:p>
                  </a:txBody>
                  <a:tcPr/>
                </a:tc>
                <a:tc>
                  <a:txBody>
                    <a:bodyPr/>
                    <a:lstStyle/>
                    <a:p>
                      <a:pPr algn="ctr"/>
                      <a:r>
                        <a:rPr lang="en-IN" sz="1800" b="1" i="1" kern="1200" dirty="0" smtClean="0">
                          <a:solidFill>
                            <a:srgbClr val="FF0000"/>
                          </a:solidFill>
                          <a:latin typeface="+mn-lt"/>
                          <a:ea typeface="+mn-ea"/>
                          <a:cs typeface="+mn-cs"/>
                        </a:rPr>
                        <a:t>.02*</a:t>
                      </a:r>
                      <a:endParaRPr lang="en-IN" sz="1800" b="1" i="1" kern="1200" dirty="0">
                        <a:solidFill>
                          <a:srgbClr val="FF0000"/>
                        </a:solidFill>
                        <a:latin typeface="+mn-lt"/>
                        <a:ea typeface="+mn-ea"/>
                        <a:cs typeface="+mn-cs"/>
                      </a:endParaRPr>
                    </a:p>
                  </a:txBody>
                  <a:tcPr/>
                </a:tc>
              </a:tr>
              <a:tr h="370840">
                <a:tc>
                  <a:txBody>
                    <a:bodyPr/>
                    <a:lstStyle/>
                    <a:p>
                      <a:pPr algn="ctr"/>
                      <a:r>
                        <a:rPr lang="en-IN" sz="1600" b="1" dirty="0" err="1" smtClean="0"/>
                        <a:t>Postvoid</a:t>
                      </a:r>
                      <a:r>
                        <a:rPr lang="en-IN" sz="1600" b="1" dirty="0" smtClean="0"/>
                        <a:t> residual (mL)</a:t>
                      </a:r>
                      <a:endParaRPr lang="en-IN" sz="1600" b="1" dirty="0"/>
                    </a:p>
                  </a:txBody>
                  <a:tcPr/>
                </a:tc>
                <a:tc>
                  <a:txBody>
                    <a:bodyPr/>
                    <a:lstStyle/>
                    <a:p>
                      <a:pPr algn="ctr"/>
                      <a:r>
                        <a:rPr lang="en-IN" sz="1600" b="1" dirty="0" smtClean="0"/>
                        <a:t>0.9 ± 2.5</a:t>
                      </a:r>
                      <a:endParaRPr lang="en-IN" sz="1600" b="1" dirty="0"/>
                    </a:p>
                  </a:txBody>
                  <a:tcPr/>
                </a:tc>
                <a:tc>
                  <a:txBody>
                    <a:bodyPr/>
                    <a:lstStyle/>
                    <a:p>
                      <a:pPr algn="ctr"/>
                      <a:r>
                        <a:rPr lang="en-IN" sz="1600" b="1" dirty="0" smtClean="0"/>
                        <a:t>0.41 ± 2.0</a:t>
                      </a:r>
                      <a:endParaRPr lang="en-IN" sz="1600" b="1" dirty="0"/>
                    </a:p>
                  </a:txBody>
                  <a:tcPr/>
                </a:tc>
                <a:tc>
                  <a:txBody>
                    <a:bodyPr/>
                    <a:lstStyle/>
                    <a:p>
                      <a:pPr algn="ctr"/>
                      <a:r>
                        <a:rPr lang="en-IN" sz="1600" b="1" dirty="0" smtClean="0"/>
                        <a:t>.38</a:t>
                      </a:r>
                      <a:endParaRPr lang="en-IN" sz="1600" b="1" dirty="0"/>
                    </a:p>
                  </a:txBody>
                  <a:tcPr/>
                </a:tc>
              </a:tr>
            </a:tbl>
          </a:graphicData>
        </a:graphic>
      </p:graphicFrame>
    </p:spTree>
    <p:extLst>
      <p:ext uri="{BB962C8B-B14F-4D97-AF65-F5344CB8AC3E}">
        <p14:creationId xmlns:p14="http://schemas.microsoft.com/office/powerpoint/2010/main" val="17810372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Points from the study</a:t>
            </a:r>
            <a:endParaRPr lang="en-IN"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IN" dirty="0" smtClean="0"/>
              <a:t>Learning </a:t>
            </a:r>
            <a:r>
              <a:rPr lang="en-IN" dirty="0"/>
              <a:t>curve for overcoming SUI </a:t>
            </a:r>
            <a:r>
              <a:rPr lang="en-IN" dirty="0" smtClean="0"/>
              <a:t>is relatively long</a:t>
            </a:r>
          </a:p>
          <a:p>
            <a:pPr marL="800100" lvl="1" indent="-342900"/>
            <a:r>
              <a:rPr lang="en-IN" dirty="0" smtClean="0"/>
              <a:t>Previous </a:t>
            </a:r>
            <a:r>
              <a:rPr lang="en-IN" dirty="0"/>
              <a:t>studies have reported that </a:t>
            </a:r>
            <a:r>
              <a:rPr lang="en-IN" dirty="0" smtClean="0"/>
              <a:t>it takes experience </a:t>
            </a:r>
            <a:r>
              <a:rPr lang="en-IN" dirty="0"/>
              <a:t>of 20-30 </a:t>
            </a:r>
            <a:r>
              <a:rPr lang="en-IN" dirty="0" smtClean="0"/>
              <a:t>cases to </a:t>
            </a:r>
            <a:r>
              <a:rPr lang="en-IN" dirty="0"/>
              <a:t>reduce </a:t>
            </a:r>
            <a:r>
              <a:rPr lang="en-IN" dirty="0" smtClean="0"/>
              <a:t>SUI</a:t>
            </a:r>
            <a:endParaRPr lang="en-IN" dirty="0"/>
          </a:p>
          <a:p>
            <a:pPr marL="342900" indent="-342900">
              <a:buFont typeface="Arial" panose="020B0604020202020204" pitchFamily="34" charset="0"/>
              <a:buChar char="•"/>
            </a:pPr>
            <a:endParaRPr lang="en-IN" dirty="0" smtClean="0"/>
          </a:p>
          <a:p>
            <a:pPr marL="342900" indent="-342900">
              <a:buFont typeface="Arial" panose="020B0604020202020204" pitchFamily="34" charset="0"/>
              <a:buChar char="•"/>
            </a:pPr>
            <a:r>
              <a:rPr lang="en-IN" dirty="0"/>
              <a:t>Several modifications of </a:t>
            </a:r>
            <a:r>
              <a:rPr lang="en-IN" dirty="0" err="1"/>
              <a:t>HoLEP</a:t>
            </a:r>
            <a:r>
              <a:rPr lang="en-IN" dirty="0"/>
              <a:t> for incontinence </a:t>
            </a:r>
            <a:r>
              <a:rPr lang="en-IN" dirty="0" smtClean="0"/>
              <a:t>prevention have </a:t>
            </a:r>
            <a:r>
              <a:rPr lang="en-IN" dirty="0"/>
              <a:t>been </a:t>
            </a:r>
            <a:r>
              <a:rPr lang="en-IN" dirty="0" smtClean="0"/>
              <a:t>reported</a:t>
            </a:r>
          </a:p>
          <a:p>
            <a:pPr marL="800100" lvl="1" indent="-342900"/>
            <a:r>
              <a:rPr lang="en-IN" b="1" u="sng" dirty="0" smtClean="0">
                <a:solidFill>
                  <a:srgbClr val="FF0000"/>
                </a:solidFill>
              </a:rPr>
              <a:t>SUI </a:t>
            </a:r>
            <a:r>
              <a:rPr lang="en-IN" b="1" u="sng" dirty="0">
                <a:solidFill>
                  <a:srgbClr val="FF0000"/>
                </a:solidFill>
              </a:rPr>
              <a:t>decreased dramatically from 46% to 0% </a:t>
            </a:r>
            <a:r>
              <a:rPr lang="en-IN" b="1" u="sng" dirty="0" smtClean="0">
                <a:solidFill>
                  <a:srgbClr val="FF0000"/>
                </a:solidFill>
              </a:rPr>
              <a:t>by operative </a:t>
            </a:r>
            <a:r>
              <a:rPr lang="en-IN" b="1" u="sng" dirty="0">
                <a:solidFill>
                  <a:srgbClr val="FF0000"/>
                </a:solidFill>
              </a:rPr>
              <a:t>methods in </a:t>
            </a:r>
            <a:r>
              <a:rPr lang="en-IN" b="1" u="sng" dirty="0" smtClean="0">
                <a:solidFill>
                  <a:srgbClr val="FF0000"/>
                </a:solidFill>
              </a:rPr>
              <a:t>which </a:t>
            </a:r>
            <a:r>
              <a:rPr lang="en-IN" b="1" u="sng" dirty="0">
                <a:solidFill>
                  <a:srgbClr val="FF0000"/>
                </a:solidFill>
              </a:rPr>
              <a:t>apical adenoma </a:t>
            </a:r>
            <a:r>
              <a:rPr lang="en-IN" b="1" u="sng" dirty="0" smtClean="0">
                <a:solidFill>
                  <a:srgbClr val="FF0000"/>
                </a:solidFill>
              </a:rPr>
              <a:t>was partially </a:t>
            </a:r>
            <a:r>
              <a:rPr lang="en-IN" b="1" u="sng" dirty="0">
                <a:solidFill>
                  <a:srgbClr val="FF0000"/>
                </a:solidFill>
              </a:rPr>
              <a:t>preserved in </a:t>
            </a:r>
            <a:r>
              <a:rPr lang="en-IN" b="1" u="sng" dirty="0" smtClean="0">
                <a:solidFill>
                  <a:srgbClr val="FF0000"/>
                </a:solidFill>
              </a:rPr>
              <a:t>10</a:t>
            </a:r>
            <a:r>
              <a:rPr lang="en-IN" b="1" u="sng" dirty="0">
                <a:solidFill>
                  <a:srgbClr val="FF0000"/>
                </a:solidFill>
              </a:rPr>
              <a:t>– to 2-o’clock </a:t>
            </a:r>
            <a:r>
              <a:rPr lang="en-IN" b="1" u="sng" dirty="0" smtClean="0">
                <a:solidFill>
                  <a:srgbClr val="FF0000"/>
                </a:solidFill>
              </a:rPr>
              <a:t>position</a:t>
            </a:r>
          </a:p>
          <a:p>
            <a:pPr marL="800100" lvl="1" indent="-342900"/>
            <a:r>
              <a:rPr lang="en-IN" dirty="0"/>
              <a:t>Although this method might be promising, other </a:t>
            </a:r>
            <a:r>
              <a:rPr lang="en-IN" dirty="0" smtClean="0"/>
              <a:t>surgical equipment</a:t>
            </a:r>
            <a:r>
              <a:rPr lang="en-IN" dirty="0"/>
              <a:t>, such as </a:t>
            </a:r>
            <a:r>
              <a:rPr lang="en-IN" dirty="0" err="1" smtClean="0"/>
              <a:t>monopolar</a:t>
            </a:r>
            <a:r>
              <a:rPr lang="en-IN" dirty="0" smtClean="0"/>
              <a:t> </a:t>
            </a:r>
            <a:r>
              <a:rPr lang="en-IN" dirty="0"/>
              <a:t>generator </a:t>
            </a:r>
            <a:r>
              <a:rPr lang="en-IN" dirty="0" smtClean="0"/>
              <a:t>&amp; TUR loop were </a:t>
            </a:r>
            <a:r>
              <a:rPr lang="en-IN" dirty="0"/>
              <a:t>used to preserve </a:t>
            </a:r>
            <a:r>
              <a:rPr lang="en-IN" dirty="0" smtClean="0"/>
              <a:t>apical </a:t>
            </a:r>
            <a:r>
              <a:rPr lang="en-IN" dirty="0"/>
              <a:t>adenoma, resulting in </a:t>
            </a:r>
            <a:r>
              <a:rPr lang="en-IN" dirty="0" smtClean="0"/>
              <a:t>more </a:t>
            </a:r>
            <a:r>
              <a:rPr lang="en-IN" dirty="0"/>
              <a:t>complex than standard </a:t>
            </a:r>
            <a:r>
              <a:rPr lang="en-IN" dirty="0" err="1"/>
              <a:t>HoLEP</a:t>
            </a:r>
            <a:endParaRPr lang="en-IN" dirty="0"/>
          </a:p>
        </p:txBody>
      </p:sp>
      <p:cxnSp>
        <p:nvCxnSpPr>
          <p:cNvPr id="4" name="Straight Connector 3"/>
          <p:cNvCxnSpPr/>
          <p:nvPr/>
        </p:nvCxnSpPr>
        <p:spPr>
          <a:xfrm>
            <a:off x="467544" y="684113"/>
            <a:ext cx="828092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5148609"/>
            <a:ext cx="8892480" cy="25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a:solidFill>
                  <a:schemeClr val="tx1">
                    <a:lumMod val="95000"/>
                    <a:lumOff val="5000"/>
                  </a:schemeClr>
                </a:solidFill>
              </a:rPr>
              <a:t>Endo F, et al. </a:t>
            </a:r>
            <a:r>
              <a:rPr lang="en-IN" sz="1200" b="1" i="1" dirty="0" smtClean="0">
                <a:solidFill>
                  <a:schemeClr val="tx1">
                    <a:lumMod val="95000"/>
                    <a:lumOff val="5000"/>
                  </a:schemeClr>
                </a:solidFill>
              </a:rPr>
              <a:t>Urology. 2010; 76</a:t>
            </a:r>
            <a:r>
              <a:rPr lang="en-IN" sz="1200" b="1" i="1" dirty="0">
                <a:solidFill>
                  <a:schemeClr val="tx1">
                    <a:lumMod val="95000"/>
                    <a:lumOff val="5000"/>
                  </a:schemeClr>
                </a:solidFill>
              </a:rPr>
              <a:t>: </a:t>
            </a:r>
            <a:r>
              <a:rPr lang="en-IN" sz="1200" b="1" i="1" dirty="0" smtClean="0">
                <a:solidFill>
                  <a:schemeClr val="tx1">
                    <a:lumMod val="95000"/>
                    <a:lumOff val="5000"/>
                  </a:schemeClr>
                </a:solidFill>
              </a:rPr>
              <a:t>1451–1456.</a:t>
            </a:r>
            <a:endParaRPr lang="en-IN" sz="1200" b="1" i="1" dirty="0">
              <a:solidFill>
                <a:schemeClr val="tx1">
                  <a:lumMod val="95000"/>
                  <a:lumOff val="5000"/>
                </a:schemeClr>
              </a:solidFill>
            </a:endParaRPr>
          </a:p>
        </p:txBody>
      </p:sp>
    </p:spTree>
    <p:extLst>
      <p:ext uri="{BB962C8B-B14F-4D97-AF65-F5344CB8AC3E}">
        <p14:creationId xmlns:p14="http://schemas.microsoft.com/office/powerpoint/2010/main" val="31917958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Points from the study</a:t>
            </a:r>
            <a:endParaRPr lang="en-IN"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IN" dirty="0" smtClean="0"/>
              <a:t>Gilling’s method:</a:t>
            </a:r>
          </a:p>
          <a:p>
            <a:pPr marL="800100" lvl="1" indent="-342900"/>
            <a:r>
              <a:rPr lang="en-IN" dirty="0" smtClean="0"/>
              <a:t>Lateral </a:t>
            </a:r>
            <a:r>
              <a:rPr lang="en-IN" dirty="0"/>
              <a:t>adenoma was </a:t>
            </a:r>
            <a:r>
              <a:rPr lang="en-IN" dirty="0" smtClean="0"/>
              <a:t>enucleated </a:t>
            </a:r>
            <a:r>
              <a:rPr lang="en-IN" dirty="0" err="1" smtClean="0"/>
              <a:t>retrogradely</a:t>
            </a:r>
            <a:r>
              <a:rPr lang="en-IN" dirty="0" smtClean="0"/>
              <a:t> </a:t>
            </a:r>
            <a:r>
              <a:rPr lang="en-IN" dirty="0"/>
              <a:t>from </a:t>
            </a:r>
            <a:r>
              <a:rPr lang="en-IN" dirty="0" smtClean="0"/>
              <a:t>apex </a:t>
            </a:r>
            <a:r>
              <a:rPr lang="en-IN" dirty="0"/>
              <a:t>to </a:t>
            </a:r>
            <a:r>
              <a:rPr lang="en-IN" dirty="0" smtClean="0"/>
              <a:t>bladder neck</a:t>
            </a:r>
          </a:p>
          <a:p>
            <a:pPr marL="800100" lvl="1" indent="-342900"/>
            <a:r>
              <a:rPr lang="en-IN" b="1" u="sng" dirty="0" smtClean="0">
                <a:solidFill>
                  <a:srgbClr val="FF0000"/>
                </a:solidFill>
              </a:rPr>
              <a:t>For </a:t>
            </a:r>
            <a:r>
              <a:rPr lang="en-IN" b="1" u="sng" dirty="0">
                <a:solidFill>
                  <a:srgbClr val="FF0000"/>
                </a:solidFill>
              </a:rPr>
              <a:t>dissecting </a:t>
            </a:r>
            <a:r>
              <a:rPr lang="en-IN" b="1" u="sng" dirty="0" smtClean="0">
                <a:solidFill>
                  <a:srgbClr val="FF0000"/>
                </a:solidFill>
              </a:rPr>
              <a:t>apex</a:t>
            </a:r>
            <a:r>
              <a:rPr lang="en-IN" b="1" u="sng" dirty="0">
                <a:solidFill>
                  <a:srgbClr val="FF0000"/>
                </a:solidFill>
              </a:rPr>
              <a:t>, urethral mucosa was incised </a:t>
            </a:r>
            <a:r>
              <a:rPr lang="en-IN" b="1" u="sng" dirty="0" smtClean="0">
                <a:solidFill>
                  <a:srgbClr val="FF0000"/>
                </a:solidFill>
              </a:rPr>
              <a:t>from 6 - </a:t>
            </a:r>
            <a:r>
              <a:rPr lang="en-IN" b="1" u="sng" dirty="0">
                <a:solidFill>
                  <a:srgbClr val="FF0000"/>
                </a:solidFill>
              </a:rPr>
              <a:t>12 o’clock position. This incision should </a:t>
            </a:r>
            <a:r>
              <a:rPr lang="en-IN" b="1" u="sng" dirty="0" smtClean="0">
                <a:solidFill>
                  <a:srgbClr val="FF0000"/>
                </a:solidFill>
              </a:rPr>
              <a:t>be made </a:t>
            </a:r>
            <a:r>
              <a:rPr lang="en-IN" b="1" u="sng" dirty="0">
                <a:solidFill>
                  <a:srgbClr val="FF0000"/>
                </a:solidFill>
              </a:rPr>
              <a:t>to prevent </a:t>
            </a:r>
            <a:r>
              <a:rPr lang="en-IN" b="1" u="sng" dirty="0" smtClean="0">
                <a:solidFill>
                  <a:srgbClr val="FF0000"/>
                </a:solidFill>
              </a:rPr>
              <a:t>sphincter </a:t>
            </a:r>
            <a:r>
              <a:rPr lang="en-IN" b="1" u="sng" dirty="0">
                <a:solidFill>
                  <a:srgbClr val="FF0000"/>
                </a:solidFill>
              </a:rPr>
              <a:t>damage that leads to </a:t>
            </a:r>
            <a:r>
              <a:rPr lang="en-IN" b="1" u="sng" dirty="0" smtClean="0">
                <a:solidFill>
                  <a:srgbClr val="FF0000"/>
                </a:solidFill>
              </a:rPr>
              <a:t>SUI</a:t>
            </a:r>
          </a:p>
          <a:p>
            <a:pPr marL="800100" lvl="1" indent="-342900"/>
            <a:r>
              <a:rPr lang="en-IN" dirty="0" smtClean="0"/>
              <a:t>By </a:t>
            </a:r>
            <a:r>
              <a:rPr lang="en-IN" dirty="0"/>
              <a:t>reviewing procedural videos, it was revealed </a:t>
            </a:r>
            <a:r>
              <a:rPr lang="en-IN" dirty="0" smtClean="0"/>
              <a:t>that </a:t>
            </a:r>
            <a:r>
              <a:rPr lang="en-IN" b="1" u="sng" dirty="0" smtClean="0">
                <a:solidFill>
                  <a:srgbClr val="FF0000"/>
                </a:solidFill>
              </a:rPr>
              <a:t>mucosal </a:t>
            </a:r>
            <a:r>
              <a:rPr lang="en-IN" b="1" u="sng" dirty="0">
                <a:solidFill>
                  <a:srgbClr val="FF0000"/>
                </a:solidFill>
              </a:rPr>
              <a:t>incision line was not always made </a:t>
            </a:r>
            <a:r>
              <a:rPr lang="en-IN" b="1" u="sng" dirty="0" smtClean="0">
                <a:solidFill>
                  <a:srgbClr val="FF0000"/>
                </a:solidFill>
              </a:rPr>
              <a:t>at ideal location</a:t>
            </a:r>
            <a:r>
              <a:rPr lang="en-IN" dirty="0"/>
              <a:t>, </a:t>
            </a:r>
            <a:r>
              <a:rPr lang="en-IN" dirty="0" smtClean="0"/>
              <a:t>as </a:t>
            </a:r>
            <a:r>
              <a:rPr lang="en-IN" dirty="0"/>
              <a:t>partially dissected lateral adenoma </a:t>
            </a:r>
            <a:r>
              <a:rPr lang="en-IN" dirty="0" smtClean="0"/>
              <a:t>retracted toward bladder neck &amp; ring structure formed by </a:t>
            </a:r>
            <a:r>
              <a:rPr lang="en-IN" dirty="0"/>
              <a:t>sphincter muscle was </a:t>
            </a:r>
            <a:r>
              <a:rPr lang="en-IN" dirty="0" smtClean="0"/>
              <a:t>obscure</a:t>
            </a:r>
          </a:p>
          <a:p>
            <a:pPr marL="800100" lvl="1" indent="-342900"/>
            <a:r>
              <a:rPr lang="en-IN" dirty="0"/>
              <a:t>In some other cases, </a:t>
            </a:r>
            <a:r>
              <a:rPr lang="en-IN" dirty="0" smtClean="0"/>
              <a:t>so-called </a:t>
            </a:r>
            <a:r>
              <a:rPr lang="en-IN" dirty="0"/>
              <a:t>apical pad </a:t>
            </a:r>
            <a:r>
              <a:rPr lang="en-IN" dirty="0" smtClean="0"/>
              <a:t>(submucosal </a:t>
            </a:r>
            <a:r>
              <a:rPr lang="en-IN" dirty="0"/>
              <a:t>connective tissue between </a:t>
            </a:r>
            <a:r>
              <a:rPr lang="en-IN" dirty="0" smtClean="0"/>
              <a:t>urethral mucosa &amp; adenoma</a:t>
            </a:r>
            <a:r>
              <a:rPr lang="en-IN" dirty="0"/>
              <a:t>) was not completely removed </a:t>
            </a:r>
            <a:r>
              <a:rPr lang="en-IN" dirty="0" smtClean="0"/>
              <a:t>&amp; residual </a:t>
            </a:r>
            <a:r>
              <a:rPr lang="en-IN" dirty="0"/>
              <a:t>adenoma could be </a:t>
            </a:r>
            <a:r>
              <a:rPr lang="en-IN" dirty="0" smtClean="0"/>
              <a:t>seen</a:t>
            </a:r>
            <a:endParaRPr lang="en-IN" dirty="0"/>
          </a:p>
          <a:p>
            <a:pPr marL="342900" indent="-342900">
              <a:buFont typeface="Arial" panose="020B0604020202020204" pitchFamily="34" charset="0"/>
              <a:buChar char="•"/>
            </a:pPr>
            <a:endParaRPr lang="en-IN" dirty="0"/>
          </a:p>
          <a:p>
            <a:pPr marL="342900" indent="-342900">
              <a:buFont typeface="Arial" panose="020B0604020202020204" pitchFamily="34" charset="0"/>
              <a:buChar char="•"/>
            </a:pPr>
            <a:endParaRPr lang="en-IN" dirty="0"/>
          </a:p>
        </p:txBody>
      </p:sp>
      <p:cxnSp>
        <p:nvCxnSpPr>
          <p:cNvPr id="4" name="Straight Connector 3"/>
          <p:cNvCxnSpPr/>
          <p:nvPr/>
        </p:nvCxnSpPr>
        <p:spPr>
          <a:xfrm>
            <a:off x="467544" y="684113"/>
            <a:ext cx="828092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5148609"/>
            <a:ext cx="8892480" cy="25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a:solidFill>
                  <a:schemeClr val="tx1">
                    <a:lumMod val="95000"/>
                    <a:lumOff val="5000"/>
                  </a:schemeClr>
                </a:solidFill>
              </a:rPr>
              <a:t>Endo F, et al. </a:t>
            </a:r>
            <a:r>
              <a:rPr lang="en-IN" sz="1200" b="1" i="1" dirty="0" smtClean="0">
                <a:solidFill>
                  <a:schemeClr val="tx1">
                    <a:lumMod val="95000"/>
                    <a:lumOff val="5000"/>
                  </a:schemeClr>
                </a:solidFill>
              </a:rPr>
              <a:t>Urology. 2010; 76</a:t>
            </a:r>
            <a:r>
              <a:rPr lang="en-IN" sz="1200" b="1" i="1" dirty="0">
                <a:solidFill>
                  <a:schemeClr val="tx1">
                    <a:lumMod val="95000"/>
                    <a:lumOff val="5000"/>
                  </a:schemeClr>
                </a:solidFill>
              </a:rPr>
              <a:t>: </a:t>
            </a:r>
            <a:r>
              <a:rPr lang="en-IN" sz="1200" b="1" i="1" dirty="0" smtClean="0">
                <a:solidFill>
                  <a:schemeClr val="tx1">
                    <a:lumMod val="95000"/>
                    <a:lumOff val="5000"/>
                  </a:schemeClr>
                </a:solidFill>
              </a:rPr>
              <a:t>1451–1456.</a:t>
            </a:r>
            <a:endParaRPr lang="en-IN" sz="1200" b="1" i="1" dirty="0">
              <a:solidFill>
                <a:schemeClr val="tx1">
                  <a:lumMod val="95000"/>
                  <a:lumOff val="5000"/>
                </a:schemeClr>
              </a:solidFill>
            </a:endParaRPr>
          </a:p>
        </p:txBody>
      </p:sp>
    </p:spTree>
    <p:extLst>
      <p:ext uri="{BB962C8B-B14F-4D97-AF65-F5344CB8AC3E}">
        <p14:creationId xmlns:p14="http://schemas.microsoft.com/office/powerpoint/2010/main" val="20868839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Points from the study: Urethral </a:t>
            </a:r>
            <a:r>
              <a:rPr lang="en-IN" dirty="0" err="1" smtClean="0"/>
              <a:t>sphintcer</a:t>
            </a:r>
            <a:endParaRPr lang="en-IN" dirty="0"/>
          </a:p>
        </p:txBody>
      </p:sp>
      <p:sp>
        <p:nvSpPr>
          <p:cNvPr id="3" name="Content Placeholder 2"/>
          <p:cNvSpPr>
            <a:spLocks noGrp="1"/>
          </p:cNvSpPr>
          <p:nvPr>
            <p:ph idx="1"/>
          </p:nvPr>
        </p:nvSpPr>
        <p:spPr/>
        <p:txBody>
          <a:bodyPr>
            <a:normAutofit lnSpcReduction="10000"/>
          </a:bodyPr>
          <a:lstStyle/>
          <a:p>
            <a:pPr marL="342900" indent="-342900">
              <a:buFont typeface="Arial" panose="020B0604020202020204" pitchFamily="34" charset="0"/>
              <a:buChar char="•"/>
            </a:pPr>
            <a:r>
              <a:rPr lang="en-IN" sz="1800" b="0" dirty="0" smtClean="0"/>
              <a:t>Inner </a:t>
            </a:r>
            <a:r>
              <a:rPr lang="en-IN" sz="1800" b="0" dirty="0"/>
              <a:t>muscle layer of </a:t>
            </a:r>
            <a:r>
              <a:rPr lang="en-IN" sz="1800" b="0" dirty="0" smtClean="0"/>
              <a:t>urethral </a:t>
            </a:r>
            <a:r>
              <a:rPr lang="en-IN" sz="1800" b="0" dirty="0"/>
              <a:t>sphincter that surrounds </a:t>
            </a:r>
            <a:r>
              <a:rPr lang="en-IN" sz="1800" b="0" dirty="0" smtClean="0"/>
              <a:t>urethra &amp; consists of </a:t>
            </a:r>
            <a:r>
              <a:rPr lang="en-IN" sz="1800" b="0" dirty="0"/>
              <a:t>smooth muscle </a:t>
            </a:r>
            <a:r>
              <a:rPr lang="en-IN" sz="1800" b="0" dirty="0" err="1"/>
              <a:t>fibers</a:t>
            </a:r>
            <a:r>
              <a:rPr lang="en-IN" sz="1800" b="0" dirty="0"/>
              <a:t> and elastic </a:t>
            </a:r>
            <a:r>
              <a:rPr lang="en-IN" sz="1800" b="0" dirty="0" smtClean="0"/>
              <a:t>tissue</a:t>
            </a:r>
            <a:endParaRPr lang="en-IN" sz="1800" b="0" dirty="0"/>
          </a:p>
          <a:p>
            <a:pPr marL="342900" indent="-342900">
              <a:buFont typeface="Arial" panose="020B0604020202020204" pitchFamily="34" charset="0"/>
              <a:buChar char="•"/>
            </a:pPr>
            <a:r>
              <a:rPr lang="en-IN" sz="1800" b="0" dirty="0" smtClean="0"/>
              <a:t>Smooth muscle layer: Subdivided </a:t>
            </a:r>
            <a:r>
              <a:rPr lang="en-IN" sz="1800" b="0" dirty="0"/>
              <a:t>into </a:t>
            </a:r>
            <a:r>
              <a:rPr lang="en-IN" sz="1800" b="0" dirty="0" smtClean="0"/>
              <a:t>outer</a:t>
            </a:r>
            <a:r>
              <a:rPr lang="en-IN" sz="1800" b="0" dirty="0"/>
              <a:t>, more </a:t>
            </a:r>
            <a:r>
              <a:rPr lang="en-IN" sz="1800" b="0" dirty="0" smtClean="0"/>
              <a:t>circumferential-oriented layer &amp; inner</a:t>
            </a:r>
            <a:r>
              <a:rPr lang="en-IN" sz="1800" b="0" dirty="0"/>
              <a:t>, </a:t>
            </a:r>
            <a:r>
              <a:rPr lang="en-IN" sz="1800" b="0" dirty="0" smtClean="0"/>
              <a:t>longitudinal-oriented layer</a:t>
            </a:r>
          </a:p>
          <a:p>
            <a:pPr marL="342900" indent="-342900">
              <a:buFont typeface="Arial" panose="020B0604020202020204" pitchFamily="34" charset="0"/>
              <a:buChar char="•"/>
            </a:pPr>
            <a:endParaRPr lang="en-IN" sz="1800" b="0" dirty="0"/>
          </a:p>
          <a:p>
            <a:pPr marL="342900" indent="-342900">
              <a:buFont typeface="Arial" panose="020B0604020202020204" pitchFamily="34" charset="0"/>
              <a:buChar char="•"/>
            </a:pPr>
            <a:r>
              <a:rPr lang="en-IN" sz="1800" b="0" dirty="0" smtClean="0"/>
              <a:t>Retrograde </a:t>
            </a:r>
            <a:r>
              <a:rPr lang="en-IN" sz="1800" b="0" dirty="0"/>
              <a:t>dissection of </a:t>
            </a:r>
            <a:r>
              <a:rPr lang="en-IN" sz="1800" b="0" dirty="0" smtClean="0"/>
              <a:t>apex in </a:t>
            </a:r>
            <a:r>
              <a:rPr lang="en-IN" sz="1800" b="0" dirty="0"/>
              <a:t>conventional </a:t>
            </a:r>
            <a:r>
              <a:rPr lang="en-IN" sz="1800" b="0" dirty="0" err="1"/>
              <a:t>HoLEP</a:t>
            </a:r>
            <a:r>
              <a:rPr lang="en-IN" sz="1800" b="0" dirty="0"/>
              <a:t> may stretch </a:t>
            </a:r>
            <a:r>
              <a:rPr lang="en-IN" sz="1800" b="0" dirty="0" smtClean="0"/>
              <a:t>inner longitudinal-oriented </a:t>
            </a:r>
            <a:r>
              <a:rPr lang="en-IN" sz="1800" b="0" dirty="0"/>
              <a:t>layer around </a:t>
            </a:r>
            <a:r>
              <a:rPr lang="en-IN" sz="1800" b="0" dirty="0" smtClean="0"/>
              <a:t>apical gland non-severe &amp; transient SUI</a:t>
            </a:r>
          </a:p>
          <a:p>
            <a:pPr marL="342900" indent="-342900">
              <a:buFont typeface="Arial" panose="020B0604020202020204" pitchFamily="34" charset="0"/>
              <a:buChar char="•"/>
            </a:pPr>
            <a:r>
              <a:rPr lang="en-IN" sz="1800" b="0" dirty="0"/>
              <a:t>In open prostatectomy, </a:t>
            </a:r>
            <a:r>
              <a:rPr lang="en-IN" sz="1800" b="0" dirty="0" smtClean="0"/>
              <a:t>way of dissection from bladder neck to apex does not </a:t>
            </a:r>
            <a:r>
              <a:rPr lang="en-IN" sz="1800" b="0" dirty="0"/>
              <a:t>stretch this inner layer of </a:t>
            </a:r>
            <a:r>
              <a:rPr lang="en-IN" sz="1800" b="0" dirty="0" smtClean="0"/>
              <a:t>sphincter</a:t>
            </a:r>
            <a:r>
              <a:rPr lang="en-IN" sz="1800" b="0" dirty="0"/>
              <a:t>. </a:t>
            </a:r>
            <a:r>
              <a:rPr lang="en-IN" sz="1800" b="0" dirty="0" smtClean="0"/>
              <a:t>Therefore, no </a:t>
            </a:r>
            <a:r>
              <a:rPr lang="en-IN" sz="1800" b="0" dirty="0"/>
              <a:t>transient SUI was </a:t>
            </a:r>
            <a:r>
              <a:rPr lang="en-IN" sz="1800" b="0" dirty="0" smtClean="0"/>
              <a:t>found</a:t>
            </a:r>
          </a:p>
          <a:p>
            <a:pPr marL="342900" indent="-342900">
              <a:buFont typeface="Arial" panose="020B0604020202020204" pitchFamily="34" charset="0"/>
              <a:buChar char="•"/>
            </a:pPr>
            <a:endParaRPr lang="en-IN" sz="1800" b="0" dirty="0"/>
          </a:p>
          <a:p>
            <a:pPr marL="342900" indent="-342900">
              <a:buFont typeface="Arial" panose="020B0604020202020204" pitchFamily="34" charset="0"/>
              <a:buChar char="•"/>
            </a:pPr>
            <a:r>
              <a:rPr lang="en-IN" i="1" u="sng" dirty="0" smtClean="0">
                <a:solidFill>
                  <a:srgbClr val="FF0000"/>
                </a:solidFill>
              </a:rPr>
              <a:t>Anteroposterior dissection </a:t>
            </a:r>
            <a:r>
              <a:rPr lang="en-IN" i="1" u="sng" dirty="0" err="1" smtClean="0">
                <a:solidFill>
                  <a:srgbClr val="FF0000"/>
                </a:solidFill>
              </a:rPr>
              <a:t>HoLEP</a:t>
            </a:r>
            <a:r>
              <a:rPr lang="en-IN" i="1" u="sng" dirty="0" smtClean="0">
                <a:solidFill>
                  <a:srgbClr val="FF0000"/>
                </a:solidFill>
              </a:rPr>
              <a:t> </a:t>
            </a:r>
            <a:r>
              <a:rPr lang="en-IN" i="1" u="sng" dirty="0">
                <a:solidFill>
                  <a:srgbClr val="FF0000"/>
                </a:solidFill>
              </a:rPr>
              <a:t>simulates this open prostatectomy in </a:t>
            </a:r>
            <a:r>
              <a:rPr lang="en-IN" i="1" u="sng" dirty="0" smtClean="0">
                <a:solidFill>
                  <a:srgbClr val="FF0000"/>
                </a:solidFill>
              </a:rPr>
              <a:t>terms of </a:t>
            </a:r>
            <a:r>
              <a:rPr lang="en-IN" i="1" u="sng" dirty="0">
                <a:solidFill>
                  <a:srgbClr val="FF0000"/>
                </a:solidFill>
              </a:rPr>
              <a:t>dissection of </a:t>
            </a:r>
            <a:r>
              <a:rPr lang="en-IN" i="1" u="sng" dirty="0" smtClean="0">
                <a:solidFill>
                  <a:srgbClr val="FF0000"/>
                </a:solidFill>
              </a:rPr>
              <a:t>apical </a:t>
            </a:r>
            <a:r>
              <a:rPr lang="en-IN" i="1" u="sng" dirty="0">
                <a:solidFill>
                  <a:srgbClr val="FF0000"/>
                </a:solidFill>
              </a:rPr>
              <a:t>adenoma by </a:t>
            </a:r>
            <a:r>
              <a:rPr lang="en-IN" i="1" u="sng" dirty="0" smtClean="0">
                <a:solidFill>
                  <a:srgbClr val="FF0000"/>
                </a:solidFill>
              </a:rPr>
              <a:t>endoscopic movement</a:t>
            </a:r>
            <a:endParaRPr lang="en-IN" i="1" u="sng" dirty="0">
              <a:solidFill>
                <a:srgbClr val="FF0000"/>
              </a:solidFill>
            </a:endParaRPr>
          </a:p>
        </p:txBody>
      </p:sp>
      <p:cxnSp>
        <p:nvCxnSpPr>
          <p:cNvPr id="4" name="Straight Connector 3"/>
          <p:cNvCxnSpPr/>
          <p:nvPr/>
        </p:nvCxnSpPr>
        <p:spPr>
          <a:xfrm>
            <a:off x="467544" y="684113"/>
            <a:ext cx="828092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5148609"/>
            <a:ext cx="8892480" cy="25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a:solidFill>
                  <a:schemeClr val="tx1">
                    <a:lumMod val="95000"/>
                    <a:lumOff val="5000"/>
                  </a:schemeClr>
                </a:solidFill>
              </a:rPr>
              <a:t>Endo F, et al. </a:t>
            </a:r>
            <a:r>
              <a:rPr lang="en-IN" sz="1200" b="1" i="1" dirty="0" smtClean="0">
                <a:solidFill>
                  <a:schemeClr val="tx1">
                    <a:lumMod val="95000"/>
                    <a:lumOff val="5000"/>
                  </a:schemeClr>
                </a:solidFill>
              </a:rPr>
              <a:t>Urology. 2010; 76</a:t>
            </a:r>
            <a:r>
              <a:rPr lang="en-IN" sz="1200" b="1" i="1" dirty="0">
                <a:solidFill>
                  <a:schemeClr val="tx1">
                    <a:lumMod val="95000"/>
                    <a:lumOff val="5000"/>
                  </a:schemeClr>
                </a:solidFill>
              </a:rPr>
              <a:t>: </a:t>
            </a:r>
            <a:r>
              <a:rPr lang="en-IN" sz="1200" b="1" i="1" dirty="0" smtClean="0">
                <a:solidFill>
                  <a:schemeClr val="tx1">
                    <a:lumMod val="95000"/>
                    <a:lumOff val="5000"/>
                  </a:schemeClr>
                </a:solidFill>
              </a:rPr>
              <a:t>1451–1456.</a:t>
            </a:r>
            <a:endParaRPr lang="en-IN" sz="1200" b="1" i="1" dirty="0">
              <a:solidFill>
                <a:schemeClr val="tx1">
                  <a:lumMod val="95000"/>
                  <a:lumOff val="5000"/>
                </a:schemeClr>
              </a:solidFill>
            </a:endParaRPr>
          </a:p>
        </p:txBody>
      </p:sp>
    </p:spTree>
    <p:extLst>
      <p:ext uri="{BB962C8B-B14F-4D97-AF65-F5344CB8AC3E}">
        <p14:creationId xmlns:p14="http://schemas.microsoft.com/office/powerpoint/2010/main" val="11505222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Points from the study: Urethral </a:t>
            </a:r>
            <a:r>
              <a:rPr lang="en-IN" dirty="0" err="1" smtClean="0"/>
              <a:t>sphintcer</a:t>
            </a:r>
            <a:endParaRPr lang="en-IN"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IN" sz="1800" b="0" dirty="0"/>
              <a:t>Dissecting </a:t>
            </a:r>
            <a:r>
              <a:rPr lang="en-IN" sz="1800" b="0" dirty="0" smtClean="0"/>
              <a:t>apex </a:t>
            </a:r>
            <a:r>
              <a:rPr lang="en-IN" sz="1800" b="0" dirty="0"/>
              <a:t>of </a:t>
            </a:r>
            <a:r>
              <a:rPr lang="en-IN" sz="1800" b="0" dirty="0" smtClean="0"/>
              <a:t>lateral </a:t>
            </a:r>
            <a:r>
              <a:rPr lang="en-IN" sz="1800" b="0" dirty="0"/>
              <a:t>adenoma from </a:t>
            </a:r>
            <a:r>
              <a:rPr lang="en-IN" sz="1800" b="0" dirty="0" smtClean="0"/>
              <a:t>capsule </a:t>
            </a:r>
            <a:r>
              <a:rPr lang="en-IN" sz="1800" b="0" dirty="0"/>
              <a:t>is </a:t>
            </a:r>
            <a:r>
              <a:rPr lang="en-IN" sz="1800" b="0" dirty="0" smtClean="0"/>
              <a:t>most </a:t>
            </a:r>
            <a:r>
              <a:rPr lang="en-IN" sz="1800" b="0" dirty="0"/>
              <a:t>important step for preserving </a:t>
            </a:r>
            <a:r>
              <a:rPr lang="en-IN" sz="1800" b="0" dirty="0" smtClean="0"/>
              <a:t>internal </a:t>
            </a:r>
            <a:r>
              <a:rPr lang="en-IN" sz="1800" b="0" dirty="0"/>
              <a:t>muscle of the </a:t>
            </a:r>
            <a:r>
              <a:rPr lang="en-IN" sz="1800" b="0" dirty="0" smtClean="0"/>
              <a:t>sphincter</a:t>
            </a:r>
          </a:p>
          <a:p>
            <a:pPr marL="342900" indent="-342900">
              <a:buFont typeface="Arial" panose="020B0604020202020204" pitchFamily="34" charset="0"/>
              <a:buChar char="•"/>
            </a:pPr>
            <a:endParaRPr lang="en-IN" sz="1800" b="0" dirty="0"/>
          </a:p>
          <a:p>
            <a:pPr marL="342900" indent="-342900">
              <a:buFont typeface="Arial" panose="020B0604020202020204" pitchFamily="34" charset="0"/>
              <a:buChar char="•"/>
            </a:pPr>
            <a:r>
              <a:rPr lang="en-IN" sz="1800" b="0" dirty="0" smtClean="0"/>
              <a:t>Dissecting lateral adenoma </a:t>
            </a:r>
            <a:r>
              <a:rPr lang="en-IN" sz="1800" b="0" dirty="0" err="1"/>
              <a:t>anteroposteriorly</a:t>
            </a:r>
            <a:r>
              <a:rPr lang="en-IN" sz="1800" b="0" dirty="0"/>
              <a:t> </a:t>
            </a:r>
            <a:r>
              <a:rPr lang="en-IN" sz="1800" b="0" dirty="0" smtClean="0"/>
              <a:t>&amp; vertically </a:t>
            </a:r>
            <a:r>
              <a:rPr lang="en-IN" sz="1800" b="0" dirty="0"/>
              <a:t>from </a:t>
            </a:r>
            <a:r>
              <a:rPr lang="en-IN" sz="1800" b="0" dirty="0" smtClean="0"/>
              <a:t>12-o’clock </a:t>
            </a:r>
            <a:r>
              <a:rPr lang="en-IN" sz="1800" b="0" dirty="0"/>
              <a:t>to 6-o’clock position, imitating </a:t>
            </a:r>
            <a:r>
              <a:rPr lang="en-IN" sz="1800" b="0" dirty="0" smtClean="0"/>
              <a:t>movements of fingers </a:t>
            </a:r>
            <a:r>
              <a:rPr lang="en-IN" sz="1800" b="0" dirty="0"/>
              <a:t>during open prostatectomy, </a:t>
            </a:r>
            <a:r>
              <a:rPr lang="en-IN" sz="1800" u="sng" dirty="0">
                <a:solidFill>
                  <a:srgbClr val="FF0000"/>
                </a:solidFill>
              </a:rPr>
              <a:t>achieves both </a:t>
            </a:r>
            <a:r>
              <a:rPr lang="en-IN" sz="1800" u="sng" dirty="0" smtClean="0">
                <a:solidFill>
                  <a:srgbClr val="FF0000"/>
                </a:solidFill>
              </a:rPr>
              <a:t>complete </a:t>
            </a:r>
            <a:r>
              <a:rPr lang="en-IN" sz="1800" u="sng" dirty="0">
                <a:solidFill>
                  <a:srgbClr val="FF0000"/>
                </a:solidFill>
              </a:rPr>
              <a:t>dissection of </a:t>
            </a:r>
            <a:r>
              <a:rPr lang="en-IN" sz="1800" u="sng" dirty="0" smtClean="0">
                <a:solidFill>
                  <a:srgbClr val="FF0000"/>
                </a:solidFill>
              </a:rPr>
              <a:t>apical </a:t>
            </a:r>
            <a:r>
              <a:rPr lang="en-IN" sz="1800" u="sng" dirty="0">
                <a:solidFill>
                  <a:srgbClr val="FF0000"/>
                </a:solidFill>
              </a:rPr>
              <a:t>adenoma </a:t>
            </a:r>
            <a:r>
              <a:rPr lang="en-IN" sz="1800" u="sng" dirty="0" smtClean="0">
                <a:solidFill>
                  <a:srgbClr val="FF0000"/>
                </a:solidFill>
              </a:rPr>
              <a:t>&amp; places perfect </a:t>
            </a:r>
            <a:r>
              <a:rPr lang="en-IN" sz="1800" u="sng" dirty="0">
                <a:solidFill>
                  <a:srgbClr val="FF0000"/>
                </a:solidFill>
              </a:rPr>
              <a:t>excision line of urethra without mucosal </a:t>
            </a:r>
            <a:r>
              <a:rPr lang="en-IN" sz="1800" u="sng" dirty="0" smtClean="0">
                <a:solidFill>
                  <a:srgbClr val="FF0000"/>
                </a:solidFill>
              </a:rPr>
              <a:t>incision</a:t>
            </a:r>
          </a:p>
          <a:p>
            <a:pPr marL="342900" indent="-342900">
              <a:buFont typeface="Arial" panose="020B0604020202020204" pitchFamily="34" charset="0"/>
              <a:buChar char="•"/>
            </a:pPr>
            <a:endParaRPr lang="en-IN" sz="1800" b="0" dirty="0"/>
          </a:p>
          <a:p>
            <a:pPr marL="342900" indent="-342900">
              <a:buFont typeface="Arial" panose="020B0604020202020204" pitchFamily="34" charset="0"/>
              <a:buChar char="•"/>
            </a:pPr>
            <a:r>
              <a:rPr lang="en-IN" sz="1800" b="0" dirty="0"/>
              <a:t>This new method can eliminate </a:t>
            </a:r>
            <a:r>
              <a:rPr lang="en-IN" sz="1800" b="0" dirty="0" smtClean="0"/>
              <a:t>crucial &amp; stressful step </a:t>
            </a:r>
            <a:r>
              <a:rPr lang="en-IN" sz="1800" b="0" dirty="0"/>
              <a:t>to separate sphincter from </a:t>
            </a:r>
            <a:r>
              <a:rPr lang="en-IN" sz="1800" b="0" dirty="0" smtClean="0"/>
              <a:t>urethra</a:t>
            </a:r>
            <a:endParaRPr lang="en-IN" sz="1800" b="0" dirty="0"/>
          </a:p>
        </p:txBody>
      </p:sp>
      <p:cxnSp>
        <p:nvCxnSpPr>
          <p:cNvPr id="4" name="Straight Connector 3"/>
          <p:cNvCxnSpPr/>
          <p:nvPr/>
        </p:nvCxnSpPr>
        <p:spPr>
          <a:xfrm>
            <a:off x="467544" y="684113"/>
            <a:ext cx="828092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5148609"/>
            <a:ext cx="8892480" cy="25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a:solidFill>
                  <a:schemeClr val="tx1">
                    <a:lumMod val="95000"/>
                    <a:lumOff val="5000"/>
                  </a:schemeClr>
                </a:solidFill>
              </a:rPr>
              <a:t>Endo F, et al. </a:t>
            </a:r>
            <a:r>
              <a:rPr lang="en-IN" sz="1200" b="1" i="1" dirty="0" smtClean="0">
                <a:solidFill>
                  <a:schemeClr val="tx1">
                    <a:lumMod val="95000"/>
                    <a:lumOff val="5000"/>
                  </a:schemeClr>
                </a:solidFill>
              </a:rPr>
              <a:t>Urology. 2010; 76</a:t>
            </a:r>
            <a:r>
              <a:rPr lang="en-IN" sz="1200" b="1" i="1" dirty="0">
                <a:solidFill>
                  <a:schemeClr val="tx1">
                    <a:lumMod val="95000"/>
                    <a:lumOff val="5000"/>
                  </a:schemeClr>
                </a:solidFill>
              </a:rPr>
              <a:t>: </a:t>
            </a:r>
            <a:r>
              <a:rPr lang="en-IN" sz="1200" b="1" i="1" dirty="0" smtClean="0">
                <a:solidFill>
                  <a:schemeClr val="tx1">
                    <a:lumMod val="95000"/>
                    <a:lumOff val="5000"/>
                  </a:schemeClr>
                </a:solidFill>
              </a:rPr>
              <a:t>1451–1456.</a:t>
            </a:r>
            <a:endParaRPr lang="en-IN" sz="1200" b="1" i="1" dirty="0">
              <a:solidFill>
                <a:schemeClr val="tx1">
                  <a:lumMod val="95000"/>
                  <a:lumOff val="5000"/>
                </a:schemeClr>
              </a:solidFill>
            </a:endParaRPr>
          </a:p>
        </p:txBody>
      </p:sp>
    </p:spTree>
    <p:extLst>
      <p:ext uri="{BB962C8B-B14F-4D97-AF65-F5344CB8AC3E}">
        <p14:creationId xmlns:p14="http://schemas.microsoft.com/office/powerpoint/2010/main" val="29201333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87175" y="1044153"/>
            <a:ext cx="7560840" cy="2736304"/>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Revised </a:t>
            </a:r>
            <a:r>
              <a:rPr lang="en-IN" sz="2800" dirty="0" err="1" smtClean="0"/>
              <a:t>HoLEP</a:t>
            </a:r>
            <a:r>
              <a:rPr lang="en-IN" sz="2800" dirty="0" smtClean="0"/>
              <a:t>: Designated </a:t>
            </a:r>
            <a:r>
              <a:rPr lang="en-IN" sz="2800" dirty="0"/>
              <a:t>the anteroposterior dissection </a:t>
            </a:r>
            <a:r>
              <a:rPr lang="en-IN" sz="2800" dirty="0" err="1"/>
              <a:t>HoLEP</a:t>
            </a:r>
            <a:r>
              <a:rPr lang="en-IN" sz="2800" dirty="0"/>
              <a:t>, </a:t>
            </a:r>
            <a:r>
              <a:rPr lang="en-IN" sz="2800" dirty="0" smtClean="0"/>
              <a:t>can decrease </a:t>
            </a:r>
            <a:r>
              <a:rPr lang="en-IN" sz="2800" dirty="0"/>
              <a:t>transient SUI </a:t>
            </a:r>
            <a:r>
              <a:rPr lang="en-IN" sz="2800" dirty="0" smtClean="0"/>
              <a:t>rate</a:t>
            </a:r>
          </a:p>
          <a:p>
            <a:pPr algn="ctr"/>
            <a:endParaRPr lang="en-IN" sz="2800" dirty="0"/>
          </a:p>
          <a:p>
            <a:pPr algn="ctr"/>
            <a:r>
              <a:rPr lang="en-IN" sz="2800" dirty="0" smtClean="0"/>
              <a:t>This </a:t>
            </a:r>
            <a:r>
              <a:rPr lang="en-IN" sz="2800" dirty="0"/>
              <a:t>method is simple </a:t>
            </a:r>
            <a:r>
              <a:rPr lang="en-IN" sz="2800" dirty="0" smtClean="0"/>
              <a:t>&amp; could </a:t>
            </a:r>
            <a:r>
              <a:rPr lang="en-IN" sz="2800" dirty="0"/>
              <a:t>shorten the learning curve for surgeons</a:t>
            </a:r>
          </a:p>
        </p:txBody>
      </p:sp>
      <p:sp>
        <p:nvSpPr>
          <p:cNvPr id="5" name="Rectangle 4"/>
          <p:cNvSpPr/>
          <p:nvPr/>
        </p:nvSpPr>
        <p:spPr>
          <a:xfrm>
            <a:off x="1403648" y="3924473"/>
            <a:ext cx="6696744" cy="307777"/>
          </a:xfrm>
          <a:prstGeom prst="rect">
            <a:avLst/>
          </a:prstGeom>
        </p:spPr>
        <p:txBody>
          <a:bodyPr wrap="square">
            <a:spAutoFit/>
          </a:bodyPr>
          <a:lstStyle/>
          <a:p>
            <a:pPr algn="r"/>
            <a:r>
              <a:rPr lang="en-IN" sz="1400" b="1" i="1" dirty="0">
                <a:solidFill>
                  <a:srgbClr val="FF0000"/>
                </a:solidFill>
              </a:rPr>
              <a:t>- </a:t>
            </a:r>
            <a:r>
              <a:rPr lang="da-DK" sz="1400" b="1" i="1" dirty="0">
                <a:solidFill>
                  <a:srgbClr val="FF0000"/>
                </a:solidFill>
              </a:rPr>
              <a:t>Endo F, et al. Urology. 2010; 76: 1451–1456.</a:t>
            </a:r>
            <a:endParaRPr lang="en-IN" sz="1400" b="1" i="1" dirty="0">
              <a:solidFill>
                <a:srgbClr val="FF0000"/>
              </a:solidFill>
            </a:endParaRPr>
          </a:p>
        </p:txBody>
      </p:sp>
    </p:spTree>
    <p:extLst>
      <p:ext uri="{BB962C8B-B14F-4D97-AF65-F5344CB8AC3E}">
        <p14:creationId xmlns:p14="http://schemas.microsoft.com/office/powerpoint/2010/main" val="21616825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IN" sz="2400" b="1" dirty="0" smtClean="0">
                <a:solidFill>
                  <a:srgbClr val="FF0000"/>
                </a:solidFill>
              </a:rPr>
              <a:t>Small changes can make big differences</a:t>
            </a:r>
            <a:endParaRPr lang="en-IN" sz="2400" b="1" dirty="0">
              <a:solidFill>
                <a:srgbClr val="FF0000"/>
              </a:solidFill>
            </a:endParaRPr>
          </a:p>
        </p:txBody>
      </p:sp>
      <p:pic>
        <p:nvPicPr>
          <p:cNvPr id="6" name="Picture Placeholder 5"/>
          <p:cNvPicPr>
            <a:picLocks noGrp="1" noChangeAspect="1"/>
          </p:cNvPicPr>
          <p:nvPr>
            <p:ph type="pic" idx="1"/>
          </p:nvPr>
        </p:nvPicPr>
        <p:blipFill>
          <a:blip r:embed="rId2">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t="18217" b="18217"/>
          <a:stretch>
            <a:fillRect/>
          </a:stretch>
        </p:blipFill>
        <p:spPr/>
      </p:pic>
    </p:spTree>
    <p:extLst>
      <p:ext uri="{BB962C8B-B14F-4D97-AF65-F5344CB8AC3E}">
        <p14:creationId xmlns:p14="http://schemas.microsoft.com/office/powerpoint/2010/main" val="170767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Laser procedures</a:t>
            </a:r>
            <a:endParaRPr lang="en-IN" dirty="0"/>
          </a:p>
        </p:txBody>
      </p:sp>
      <p:sp>
        <p:nvSpPr>
          <p:cNvPr id="4" name="Rectangle 3"/>
          <p:cNvSpPr/>
          <p:nvPr/>
        </p:nvSpPr>
        <p:spPr>
          <a:xfrm>
            <a:off x="0" y="5148609"/>
            <a:ext cx="8892480" cy="25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err="1" smtClean="0">
                <a:solidFill>
                  <a:schemeClr val="tx1">
                    <a:lumMod val="95000"/>
                    <a:lumOff val="5000"/>
                  </a:schemeClr>
                </a:solidFill>
                <a:latin typeface="Calibri" panose="020F0502020204030204" pitchFamily="34" charset="0"/>
              </a:rPr>
              <a:t>Rieken</a:t>
            </a:r>
            <a:r>
              <a:rPr lang="en-IN" sz="1200" b="1" i="1" dirty="0">
                <a:solidFill>
                  <a:schemeClr val="tx1">
                    <a:lumMod val="95000"/>
                    <a:lumOff val="5000"/>
                  </a:schemeClr>
                </a:solidFill>
                <a:latin typeface="Calibri" panose="020F0502020204030204" pitchFamily="34" charset="0"/>
              </a:rPr>
              <a:t> M, et al. World J </a:t>
            </a:r>
            <a:r>
              <a:rPr lang="en-IN" sz="1200" b="1" i="1" dirty="0" smtClean="0">
                <a:solidFill>
                  <a:schemeClr val="tx1">
                    <a:lumMod val="95000"/>
                    <a:lumOff val="5000"/>
                  </a:schemeClr>
                </a:solidFill>
                <a:latin typeface="Calibri" panose="020F0502020204030204" pitchFamily="34" charset="0"/>
              </a:rPr>
              <a:t>Urol. 2010; </a:t>
            </a:r>
            <a:r>
              <a:rPr lang="en-IN" sz="1200" b="1" i="1" dirty="0">
                <a:solidFill>
                  <a:schemeClr val="tx1">
                    <a:lumMod val="95000"/>
                    <a:lumOff val="5000"/>
                  </a:schemeClr>
                </a:solidFill>
                <a:latin typeface="Calibri" panose="020F0502020204030204" pitchFamily="34" charset="0"/>
              </a:rPr>
              <a:t>28:53–62.</a:t>
            </a:r>
          </a:p>
        </p:txBody>
      </p:sp>
      <p:cxnSp>
        <p:nvCxnSpPr>
          <p:cNvPr id="8" name="Straight Connector 7"/>
          <p:cNvCxnSpPr/>
          <p:nvPr/>
        </p:nvCxnSpPr>
        <p:spPr>
          <a:xfrm>
            <a:off x="467544" y="684113"/>
            <a:ext cx="828092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486391" y="1332185"/>
            <a:ext cx="3978696" cy="2880320"/>
          </a:xfrm>
          <a:prstGeom prst="roundRect">
            <a:avLst/>
          </a:prstGeom>
          <a:solidFill>
            <a:schemeClr val="tx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a:solidFill>
                  <a:schemeClr val="bg1"/>
                </a:solidFill>
              </a:rPr>
              <a:t>Laser techniques for treatment </a:t>
            </a:r>
            <a:r>
              <a:rPr lang="en-IN" sz="2800" b="1" dirty="0" smtClean="0">
                <a:solidFill>
                  <a:schemeClr val="bg1"/>
                </a:solidFill>
              </a:rPr>
              <a:t>of BOO </a:t>
            </a:r>
            <a:r>
              <a:rPr lang="en-IN" sz="2800" b="1" dirty="0">
                <a:solidFill>
                  <a:schemeClr val="bg1"/>
                </a:solidFill>
              </a:rPr>
              <a:t>due to </a:t>
            </a:r>
            <a:r>
              <a:rPr lang="en-IN" sz="2800" b="1" dirty="0" smtClean="0">
                <a:solidFill>
                  <a:schemeClr val="bg1"/>
                </a:solidFill>
              </a:rPr>
              <a:t>BPE:</a:t>
            </a:r>
          </a:p>
          <a:p>
            <a:pPr algn="ctr"/>
            <a:r>
              <a:rPr lang="en-IN" sz="2800" b="1" dirty="0" smtClean="0">
                <a:solidFill>
                  <a:schemeClr val="bg1"/>
                </a:solidFill>
              </a:rPr>
              <a:t>Emerged </a:t>
            </a:r>
            <a:r>
              <a:rPr lang="en-IN" sz="2800" b="1" dirty="0">
                <a:solidFill>
                  <a:schemeClr val="bg1"/>
                </a:solidFill>
              </a:rPr>
              <a:t>as alternative to </a:t>
            </a:r>
            <a:r>
              <a:rPr lang="en-IN" sz="2800" b="1" dirty="0" smtClean="0">
                <a:solidFill>
                  <a:schemeClr val="bg1"/>
                </a:solidFill>
              </a:rPr>
              <a:t>TURP </a:t>
            </a:r>
            <a:r>
              <a:rPr lang="en-IN" sz="2800" b="1" dirty="0">
                <a:solidFill>
                  <a:schemeClr val="bg1"/>
                </a:solidFill>
              </a:rPr>
              <a:t>&amp; </a:t>
            </a:r>
            <a:r>
              <a:rPr lang="en-IN" sz="2800" b="1" dirty="0" smtClean="0">
                <a:solidFill>
                  <a:schemeClr val="bg1"/>
                </a:solidFill>
              </a:rPr>
              <a:t>OP</a:t>
            </a:r>
            <a:endParaRPr lang="en-IN" sz="2800" b="1" dirty="0">
              <a:solidFill>
                <a:schemeClr val="bg1"/>
              </a:solidFill>
            </a:endParaRPr>
          </a:p>
        </p:txBody>
      </p:sp>
      <p:pic>
        <p:nvPicPr>
          <p:cNvPr id="6" name="Picture 6" descr="http://www.nuadaurology.com/_img/bph-treat-greenlight.jpg"/>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783030" y="1764233"/>
            <a:ext cx="3965434" cy="2189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27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1999" y="2238672"/>
            <a:ext cx="6580007" cy="1200329"/>
          </a:xfrm>
          <a:prstGeom prst="rect">
            <a:avLst/>
          </a:prstGeom>
          <a:noFill/>
          <a:ln>
            <a:noFill/>
          </a:ln>
        </p:spPr>
        <p:txBody>
          <a:bodyPr wrap="none" lIns="91440" tIns="45720" rIns="91440" bIns="45720">
            <a:spAutoFit/>
          </a:bodyPr>
          <a:lstStyle/>
          <a:p>
            <a:pPr algn="ctr"/>
            <a:r>
              <a:rPr lang="en-US" sz="7200" b="1" cap="all" spc="0" dirty="0" smtClean="0">
                <a:ln w="9000" cmpd="sng">
                  <a:solidFill>
                    <a:schemeClr val="accent4">
                      <a:shade val="50000"/>
                      <a:satMod val="120000"/>
                    </a:schemeClr>
                  </a:solidFill>
                  <a:prstDash val="solid"/>
                </a:ln>
                <a:solidFill>
                  <a:schemeClr val="tx2">
                    <a:lumMod val="50000"/>
                  </a:schemeClr>
                </a:solidFill>
                <a:effectLst>
                  <a:reflection blurRad="12700" stA="28000" endPos="45000" dist="1000" dir="5400000" sy="-100000" algn="bl" rotWithShape="0"/>
                </a:effectLst>
              </a:rPr>
              <a:t>THANK YOU!!!</a:t>
            </a:r>
            <a:endParaRPr lang="en-US" sz="7200" b="1" cap="all" spc="0" dirty="0">
              <a:ln w="9000" cmpd="sng">
                <a:solidFill>
                  <a:schemeClr val="accent4">
                    <a:shade val="50000"/>
                    <a:satMod val="120000"/>
                  </a:schemeClr>
                </a:solidFill>
                <a:prstDash val="solid"/>
              </a:ln>
              <a:solidFill>
                <a:schemeClr val="tx2">
                  <a:lumMod val="50000"/>
                </a:schemeClr>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631512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Vaporization vs. enucleation techniques for BPO</a:t>
            </a:r>
          </a:p>
        </p:txBody>
      </p:sp>
      <p:sp>
        <p:nvSpPr>
          <p:cNvPr id="4" name="Rectangle 3"/>
          <p:cNvSpPr/>
          <p:nvPr/>
        </p:nvSpPr>
        <p:spPr>
          <a:xfrm>
            <a:off x="0" y="5148609"/>
            <a:ext cx="8892480" cy="25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err="1" smtClean="0">
                <a:solidFill>
                  <a:schemeClr val="tx1">
                    <a:lumMod val="95000"/>
                    <a:lumOff val="5000"/>
                  </a:schemeClr>
                </a:solidFill>
                <a:latin typeface="Calibri" panose="020F0502020204030204" pitchFamily="34" charset="0"/>
              </a:rPr>
              <a:t>Netsch</a:t>
            </a:r>
            <a:r>
              <a:rPr lang="en-IN" sz="1200" b="1" i="1" dirty="0" smtClean="0">
                <a:solidFill>
                  <a:schemeClr val="tx1">
                    <a:lumMod val="95000"/>
                    <a:lumOff val="5000"/>
                  </a:schemeClr>
                </a:solidFill>
                <a:latin typeface="Calibri" panose="020F0502020204030204" pitchFamily="34" charset="0"/>
              </a:rPr>
              <a:t> C, et al</a:t>
            </a:r>
            <a:r>
              <a:rPr lang="en-IN" sz="1200" b="1" i="1" dirty="0">
                <a:solidFill>
                  <a:schemeClr val="tx1">
                    <a:lumMod val="95000"/>
                    <a:lumOff val="5000"/>
                  </a:schemeClr>
                </a:solidFill>
                <a:latin typeface="Calibri" panose="020F0502020204030204" pitchFamily="34" charset="0"/>
              </a:rPr>
              <a:t>. </a:t>
            </a:r>
            <a:r>
              <a:rPr lang="en-IN" sz="1200" b="1" i="1" dirty="0" err="1">
                <a:solidFill>
                  <a:schemeClr val="tx1">
                    <a:lumMod val="95000"/>
                    <a:lumOff val="5000"/>
                  </a:schemeClr>
                </a:solidFill>
                <a:latin typeface="Calibri" panose="020F0502020204030204" pitchFamily="34" charset="0"/>
              </a:rPr>
              <a:t>Curr</a:t>
            </a:r>
            <a:r>
              <a:rPr lang="en-IN" sz="1200" b="1" i="1" dirty="0">
                <a:solidFill>
                  <a:schemeClr val="tx1">
                    <a:lumMod val="95000"/>
                    <a:lumOff val="5000"/>
                  </a:schemeClr>
                </a:solidFill>
                <a:latin typeface="Calibri" panose="020F0502020204030204" pitchFamily="34" charset="0"/>
              </a:rPr>
              <a:t> </a:t>
            </a:r>
            <a:r>
              <a:rPr lang="en-IN" sz="1200" b="1" i="1" dirty="0" err="1">
                <a:solidFill>
                  <a:schemeClr val="tx1">
                    <a:lumMod val="95000"/>
                    <a:lumOff val="5000"/>
                  </a:schemeClr>
                </a:solidFill>
                <a:latin typeface="Calibri" panose="020F0502020204030204" pitchFamily="34" charset="0"/>
              </a:rPr>
              <a:t>Opin</a:t>
            </a:r>
            <a:r>
              <a:rPr lang="en-IN" sz="1200" b="1" i="1" dirty="0">
                <a:solidFill>
                  <a:schemeClr val="tx1">
                    <a:lumMod val="95000"/>
                    <a:lumOff val="5000"/>
                  </a:schemeClr>
                </a:solidFill>
                <a:latin typeface="Calibri" panose="020F0502020204030204" pitchFamily="34" charset="0"/>
              </a:rPr>
              <a:t> </a:t>
            </a:r>
            <a:r>
              <a:rPr lang="en-IN" sz="1200" b="1" i="1" dirty="0" smtClean="0">
                <a:solidFill>
                  <a:schemeClr val="tx1">
                    <a:lumMod val="95000"/>
                    <a:lumOff val="5000"/>
                  </a:schemeClr>
                </a:solidFill>
                <a:latin typeface="Calibri" panose="020F0502020204030204" pitchFamily="34" charset="0"/>
              </a:rPr>
              <a:t>Urol. 2015; </a:t>
            </a:r>
            <a:r>
              <a:rPr lang="en-IN" sz="1200" b="1" i="1" dirty="0">
                <a:solidFill>
                  <a:schemeClr val="tx1">
                    <a:lumMod val="95000"/>
                    <a:lumOff val="5000"/>
                  </a:schemeClr>
                </a:solidFill>
                <a:latin typeface="Calibri" panose="020F0502020204030204" pitchFamily="34" charset="0"/>
              </a:rPr>
              <a:t>25</a:t>
            </a:r>
            <a:r>
              <a:rPr lang="en-IN" sz="1200" b="1" i="1" dirty="0" smtClean="0">
                <a:solidFill>
                  <a:schemeClr val="tx1">
                    <a:lumMod val="95000"/>
                    <a:lumOff val="5000"/>
                  </a:schemeClr>
                </a:solidFill>
                <a:latin typeface="Calibri" panose="020F0502020204030204" pitchFamily="34" charset="0"/>
              </a:rPr>
              <a:t>: 45–52</a:t>
            </a:r>
            <a:r>
              <a:rPr lang="en-IN" sz="1200" b="1" i="1" dirty="0">
                <a:solidFill>
                  <a:schemeClr val="tx1">
                    <a:lumMod val="95000"/>
                    <a:lumOff val="5000"/>
                  </a:schemeClr>
                </a:solidFill>
                <a:latin typeface="Calibri" panose="020F0502020204030204" pitchFamily="34" charset="0"/>
              </a:rPr>
              <a:t>. </a:t>
            </a:r>
          </a:p>
        </p:txBody>
      </p:sp>
      <p:cxnSp>
        <p:nvCxnSpPr>
          <p:cNvPr id="5" name="Straight Connector 4"/>
          <p:cNvCxnSpPr/>
          <p:nvPr/>
        </p:nvCxnSpPr>
        <p:spPr>
          <a:xfrm>
            <a:off x="467544" y="684113"/>
            <a:ext cx="828092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5724128" y="1692225"/>
            <a:ext cx="3062231" cy="2736304"/>
          </a:xfrm>
          <a:prstGeom prst="roundRect">
            <a:avLst/>
          </a:prstGeom>
          <a:solidFill>
            <a:schemeClr val="accent3">
              <a:lumMod val="5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000" b="1" dirty="0" err="1"/>
              <a:t>HoLEP</a:t>
            </a:r>
            <a:r>
              <a:rPr lang="en-IN" sz="2000" b="1" dirty="0"/>
              <a:t> </a:t>
            </a:r>
            <a:r>
              <a:rPr lang="en-IN" sz="2000" b="1" dirty="0" smtClean="0"/>
              <a:t>&amp; PVP </a:t>
            </a:r>
            <a:r>
              <a:rPr lang="en-IN" sz="2000" b="1" dirty="0"/>
              <a:t>are recommended alternatives to TURP </a:t>
            </a:r>
            <a:r>
              <a:rPr lang="en-IN" sz="2000" b="1" dirty="0" smtClean="0"/>
              <a:t>in men </a:t>
            </a:r>
            <a:r>
              <a:rPr lang="en-IN" sz="2000" b="1" dirty="0"/>
              <a:t>with moderate-to-severe </a:t>
            </a:r>
            <a:r>
              <a:rPr lang="en-IN" sz="2000" b="1" dirty="0" smtClean="0"/>
              <a:t>LUTS</a:t>
            </a:r>
          </a:p>
          <a:p>
            <a:pPr algn="ctr"/>
            <a:r>
              <a:rPr lang="en-IN" sz="900" b="1" dirty="0" smtClean="0"/>
              <a:t>- </a:t>
            </a:r>
            <a:r>
              <a:rPr lang="en-IN" sz="900" dirty="0" err="1"/>
              <a:t>Gravas</a:t>
            </a:r>
            <a:r>
              <a:rPr lang="en-IN" sz="900" dirty="0"/>
              <a:t> S, </a:t>
            </a:r>
            <a:r>
              <a:rPr lang="en-IN" sz="900" dirty="0" smtClean="0"/>
              <a:t>et al. Guidelines </a:t>
            </a:r>
            <a:r>
              <a:rPr lang="en-IN" sz="900" dirty="0"/>
              <a:t>on the </a:t>
            </a:r>
            <a:r>
              <a:rPr lang="en-IN" sz="900" dirty="0" smtClean="0"/>
              <a:t>management of </a:t>
            </a:r>
            <a:r>
              <a:rPr lang="en-IN" sz="900" dirty="0"/>
              <a:t>non-neurogenic male lower urinary tract symptoms (LUTS), incl. </a:t>
            </a:r>
            <a:r>
              <a:rPr lang="en-IN" sz="900" dirty="0" smtClean="0"/>
              <a:t>benign prostatic </a:t>
            </a:r>
            <a:r>
              <a:rPr lang="en-IN" sz="900" dirty="0"/>
              <a:t>obstruction (BPO) European Association of Urology </a:t>
            </a:r>
            <a:r>
              <a:rPr lang="en-IN" sz="900" dirty="0" smtClean="0"/>
              <a:t>2014</a:t>
            </a:r>
            <a:r>
              <a:rPr lang="en-IN" sz="900" dirty="0"/>
              <a:t>.</a:t>
            </a:r>
            <a:endParaRPr lang="en-IN" sz="900" b="1" dirty="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14055"/>
            <a:ext cx="4968552" cy="4474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Connector 11"/>
          <p:cNvCxnSpPr/>
          <p:nvPr/>
        </p:nvCxnSpPr>
        <p:spPr>
          <a:xfrm>
            <a:off x="700491" y="2340297"/>
            <a:ext cx="4392488"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66645" y="2562227"/>
            <a:ext cx="4625435"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66645" y="2785206"/>
            <a:ext cx="4625435"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66644" y="3013519"/>
            <a:ext cx="1457084"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6302" y="752648"/>
            <a:ext cx="935509" cy="641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662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Different laser procedures</a:t>
            </a:r>
            <a:endParaRPr lang="en-IN" dirty="0"/>
          </a:p>
        </p:txBody>
      </p:sp>
      <p:sp>
        <p:nvSpPr>
          <p:cNvPr id="3" name="Content Placeholder 2"/>
          <p:cNvSpPr>
            <a:spLocks noGrp="1"/>
          </p:cNvSpPr>
          <p:nvPr>
            <p:ph idx="1"/>
          </p:nvPr>
        </p:nvSpPr>
        <p:spPr>
          <a:xfrm>
            <a:off x="457200" y="900137"/>
            <a:ext cx="3970784" cy="4104456"/>
          </a:xfrm>
        </p:spPr>
        <p:txBody>
          <a:bodyPr>
            <a:normAutofit/>
          </a:bodyPr>
          <a:lstStyle/>
          <a:p>
            <a:pPr marL="342900" indent="-342900">
              <a:buFont typeface="Arial" panose="020B0604020202020204" pitchFamily="34" charset="0"/>
              <a:buChar char="•"/>
            </a:pPr>
            <a:r>
              <a:rPr lang="en-IN" sz="1800" dirty="0" smtClean="0"/>
              <a:t>Variety </a:t>
            </a:r>
            <a:r>
              <a:rPr lang="en-IN" sz="1800" dirty="0"/>
              <a:t>of laser technologies mimicking </a:t>
            </a:r>
            <a:r>
              <a:rPr lang="en-IN" sz="1800" dirty="0" err="1"/>
              <a:t>HoLEP</a:t>
            </a:r>
            <a:r>
              <a:rPr lang="en-IN" sz="1800" dirty="0"/>
              <a:t> </a:t>
            </a:r>
            <a:r>
              <a:rPr lang="en-IN" sz="1800" dirty="0" smtClean="0"/>
              <a:t>&amp; PVP:</a:t>
            </a:r>
          </a:p>
          <a:p>
            <a:pPr marL="800100" lvl="1" indent="-342900"/>
            <a:r>
              <a:rPr lang="en-IN" dirty="0" err="1" smtClean="0"/>
              <a:t>ThuVEP</a:t>
            </a:r>
            <a:r>
              <a:rPr lang="en-IN" dirty="0" smtClean="0"/>
              <a:t>, </a:t>
            </a:r>
            <a:r>
              <a:rPr lang="en-IN" dirty="0" err="1" smtClean="0"/>
              <a:t>ThuLEP</a:t>
            </a:r>
            <a:r>
              <a:rPr lang="en-IN" dirty="0"/>
              <a:t>, </a:t>
            </a:r>
            <a:r>
              <a:rPr lang="en-IN" dirty="0" err="1"/>
              <a:t>GreenLight</a:t>
            </a:r>
            <a:r>
              <a:rPr lang="en-IN" dirty="0"/>
              <a:t> laser enucleation of </a:t>
            </a:r>
            <a:r>
              <a:rPr lang="en-IN" dirty="0" smtClean="0"/>
              <a:t>prostate, </a:t>
            </a:r>
            <a:r>
              <a:rPr lang="en-IN" dirty="0" err="1" smtClean="0"/>
              <a:t>DiLEP</a:t>
            </a:r>
            <a:r>
              <a:rPr lang="en-IN" dirty="0"/>
              <a:t>, ELAP, </a:t>
            </a:r>
            <a:r>
              <a:rPr lang="en-IN" dirty="0" err="1"/>
              <a:t>BipolEP</a:t>
            </a:r>
            <a:r>
              <a:rPr lang="en-IN" dirty="0"/>
              <a:t>, </a:t>
            </a:r>
            <a:r>
              <a:rPr lang="en-IN" dirty="0" err="1"/>
              <a:t>PkEP</a:t>
            </a:r>
            <a:r>
              <a:rPr lang="en-IN" dirty="0"/>
              <a:t>, bipolar </a:t>
            </a:r>
            <a:r>
              <a:rPr lang="en-IN" dirty="0" smtClean="0"/>
              <a:t>plasma </a:t>
            </a:r>
            <a:r>
              <a:rPr lang="en-IN" dirty="0" err="1" smtClean="0"/>
              <a:t>enuclation</a:t>
            </a:r>
            <a:r>
              <a:rPr lang="en-IN" dirty="0" smtClean="0"/>
              <a:t> </a:t>
            </a:r>
            <a:r>
              <a:rPr lang="en-IN" dirty="0"/>
              <a:t>of </a:t>
            </a:r>
            <a:r>
              <a:rPr lang="en-IN" dirty="0" smtClean="0"/>
              <a:t>prostate</a:t>
            </a:r>
            <a:r>
              <a:rPr lang="en-IN" dirty="0"/>
              <a:t>, TUERP, </a:t>
            </a:r>
            <a:r>
              <a:rPr lang="en-IN" dirty="0" err="1" smtClean="0"/>
              <a:t>ThuVAP</a:t>
            </a:r>
            <a:r>
              <a:rPr lang="en-IN" dirty="0"/>
              <a:t> </a:t>
            </a:r>
            <a:r>
              <a:rPr lang="en-IN" dirty="0" smtClean="0"/>
              <a:t>&amp; BPVP</a:t>
            </a:r>
          </a:p>
          <a:p>
            <a:pPr marL="342900" indent="-342900">
              <a:buFont typeface="Arial" panose="020B0604020202020204" pitchFamily="34" charset="0"/>
              <a:buChar char="•"/>
            </a:pPr>
            <a:endParaRPr lang="en-IN" sz="1800" dirty="0" smtClean="0"/>
          </a:p>
          <a:p>
            <a:pPr marL="342900" indent="-342900">
              <a:buFont typeface="Arial" panose="020B0604020202020204" pitchFamily="34" charset="0"/>
              <a:buChar char="•"/>
            </a:pPr>
            <a:r>
              <a:rPr lang="en-IN" sz="1800" dirty="0" smtClean="0">
                <a:solidFill>
                  <a:srgbClr val="FF0000"/>
                </a:solidFill>
              </a:rPr>
              <a:t>No clear algorithms </a:t>
            </a:r>
            <a:r>
              <a:rPr lang="en-IN" sz="1800" dirty="0">
                <a:solidFill>
                  <a:srgbClr val="FF0000"/>
                </a:solidFill>
              </a:rPr>
              <a:t>exist </a:t>
            </a:r>
            <a:r>
              <a:rPr lang="en-IN" sz="1800" dirty="0" smtClean="0">
                <a:solidFill>
                  <a:srgbClr val="FF0000"/>
                </a:solidFill>
              </a:rPr>
              <a:t>to </a:t>
            </a:r>
            <a:r>
              <a:rPr lang="en-IN" sz="1800" dirty="0">
                <a:solidFill>
                  <a:srgbClr val="FF0000"/>
                </a:solidFill>
              </a:rPr>
              <a:t>which procedure </a:t>
            </a:r>
            <a:r>
              <a:rPr lang="en-IN" sz="1800" dirty="0" smtClean="0">
                <a:solidFill>
                  <a:srgbClr val="FF0000"/>
                </a:solidFill>
              </a:rPr>
              <a:t>to choose </a:t>
            </a:r>
            <a:r>
              <a:rPr lang="en-IN" sz="1800" dirty="0">
                <a:solidFill>
                  <a:srgbClr val="FF0000"/>
                </a:solidFill>
              </a:rPr>
              <a:t>in which clinical </a:t>
            </a:r>
            <a:r>
              <a:rPr lang="en-IN" sz="1800" dirty="0" smtClean="0">
                <a:solidFill>
                  <a:srgbClr val="FF0000"/>
                </a:solidFill>
              </a:rPr>
              <a:t>situation</a:t>
            </a:r>
          </a:p>
        </p:txBody>
      </p:sp>
      <p:cxnSp>
        <p:nvCxnSpPr>
          <p:cNvPr id="4" name="Straight Connector 3"/>
          <p:cNvCxnSpPr/>
          <p:nvPr/>
        </p:nvCxnSpPr>
        <p:spPr>
          <a:xfrm>
            <a:off x="467544" y="684113"/>
            <a:ext cx="8280920" cy="0"/>
          </a:xfrm>
          <a:prstGeom prst="line">
            <a:avLst/>
          </a:prstGeom>
        </p:spPr>
        <p:style>
          <a:lnRef idx="1">
            <a:schemeClr val="accent1"/>
          </a:lnRef>
          <a:fillRef idx="0">
            <a:schemeClr val="accent1"/>
          </a:fillRef>
          <a:effectRef idx="0">
            <a:schemeClr val="accent1"/>
          </a:effectRef>
          <a:fontRef idx="minor">
            <a:schemeClr val="tx1"/>
          </a:fontRef>
        </p:style>
      </p:cxnSp>
      <p:pic>
        <p:nvPicPr>
          <p:cNvPr id="7170" name="Picture 2" descr="http://patients.uroweb.org/fileadmin/eau_images/images_full/vapouris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756121"/>
            <a:ext cx="4176464" cy="41764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0" y="5148609"/>
            <a:ext cx="8892480" cy="25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err="1" smtClean="0">
                <a:solidFill>
                  <a:schemeClr val="tx1">
                    <a:lumMod val="95000"/>
                    <a:lumOff val="5000"/>
                  </a:schemeClr>
                </a:solidFill>
                <a:latin typeface="Calibri" panose="020F0502020204030204" pitchFamily="34" charset="0"/>
              </a:rPr>
              <a:t>Netsch</a:t>
            </a:r>
            <a:r>
              <a:rPr lang="en-IN" sz="1200" b="1" i="1" dirty="0" smtClean="0">
                <a:solidFill>
                  <a:schemeClr val="tx1">
                    <a:lumMod val="95000"/>
                    <a:lumOff val="5000"/>
                  </a:schemeClr>
                </a:solidFill>
                <a:latin typeface="Calibri" panose="020F0502020204030204" pitchFamily="34" charset="0"/>
              </a:rPr>
              <a:t> C, et al</a:t>
            </a:r>
            <a:r>
              <a:rPr lang="en-IN" sz="1200" b="1" i="1" dirty="0">
                <a:solidFill>
                  <a:schemeClr val="tx1">
                    <a:lumMod val="95000"/>
                    <a:lumOff val="5000"/>
                  </a:schemeClr>
                </a:solidFill>
                <a:latin typeface="Calibri" panose="020F0502020204030204" pitchFamily="34" charset="0"/>
              </a:rPr>
              <a:t>. </a:t>
            </a:r>
            <a:r>
              <a:rPr lang="en-IN" sz="1200" b="1" i="1" dirty="0" err="1">
                <a:solidFill>
                  <a:schemeClr val="tx1">
                    <a:lumMod val="95000"/>
                    <a:lumOff val="5000"/>
                  </a:schemeClr>
                </a:solidFill>
                <a:latin typeface="Calibri" panose="020F0502020204030204" pitchFamily="34" charset="0"/>
              </a:rPr>
              <a:t>Curr</a:t>
            </a:r>
            <a:r>
              <a:rPr lang="en-IN" sz="1200" b="1" i="1" dirty="0">
                <a:solidFill>
                  <a:schemeClr val="tx1">
                    <a:lumMod val="95000"/>
                    <a:lumOff val="5000"/>
                  </a:schemeClr>
                </a:solidFill>
                <a:latin typeface="Calibri" panose="020F0502020204030204" pitchFamily="34" charset="0"/>
              </a:rPr>
              <a:t> </a:t>
            </a:r>
            <a:r>
              <a:rPr lang="en-IN" sz="1200" b="1" i="1" dirty="0" err="1">
                <a:solidFill>
                  <a:schemeClr val="tx1">
                    <a:lumMod val="95000"/>
                    <a:lumOff val="5000"/>
                  </a:schemeClr>
                </a:solidFill>
                <a:latin typeface="Calibri" panose="020F0502020204030204" pitchFamily="34" charset="0"/>
              </a:rPr>
              <a:t>Opin</a:t>
            </a:r>
            <a:r>
              <a:rPr lang="en-IN" sz="1200" b="1" i="1" dirty="0">
                <a:solidFill>
                  <a:schemeClr val="tx1">
                    <a:lumMod val="95000"/>
                    <a:lumOff val="5000"/>
                  </a:schemeClr>
                </a:solidFill>
                <a:latin typeface="Calibri" panose="020F0502020204030204" pitchFamily="34" charset="0"/>
              </a:rPr>
              <a:t> </a:t>
            </a:r>
            <a:r>
              <a:rPr lang="en-IN" sz="1200" b="1" i="1" dirty="0" smtClean="0">
                <a:solidFill>
                  <a:schemeClr val="tx1">
                    <a:lumMod val="95000"/>
                    <a:lumOff val="5000"/>
                  </a:schemeClr>
                </a:solidFill>
                <a:latin typeface="Calibri" panose="020F0502020204030204" pitchFamily="34" charset="0"/>
              </a:rPr>
              <a:t>Urol. 2015; </a:t>
            </a:r>
            <a:r>
              <a:rPr lang="en-IN" sz="1200" b="1" i="1" dirty="0">
                <a:solidFill>
                  <a:schemeClr val="tx1">
                    <a:lumMod val="95000"/>
                    <a:lumOff val="5000"/>
                  </a:schemeClr>
                </a:solidFill>
                <a:latin typeface="Calibri" panose="020F0502020204030204" pitchFamily="34" charset="0"/>
              </a:rPr>
              <a:t>25</a:t>
            </a:r>
            <a:r>
              <a:rPr lang="en-IN" sz="1200" b="1" i="1" dirty="0" smtClean="0">
                <a:solidFill>
                  <a:schemeClr val="tx1">
                    <a:lumMod val="95000"/>
                    <a:lumOff val="5000"/>
                  </a:schemeClr>
                </a:solidFill>
                <a:latin typeface="Calibri" panose="020F0502020204030204" pitchFamily="34" charset="0"/>
              </a:rPr>
              <a:t>: 45–52</a:t>
            </a:r>
            <a:r>
              <a:rPr lang="en-IN" sz="1200" b="1" i="1" dirty="0">
                <a:solidFill>
                  <a:schemeClr val="tx1">
                    <a:lumMod val="95000"/>
                    <a:lumOff val="5000"/>
                  </a:schemeClr>
                </a:solidFill>
                <a:latin typeface="Calibri" panose="020F0502020204030204" pitchFamily="34" charset="0"/>
              </a:rPr>
              <a:t>. </a:t>
            </a:r>
          </a:p>
        </p:txBody>
      </p:sp>
    </p:spTree>
    <p:extLst>
      <p:ext uri="{BB962C8B-B14F-4D97-AF65-F5344CB8AC3E}">
        <p14:creationId xmlns:p14="http://schemas.microsoft.com/office/powerpoint/2010/main" val="2199408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Green light vaporization of the prostate</a:t>
            </a:r>
            <a:endParaRPr lang="en-IN" dirty="0"/>
          </a:p>
        </p:txBody>
      </p:sp>
      <p:sp>
        <p:nvSpPr>
          <p:cNvPr id="4" name="Rectangle 3"/>
          <p:cNvSpPr/>
          <p:nvPr/>
        </p:nvSpPr>
        <p:spPr>
          <a:xfrm>
            <a:off x="0" y="5148609"/>
            <a:ext cx="8892480" cy="25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i="1" dirty="0" smtClean="0">
                <a:solidFill>
                  <a:schemeClr val="tx1">
                    <a:lumMod val="95000"/>
                    <a:lumOff val="5000"/>
                  </a:schemeClr>
                </a:solidFill>
                <a:latin typeface="Calibri" panose="020F0502020204030204" pitchFamily="34" charset="0"/>
              </a:rPr>
              <a:t>Gomez-</a:t>
            </a:r>
            <a:r>
              <a:rPr lang="en-IN" sz="1200" b="1" i="1" dirty="0" err="1" smtClean="0">
                <a:solidFill>
                  <a:schemeClr val="tx1">
                    <a:lumMod val="95000"/>
                    <a:lumOff val="5000"/>
                  </a:schemeClr>
                </a:solidFill>
                <a:latin typeface="Calibri" panose="020F0502020204030204" pitchFamily="34" charset="0"/>
              </a:rPr>
              <a:t>Sancha</a:t>
            </a:r>
            <a:r>
              <a:rPr lang="en-IN" sz="1200" b="1" i="1" dirty="0" smtClean="0">
                <a:solidFill>
                  <a:schemeClr val="tx1">
                    <a:lumMod val="95000"/>
                    <a:lumOff val="5000"/>
                  </a:schemeClr>
                </a:solidFill>
                <a:latin typeface="Calibri" panose="020F0502020204030204" pitchFamily="34" charset="0"/>
              </a:rPr>
              <a:t> F</a:t>
            </a:r>
            <a:r>
              <a:rPr lang="en-IN" sz="1200" b="1" i="1" dirty="0">
                <a:solidFill>
                  <a:schemeClr val="tx1">
                    <a:lumMod val="95000"/>
                    <a:lumOff val="5000"/>
                  </a:schemeClr>
                </a:solidFill>
                <a:latin typeface="Calibri" panose="020F0502020204030204" pitchFamily="34" charset="0"/>
              </a:rPr>
              <a:t>. </a:t>
            </a:r>
            <a:r>
              <a:rPr lang="en-IN" sz="1200" b="1" i="1" dirty="0" err="1">
                <a:solidFill>
                  <a:schemeClr val="tx1">
                    <a:lumMod val="95000"/>
                    <a:lumOff val="5000"/>
                  </a:schemeClr>
                </a:solidFill>
                <a:latin typeface="Calibri" panose="020F0502020204030204" pitchFamily="34" charset="0"/>
              </a:rPr>
              <a:t>Curr</a:t>
            </a:r>
            <a:r>
              <a:rPr lang="en-IN" sz="1200" b="1" i="1" dirty="0">
                <a:solidFill>
                  <a:schemeClr val="tx1">
                    <a:lumMod val="95000"/>
                    <a:lumOff val="5000"/>
                  </a:schemeClr>
                </a:solidFill>
                <a:latin typeface="Calibri" panose="020F0502020204030204" pitchFamily="34" charset="0"/>
              </a:rPr>
              <a:t> </a:t>
            </a:r>
            <a:r>
              <a:rPr lang="en-IN" sz="1200" b="1" i="1" dirty="0" err="1">
                <a:solidFill>
                  <a:schemeClr val="tx1">
                    <a:lumMod val="95000"/>
                    <a:lumOff val="5000"/>
                  </a:schemeClr>
                </a:solidFill>
                <a:latin typeface="Calibri" panose="020F0502020204030204" pitchFamily="34" charset="0"/>
              </a:rPr>
              <a:t>Opin</a:t>
            </a:r>
            <a:r>
              <a:rPr lang="en-IN" sz="1200" b="1" i="1" dirty="0">
                <a:solidFill>
                  <a:schemeClr val="tx1">
                    <a:lumMod val="95000"/>
                    <a:lumOff val="5000"/>
                  </a:schemeClr>
                </a:solidFill>
                <a:latin typeface="Calibri" panose="020F0502020204030204" pitchFamily="34" charset="0"/>
              </a:rPr>
              <a:t> </a:t>
            </a:r>
            <a:r>
              <a:rPr lang="en-IN" sz="1200" b="1" i="1" dirty="0" smtClean="0">
                <a:solidFill>
                  <a:schemeClr val="tx1">
                    <a:lumMod val="95000"/>
                    <a:lumOff val="5000"/>
                  </a:schemeClr>
                </a:solidFill>
                <a:latin typeface="Calibri" panose="020F0502020204030204" pitchFamily="34" charset="0"/>
              </a:rPr>
              <a:t>Urol. 2015; 25: 40–44. </a:t>
            </a:r>
            <a:endParaRPr lang="en-IN" sz="1200" b="1" i="1" dirty="0">
              <a:solidFill>
                <a:schemeClr val="tx1">
                  <a:lumMod val="95000"/>
                  <a:lumOff val="5000"/>
                </a:schemeClr>
              </a:solidFill>
              <a:latin typeface="Calibri" panose="020F0502020204030204" pitchFamily="34" charset="0"/>
            </a:endParaRPr>
          </a:p>
        </p:txBody>
      </p:sp>
      <p:cxnSp>
        <p:nvCxnSpPr>
          <p:cNvPr id="5" name="Straight Connector 4"/>
          <p:cNvCxnSpPr/>
          <p:nvPr/>
        </p:nvCxnSpPr>
        <p:spPr>
          <a:xfrm>
            <a:off x="467544" y="684113"/>
            <a:ext cx="8280920" cy="0"/>
          </a:xfrm>
          <a:prstGeom prst="line">
            <a:avLst/>
          </a:prstGeom>
        </p:spPr>
        <p:style>
          <a:lnRef idx="1">
            <a:schemeClr val="accent1"/>
          </a:lnRef>
          <a:fillRef idx="0">
            <a:schemeClr val="accent1"/>
          </a:fillRef>
          <a:effectRef idx="0">
            <a:schemeClr val="accent1"/>
          </a:effectRef>
          <a:fontRef idx="minor">
            <a:schemeClr val="tx1"/>
          </a:fontRef>
        </p:style>
      </p:cxn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828129"/>
            <a:ext cx="5617815" cy="4163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6084168" y="1692225"/>
            <a:ext cx="2735113" cy="2736304"/>
          </a:xfrm>
          <a:prstGeom prst="roundRect">
            <a:avLst/>
          </a:prstGeom>
          <a:solidFill>
            <a:schemeClr val="accent3">
              <a:lumMod val="5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IN" b="1" dirty="0" smtClean="0"/>
              <a:t>Greenlight Laser therapy:</a:t>
            </a:r>
          </a:p>
          <a:p>
            <a:pPr algn="ctr"/>
            <a:r>
              <a:rPr lang="en-IN" b="1" dirty="0" smtClean="0"/>
              <a:t>Can </a:t>
            </a:r>
            <a:r>
              <a:rPr lang="en-IN" b="1" dirty="0"/>
              <a:t>be used </a:t>
            </a:r>
            <a:r>
              <a:rPr lang="en-IN" b="1" dirty="0" smtClean="0"/>
              <a:t>safely &amp; effectively </a:t>
            </a:r>
            <a:r>
              <a:rPr lang="en-IN" b="1" dirty="0"/>
              <a:t>in men on anticoagulants, in retention and with prostates of size greater than 80 ml</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923" y="11425"/>
            <a:ext cx="935509" cy="641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a:off x="827584" y="1797284"/>
            <a:ext cx="4968552"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27584" y="2052265"/>
            <a:ext cx="4248472"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66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1284</TotalTime>
  <Words>3648</Words>
  <Application>Microsoft Office PowerPoint</Application>
  <PresentationFormat>Custom</PresentationFormat>
  <Paragraphs>701</Paragraphs>
  <Slides>60</Slides>
  <Notes>12</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Essential</vt:lpstr>
      <vt:lpstr>Laser Prostatectomy </vt:lpstr>
      <vt:lpstr>Benign prostatic hyperplasia (bph)</vt:lpstr>
      <vt:lpstr>Healthy prostate, bpe &amp; boo</vt:lpstr>
      <vt:lpstr>Indications for surgery in bph</vt:lpstr>
      <vt:lpstr>Turp and op</vt:lpstr>
      <vt:lpstr>Laser procedures</vt:lpstr>
      <vt:lpstr>Vaporization vs. enucleation techniques for BPO</vt:lpstr>
      <vt:lpstr>Different laser procedures</vt:lpstr>
      <vt:lpstr>Green light vaporization of the prostate</vt:lpstr>
      <vt:lpstr>PowerPoint Presentation</vt:lpstr>
      <vt:lpstr>Intra and early postop Complications of laser procedures</vt:lpstr>
      <vt:lpstr>intraoperative complications after Holep</vt:lpstr>
      <vt:lpstr>intraoperative complications after pvp</vt:lpstr>
      <vt:lpstr>intraoperative complications after Diode laser vaporization</vt:lpstr>
      <vt:lpstr>intraoperative complications after laser procedures</vt:lpstr>
      <vt:lpstr>Intraoperative complications after TURP and OP</vt:lpstr>
      <vt:lpstr>early postoperative complications after holep</vt:lpstr>
      <vt:lpstr>early postoperative complications after PVP</vt:lpstr>
      <vt:lpstr>early postoperative complications after Diode laser vaporization</vt:lpstr>
      <vt:lpstr>Early postoperative complications after laser procedures</vt:lpstr>
      <vt:lpstr>STRESS INCONTINENCE</vt:lpstr>
      <vt:lpstr>PowerPoint Presentation</vt:lpstr>
      <vt:lpstr>Incidence of early postoperative ui</vt:lpstr>
      <vt:lpstr>UI can cause….</vt:lpstr>
      <vt:lpstr>PowerPoint Presentation</vt:lpstr>
      <vt:lpstr>Late complications after Holep</vt:lpstr>
      <vt:lpstr>Late complications after pvp</vt:lpstr>
      <vt:lpstr>Late complications after various other laser, turp and op</vt:lpstr>
      <vt:lpstr>PowerPoint Presentation</vt:lpstr>
      <vt:lpstr>Perioperative storage symptoms &amp; continence rates after ThuVEP combined with mechanical morcellation</vt:lpstr>
      <vt:lpstr>SUI: 80-W potassium titanyl phosphate (KTP) laser vaporization</vt:lpstr>
      <vt:lpstr>HolEP: Outcome &amp; Complications of Self-taught Learning Curve</vt:lpstr>
      <vt:lpstr>Holep: possible reasons… sui</vt:lpstr>
      <vt:lpstr>Holep: possible reasons… sui</vt:lpstr>
      <vt:lpstr>Retrospective study: Predictors of de novo ui after hOLEP</vt:lpstr>
      <vt:lpstr>Prevalence of de novo urgency UI</vt:lpstr>
      <vt:lpstr>Prevalence of de novo UI</vt:lpstr>
      <vt:lpstr>Reasons for ui…</vt:lpstr>
      <vt:lpstr>Reasons for ui…</vt:lpstr>
      <vt:lpstr>Reasons for ui…Bladder mucosal injury</vt:lpstr>
      <vt:lpstr>few mechanisms: HoLEP increases risk of de novo sUI…</vt:lpstr>
      <vt:lpstr>Risk Factors for Transient UI after Holep</vt:lpstr>
      <vt:lpstr>Diabetes &amp; development of SUI: RISK???</vt:lpstr>
      <vt:lpstr>Reducing sui</vt:lpstr>
      <vt:lpstr>PowerPoint Presentation</vt:lpstr>
      <vt:lpstr>PowerPoint Presentation</vt:lpstr>
      <vt:lpstr>pelvic floor muscle exercises (PFME)</vt:lpstr>
      <vt:lpstr>Severe urgency ui</vt:lpstr>
      <vt:lpstr>Anteroposterior Dissection HoLEP: Modification to Prevent Transient SUI</vt:lpstr>
      <vt:lpstr>PowerPoint Presentation</vt:lpstr>
      <vt:lpstr>Anteroposterior Dissection HoLEP: Modification to Prevent Transient SUI: mETHODS</vt:lpstr>
      <vt:lpstr>Anteroposterior Dissection HoLEP: results</vt:lpstr>
      <vt:lpstr>Anteroposterior Dissection HoLEP: Other results</vt:lpstr>
      <vt:lpstr>Points from the study</vt:lpstr>
      <vt:lpstr>Points from the study</vt:lpstr>
      <vt:lpstr>Points from the study: Urethral sphintcer</vt:lpstr>
      <vt:lpstr>Points from the study: Urethral sphintcer</vt:lpstr>
      <vt:lpstr>PowerPoint Presentation</vt:lpstr>
      <vt:lpstr>Small changes can make big differences</vt:lpstr>
      <vt:lpstr>PowerPoint Presentation</vt:lpstr>
    </vt:vector>
  </TitlesOfParts>
  <Company>SUN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Complications of Laser Procedures</dc:title>
  <dc:creator>Shirley D’Souza</dc:creator>
  <cp:lastModifiedBy>Shirley D’Souza</cp:lastModifiedBy>
  <cp:revision>231</cp:revision>
  <dcterms:created xsi:type="dcterms:W3CDTF">2015-08-19T08:39:04Z</dcterms:created>
  <dcterms:modified xsi:type="dcterms:W3CDTF">2015-08-26T07:00:37Z</dcterms:modified>
</cp:coreProperties>
</file>