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285" r:id="rId3"/>
    <p:sldId id="286" r:id="rId4"/>
    <p:sldId id="265" r:id="rId5"/>
    <p:sldId id="329" r:id="rId6"/>
    <p:sldId id="395" r:id="rId7"/>
    <p:sldId id="365" r:id="rId8"/>
    <p:sldId id="389" r:id="rId9"/>
    <p:sldId id="332" r:id="rId10"/>
    <p:sldId id="333" r:id="rId11"/>
    <p:sldId id="354" r:id="rId12"/>
    <p:sldId id="355" r:id="rId13"/>
    <p:sldId id="335" r:id="rId14"/>
    <p:sldId id="337" r:id="rId15"/>
    <p:sldId id="338" r:id="rId16"/>
    <p:sldId id="366" r:id="rId17"/>
    <p:sldId id="367" r:id="rId18"/>
    <p:sldId id="343" r:id="rId19"/>
    <p:sldId id="397" r:id="rId20"/>
    <p:sldId id="394" r:id="rId21"/>
    <p:sldId id="393" r:id="rId22"/>
    <p:sldId id="402" r:id="rId23"/>
    <p:sldId id="351" r:id="rId24"/>
    <p:sldId id="390" r:id="rId25"/>
    <p:sldId id="391" r:id="rId26"/>
    <p:sldId id="368" r:id="rId27"/>
    <p:sldId id="396" r:id="rId28"/>
    <p:sldId id="401" r:id="rId29"/>
    <p:sldId id="392" r:id="rId30"/>
    <p:sldId id="364" r:id="rId31"/>
    <p:sldId id="353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7" r:id="rId49"/>
    <p:sldId id="388" r:id="rId50"/>
    <p:sldId id="356" r:id="rId51"/>
    <p:sldId id="357" r:id="rId52"/>
    <p:sldId id="359" r:id="rId53"/>
    <p:sldId id="358" r:id="rId54"/>
    <p:sldId id="360" r:id="rId55"/>
    <p:sldId id="361" r:id="rId56"/>
    <p:sldId id="398" r:id="rId57"/>
    <p:sldId id="399" r:id="rId58"/>
    <p:sldId id="400" r:id="rId59"/>
    <p:sldId id="403" r:id="rId60"/>
    <p:sldId id="404" r:id="rId61"/>
    <p:sldId id="260" r:id="rId62"/>
  </p:sldIdLst>
  <p:sldSz cx="9144000" cy="5400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>
      <p:cViewPr varScale="1">
        <p:scale>
          <a:sx n="80" d="100"/>
          <a:sy n="80" d="100"/>
        </p:scale>
        <p:origin x="-990" y="-48"/>
      </p:cViewPr>
      <p:guideLst>
        <p:guide orient="horz" pos="17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C0AF3-F605-412E-B2C9-28EAA8A482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6AA96D-95E0-4744-A5AC-6757C41A7F01}">
      <dgm:prSet phldrT="[Tex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pPr algn="ctr"/>
          <a:r>
            <a:rPr lang="en-US" sz="2800" dirty="0" smtClean="0"/>
            <a:t>Abiraterone inhibits androgens from all 3 sources</a:t>
          </a:r>
          <a:endParaRPr lang="en-US" sz="2800" dirty="0"/>
        </a:p>
      </dgm:t>
    </dgm:pt>
    <dgm:pt modelId="{2B1772A0-6C7C-409E-9AAE-FA3D48900052}" type="parTrans" cxnId="{D28D9296-4119-44B2-9F8B-FDA7A9CE093E}">
      <dgm:prSet/>
      <dgm:spPr/>
      <dgm:t>
        <a:bodyPr/>
        <a:lstStyle/>
        <a:p>
          <a:endParaRPr lang="en-US"/>
        </a:p>
      </dgm:t>
    </dgm:pt>
    <dgm:pt modelId="{E9AB7245-055B-4330-A292-9745D452A243}" type="sibTrans" cxnId="{D28D9296-4119-44B2-9F8B-FDA7A9CE093E}">
      <dgm:prSet/>
      <dgm:spPr/>
      <dgm:t>
        <a:bodyPr/>
        <a:lstStyle/>
        <a:p>
          <a:endParaRPr lang="en-US"/>
        </a:p>
      </dgm:t>
    </dgm:pt>
    <dgm:pt modelId="{0752E328-6402-4500-B176-6393F8664FA1}" type="pres">
      <dgm:prSet presAssocID="{8A8C0AF3-F605-412E-B2C9-28EAA8A482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54EEA-E28C-4901-B9F7-2CACFBDE9164}" type="pres">
      <dgm:prSet presAssocID="{106AA96D-95E0-4744-A5AC-6757C41A7F01}" presName="parentText" presStyleLbl="node1" presStyleIdx="0" presStyleCnt="1" custLinFactY="100000" custLinFactNeighborX="2727" custLinFactNeighborY="1629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8D9296-4119-44B2-9F8B-FDA7A9CE093E}" srcId="{8A8C0AF3-F605-412E-B2C9-28EAA8A4825E}" destId="{106AA96D-95E0-4744-A5AC-6757C41A7F01}" srcOrd="0" destOrd="0" parTransId="{2B1772A0-6C7C-409E-9AAE-FA3D48900052}" sibTransId="{E9AB7245-055B-4330-A292-9745D452A243}"/>
    <dgm:cxn modelId="{BC6E73C7-799D-4A00-80E8-641BCA571CF9}" type="presOf" srcId="{8A8C0AF3-F605-412E-B2C9-28EAA8A4825E}" destId="{0752E328-6402-4500-B176-6393F8664FA1}" srcOrd="0" destOrd="0" presId="urn:microsoft.com/office/officeart/2005/8/layout/vList2"/>
    <dgm:cxn modelId="{586B6832-E6B8-48FF-83AA-D77001A7C258}" type="presOf" srcId="{106AA96D-95E0-4744-A5AC-6757C41A7F01}" destId="{4DE54EEA-E28C-4901-B9F7-2CACFBDE9164}" srcOrd="0" destOrd="0" presId="urn:microsoft.com/office/officeart/2005/8/layout/vList2"/>
    <dgm:cxn modelId="{F373C053-1941-4505-B59E-7BCF6AF92AE3}" type="presParOf" srcId="{0752E328-6402-4500-B176-6393F8664FA1}" destId="{4DE54EEA-E28C-4901-B9F7-2CACFBDE91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54EEA-E28C-4901-B9F7-2CACFBDE9164}">
      <dsp:nvSpPr>
        <dsp:cNvPr id="0" name=""/>
        <dsp:cNvSpPr/>
      </dsp:nvSpPr>
      <dsp:spPr>
        <a:xfrm>
          <a:off x="0" y="955683"/>
          <a:ext cx="8084258" cy="121680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Abiraterone inhibits androgens from all 3 sources</a:t>
          </a:r>
          <a:endParaRPr lang="en-US" sz="2800" kern="1200" dirty="0"/>
        </a:p>
      </dsp:txBody>
      <dsp:txXfrm>
        <a:off x="59399" y="1015082"/>
        <a:ext cx="7965460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80CF-E8ED-4D31-82C1-EDDA2EC5F4EC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BA28D-E645-4697-8906-8DC2B41BFA1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738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C58F339-B662-2748-8E7F-9D23600294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947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069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ea typeface="+mn-ea"/>
                <a:cs typeface="+mn-cs"/>
              </a:rPr>
              <a:t>The majority of patients diagnosed with prostate cancer are cured with definitive primary treatment. </a:t>
            </a:r>
          </a:p>
          <a:p>
            <a:r>
              <a:rPr lang="en-US" dirty="0" smtClean="0">
                <a:latin typeface="+mn-lt"/>
                <a:ea typeface="+mn-ea"/>
                <a:cs typeface="+mn-cs"/>
              </a:rPr>
              <a:t>In advance or metastatic disease, </a:t>
            </a:r>
            <a:r>
              <a:rPr lang="en-GB" dirty="0" smtClean="0"/>
              <a:t>Anti-androgens and LHRH analogues are effective</a:t>
            </a:r>
            <a:r>
              <a:rPr lang="en-US" dirty="0" smtClean="0">
                <a:latin typeface="+mn-lt"/>
                <a:ea typeface="+mn-ea"/>
                <a:cs typeface="+mn-cs"/>
              </a:rPr>
              <a:t> but patients progress within 2-3 years and there will be an emergence of castrate resistance. Chemotherapy is not without the side effects. Post chemotherapy t</a:t>
            </a:r>
            <a:r>
              <a:rPr lang="en-GB" dirty="0" smtClean="0"/>
              <a:t>here is a need for better and safe drugs in castrate resistant prostate cancer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F1A6-8ECB-4F46-958E-D756C51C0F5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Multinational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A28D-E645-4697-8906-8DC2B41BFA12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83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IN" dirty="0" smtClean="0"/>
              <a:t>Asymptomatic or minimally symptomatic with absence of visceral metastasis</a:t>
            </a:r>
          </a:p>
          <a:p>
            <a:pPr lvl="1"/>
            <a:r>
              <a:rPr lang="en-IN" dirty="0" smtClean="0"/>
              <a:t>Had Eastern Cooperative Oncology Group (ECOG) performance status score of 1 or lower (76% ECOG 0 &amp; 24% ECOG 1)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A28D-E645-4697-8906-8DC2B41BFA12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39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A28D-E645-4697-8906-8DC2B41BFA12}" type="slidenum">
              <a:rPr lang="en-IN" smtClean="0"/>
              <a:pPr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8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7543800" cy="2042755"/>
          </a:xfrm>
        </p:spPr>
        <p:txBody>
          <a:bodyPr anchor="b"/>
          <a:lstStyle>
            <a:lvl1pPr>
              <a:defRPr sz="4400" b="1">
                <a:ln>
                  <a:noFill/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6461760" cy="84010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6278"/>
            <a:ext cx="1752600" cy="460807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6278"/>
            <a:ext cx="6019800" cy="4608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50372" y="138875"/>
            <a:ext cx="8643257" cy="511263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700">
                <a:solidFill>
                  <a:srgbClr val="525252"/>
                </a:solidFill>
              </a:defRPr>
            </a:lvl1pPr>
            <a:lvl2pPr>
              <a:lnSpc>
                <a:spcPct val="120000"/>
              </a:lnSpc>
              <a:defRPr sz="2700">
                <a:solidFill>
                  <a:srgbClr val="525252"/>
                </a:solidFill>
              </a:defRPr>
            </a:lvl2pPr>
            <a:lvl3pPr>
              <a:lnSpc>
                <a:spcPct val="120000"/>
              </a:lnSpc>
              <a:defRPr sz="2700">
                <a:solidFill>
                  <a:srgbClr val="525252"/>
                </a:solidFill>
              </a:defRPr>
            </a:lvl3pPr>
            <a:lvl4pPr>
              <a:lnSpc>
                <a:spcPct val="120000"/>
              </a:lnSpc>
              <a:defRPr sz="2700">
                <a:solidFill>
                  <a:srgbClr val="525252"/>
                </a:solidFill>
              </a:defRPr>
            </a:lvl4pPr>
            <a:lvl5pPr>
              <a:lnSpc>
                <a:spcPct val="120000"/>
              </a:lnSpc>
              <a:defRPr sz="2700"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082535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5005626"/>
            <a:ext cx="2133600" cy="287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CAF1DC-A510-6D40-A2E5-DD76645D1D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57"/>
            <a:ext cx="8075240" cy="576063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320540"/>
            <a:ext cx="7659687" cy="92011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034130"/>
            <a:ext cx="6135687" cy="12864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9751"/>
            <a:ext cx="3657600" cy="36148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09751"/>
            <a:ext cx="3657600" cy="36148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8901"/>
            <a:ext cx="3657600" cy="50381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2714"/>
            <a:ext cx="3657600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208901"/>
            <a:ext cx="3657600" cy="50381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712714"/>
            <a:ext cx="3657600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327741"/>
            <a:ext cx="7772400" cy="468059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800600"/>
            <a:ext cx="7772401" cy="4800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00037"/>
            <a:ext cx="7772400" cy="3892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327531"/>
            <a:ext cx="7772400" cy="468268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800600"/>
            <a:ext cx="7772400" cy="4824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810432" y="1257300"/>
            <a:ext cx="1920239" cy="365760"/>
          </a:xfrm>
          <a:prstGeom prst="rect">
            <a:avLst/>
          </a:prstGeom>
        </p:spPr>
        <p:txBody>
          <a:bodyPr/>
          <a:lstStyle/>
          <a:p>
            <a:fld id="{09FDFFED-146F-42A7-A350-265DFEBB0FCD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4448556"/>
            <a:ext cx="548640" cy="312039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AB92AE97-EFD7-4D59-93DF-C59D3F4030E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838434" y="3149537"/>
            <a:ext cx="1864234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278"/>
            <a:ext cx="8075240" cy="53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2145"/>
            <a:ext cx="8075240" cy="406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76456" y="0"/>
            <a:ext cx="467544" cy="5400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456" y="4320540"/>
            <a:ext cx="467544" cy="5400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5715000" cy="2042755"/>
          </a:xfrm>
        </p:spPr>
        <p:txBody>
          <a:bodyPr/>
          <a:lstStyle/>
          <a:p>
            <a:r>
              <a:rPr lang="en-IN" dirty="0" smtClean="0"/>
              <a:t>Current treatments available for CRPC</a:t>
            </a:r>
            <a:endParaRPr lang="en-IN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4953000" cy="840105"/>
          </a:xfrm>
        </p:spPr>
        <p:txBody>
          <a:bodyPr/>
          <a:lstStyle/>
          <a:p>
            <a:r>
              <a:rPr lang="en-IN" dirty="0" smtClean="0"/>
              <a:t>October 19, 2015</a:t>
            </a:r>
            <a:endParaRPr lang="en-IN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5576" y="3536493"/>
            <a:ext cx="4896544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569240" y="0"/>
            <a:ext cx="2592288" cy="5400675"/>
            <a:chOff x="6569240" y="0"/>
            <a:chExt cx="2592288" cy="5400675"/>
          </a:xfrm>
        </p:grpSpPr>
        <p:pic>
          <p:nvPicPr>
            <p:cNvPr id="25602" name="Picture 2" descr="C:\Users\shirley.dsouza\Desktop\3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240" y="0"/>
              <a:ext cx="2592288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3" name="Picture 3" descr="C:\Users\shirley.dsouza\Desktop\nix_bahrami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240" y="1728192"/>
              <a:ext cx="2574760" cy="193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240" y="3659264"/>
              <a:ext cx="2592287" cy="174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97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180057"/>
            <a:ext cx="8075240" cy="576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IN" sz="2800" b="1" dirty="0" smtClean="0"/>
              <a:t>Treatment Options</a:t>
            </a:r>
            <a:endParaRPr lang="en-IN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8"/>
          <a:stretch/>
        </p:blipFill>
        <p:spPr bwMode="auto">
          <a:xfrm>
            <a:off x="381001" y="871537"/>
            <a:ext cx="8151439" cy="38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1"/>
          <a:stretch/>
        </p:blipFill>
        <p:spPr bwMode="auto">
          <a:xfrm>
            <a:off x="356617" y="1266371"/>
            <a:ext cx="8175823" cy="303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185629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Clarke NW. BJU International. 2012; 110 (Suppl. 1): 14-22.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16169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180057"/>
            <a:ext cx="8075240" cy="576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IN" sz="2800" b="1" dirty="0" smtClean="0"/>
              <a:t>Treatment Options</a:t>
            </a:r>
            <a:endParaRPr lang="en-IN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8"/>
          <a:stretch/>
        </p:blipFill>
        <p:spPr bwMode="auto">
          <a:xfrm>
            <a:off x="381001" y="871537"/>
            <a:ext cx="8151439" cy="38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185629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Clarke NW. BJU International. 2012; 110 (Suppl. 1): 14-22.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4369"/>
            <a:ext cx="8151439" cy="38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180057"/>
            <a:ext cx="8075240" cy="576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IN" sz="2800" b="1" dirty="0" smtClean="0"/>
              <a:t>Treatment Options</a:t>
            </a:r>
            <a:endParaRPr lang="en-IN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8"/>
          <a:stretch/>
        </p:blipFill>
        <p:spPr bwMode="auto">
          <a:xfrm>
            <a:off x="381001" y="871537"/>
            <a:ext cx="8151439" cy="38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185629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Clarke NW. BJU International. 2012; 110 (Suppl. 1): 14-22.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4369"/>
            <a:ext cx="8151439" cy="36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11"/>
          <p:cNvSpPr/>
          <p:nvPr/>
        </p:nvSpPr>
        <p:spPr>
          <a:xfrm>
            <a:off x="467544" y="221413"/>
            <a:ext cx="8064896" cy="47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311" tIns="21311" rIns="21311" bIns="21311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 sz="1800"/>
            </a:pPr>
            <a:r>
              <a:rPr lang="en-IN" sz="2800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Molecules implicated in </a:t>
            </a:r>
            <a:r>
              <a:rPr lang="en-IN" sz="2800" b="1" spc="-1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PCa</a:t>
            </a:r>
            <a:r>
              <a:rPr lang="en-IN" sz="2800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initiation and progression</a:t>
            </a:r>
            <a:endParaRPr sz="2800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" y="729185"/>
            <a:ext cx="6902907" cy="440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185629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Schrecengost RS, et al. Semin Oncol. 2013; 40(3): 244–258.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866110"/>
            <a:ext cx="1959429" cy="320037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11" tIns="21311" rIns="21311" bIns="21311" numCol="1" spcCol="15983" rtlCol="0" anchor="ctr">
            <a:spAutoFit/>
          </a:bodyPr>
          <a:lstStyle/>
          <a:p>
            <a:pPr algn="ctr" defTabSz="346297" latinLnBrk="1" hangingPunct="0"/>
            <a:r>
              <a:rPr lang="en-IN" b="1" dirty="0">
                <a:solidFill>
                  <a:srgbClr val="FFFFFF"/>
                </a:solidFill>
                <a:latin typeface="Calibri" panose="020F0502020204030204" pitchFamily="34" charset="0"/>
                <a:ea typeface="Apple SD 산돌고딕 Neo 볼드체"/>
                <a:cs typeface="Apple SD 산돌고딕 Neo 볼드체"/>
                <a:sym typeface="Apple SD 산돌고딕 Neo 볼드체"/>
              </a:rPr>
              <a:t>Initiation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7943" y="847095"/>
            <a:ext cx="2220686" cy="320037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11" tIns="21311" rIns="21311" bIns="21311" numCol="1" spcCol="15983" rtlCol="0" anchor="ctr">
            <a:spAutoFit/>
          </a:bodyPr>
          <a:lstStyle/>
          <a:p>
            <a:pPr algn="ctr" defTabSz="346297" latinLnBrk="1" hangingPunct="0"/>
            <a:r>
              <a:rPr lang="en-IN" b="1" dirty="0">
                <a:solidFill>
                  <a:srgbClr val="FFFFFF"/>
                </a:solidFill>
                <a:latin typeface="Calibri" panose="020F0502020204030204" pitchFamily="34" charset="0"/>
                <a:ea typeface="Apple SD 산돌고딕 Neo 볼드체"/>
                <a:cs typeface="Apple SD 산돌고딕 Neo 볼드체"/>
                <a:sym typeface="Apple SD 산돌고딕 Neo 볼드체"/>
              </a:rPr>
              <a:t>Progression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h4.ggpht.com/-lPv40ha01vs/VCCb6UYOiGI/AAAAAAAAEc8/uc865Q60ZvY/s288/1a707a6b-ee7c-4ae5-8ce1-99b4125a99e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" r="58333" b="1627"/>
          <a:stretch/>
        </p:blipFill>
        <p:spPr bwMode="auto">
          <a:xfrm>
            <a:off x="555172" y="734615"/>
            <a:ext cx="3265714" cy="42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90347"/>
            <a:ext cx="4484914" cy="2889971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11" tIns="21311" rIns="21311" bIns="21311" numCol="1" spcCol="15983" rtlCol="0" anchor="ctr">
            <a:spAutoFit/>
          </a:bodyPr>
          <a:lstStyle/>
          <a:p>
            <a:pPr algn="ctr" defTabSz="346297" latinLnBrk="1" hangingPunct="0"/>
            <a:r>
              <a:rPr lang="en-IN" sz="3700" dirty="0">
                <a:solidFill>
                  <a:srgbClr val="FFFFFF"/>
                </a:solidFill>
                <a:latin typeface="Calibri" panose="020F0502020204030204" pitchFamily="34" charset="0"/>
                <a:ea typeface="Apple SD 산돌고딕 Neo 볼드체"/>
                <a:cs typeface="Apple SD 산돌고딕 Neo 볼드체"/>
                <a:sym typeface="Apple SD 산돌고딕 Neo 볼드체"/>
              </a:rPr>
              <a:t>“Nature can refuse to</a:t>
            </a:r>
          </a:p>
          <a:p>
            <a:pPr algn="ctr" defTabSz="346297" latinLnBrk="1" hangingPunct="0"/>
            <a:r>
              <a:rPr lang="en-IN" sz="3700" dirty="0">
                <a:solidFill>
                  <a:srgbClr val="FFFFFF"/>
                </a:solidFill>
                <a:latin typeface="Calibri" panose="020F0502020204030204" pitchFamily="34" charset="0"/>
                <a:ea typeface="Apple SD 산돌고딕 Neo 볼드체"/>
                <a:cs typeface="Apple SD 산돌고딕 Neo 볼드체"/>
                <a:sym typeface="Apple SD 산돌고딕 Neo 볼드체"/>
              </a:rPr>
              <a:t>speak but she cannot</a:t>
            </a:r>
          </a:p>
          <a:p>
            <a:pPr algn="ctr" defTabSz="346297" latinLnBrk="1" hangingPunct="0"/>
            <a:r>
              <a:rPr lang="en-IN" sz="3700" dirty="0">
                <a:solidFill>
                  <a:srgbClr val="FFFFFF"/>
                </a:solidFill>
                <a:latin typeface="Calibri" panose="020F0502020204030204" pitchFamily="34" charset="0"/>
                <a:ea typeface="Apple SD 산돌고딕 Neo 볼드체"/>
                <a:cs typeface="Apple SD 산돌고딕 Neo 볼드체"/>
                <a:sym typeface="Apple SD 산돌고딕 Neo 볼드체"/>
              </a:rPr>
              <a:t>give a wrong answer”.</a:t>
            </a:r>
          </a:p>
          <a:p>
            <a:pPr algn="ctr" defTabSz="346297" latinLnBrk="1" hangingPunct="0"/>
            <a:endParaRPr lang="en-IN" sz="3700" dirty="0">
              <a:solidFill>
                <a:srgbClr val="FFFFFF"/>
              </a:solidFill>
              <a:latin typeface="Calibri" panose="020F0502020204030204" pitchFamily="34" charset="0"/>
              <a:ea typeface="Apple SD 산돌고딕 Neo 볼드체"/>
              <a:cs typeface="Apple SD 산돌고딕 Neo 볼드체"/>
              <a:sym typeface="Apple SD 산돌고딕 Neo 볼드체"/>
            </a:endParaRPr>
          </a:p>
          <a:p>
            <a:pPr algn="ctr" defTabSz="346297" latinLnBrk="1" hangingPunct="0"/>
            <a:r>
              <a:rPr lang="en-IN" sz="3700" dirty="0">
                <a:solidFill>
                  <a:srgbClr val="FFFFFF"/>
                </a:solidFill>
                <a:latin typeface="Calibri" panose="020F0502020204030204" pitchFamily="34" charset="0"/>
                <a:ea typeface="Apple SD 산돌고딕 Neo 볼드체"/>
                <a:cs typeface="Apple SD 산돌고딕 Neo 볼드체"/>
                <a:sym typeface="Apple SD 산돌고딕 Neo 볼드체"/>
              </a:rPr>
              <a:t>- </a:t>
            </a:r>
            <a:r>
              <a:rPr lang="en-IN" sz="3200" dirty="0">
                <a:solidFill>
                  <a:srgbClr val="FFFFFF"/>
                </a:solidFill>
                <a:latin typeface="Calibri" panose="020F0502020204030204" pitchFamily="34" charset="0"/>
                <a:ea typeface="Apple SD 산돌고딕 Neo 볼드체"/>
                <a:cs typeface="Apple SD 산돌고딕 Neo 볼드체"/>
                <a:sym typeface="Apple SD 산돌고딕 Neo 볼드체"/>
              </a:rPr>
              <a:t>Charles Brenton Huggins</a:t>
            </a:r>
          </a:p>
        </p:txBody>
      </p:sp>
    </p:spTree>
    <p:extLst>
      <p:ext uri="{BB962C8B-B14F-4D97-AF65-F5344CB8AC3E}">
        <p14:creationId xmlns:p14="http://schemas.microsoft.com/office/powerpoint/2010/main" val="31220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/>
          <a:stretch/>
        </p:blipFill>
        <p:spPr bwMode="auto">
          <a:xfrm>
            <a:off x="285099" y="848678"/>
            <a:ext cx="8325501" cy="42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253"/>
          <p:cNvSpPr/>
          <p:nvPr/>
        </p:nvSpPr>
        <p:spPr>
          <a:xfrm>
            <a:off x="285099" y="289206"/>
            <a:ext cx="8249301" cy="47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311" tIns="21311" rIns="21311" bIns="21311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 sz="1800"/>
            </a:pPr>
            <a:r>
              <a:rPr lang="en-IN" sz="2800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Benefit of ADT for stages of Prostate Cancer</a:t>
            </a:r>
            <a:endParaRPr sz="2800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85629"/>
            <a:ext cx="8763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da-DK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Nima Sharifi, et al. JAMA. 2005; 294: 238-244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39894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180057"/>
            <a:ext cx="8075240" cy="576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IN" sz="2800" b="1" dirty="0"/>
              <a:t>Hormonal </a:t>
            </a:r>
            <a:r>
              <a:rPr lang="en-IN" sz="2800" b="1" dirty="0" smtClean="0"/>
              <a:t>agents: Management </a:t>
            </a:r>
            <a:r>
              <a:rPr lang="en-IN" sz="2800" b="1" dirty="0"/>
              <a:t>of prostate </a:t>
            </a:r>
            <a:r>
              <a:rPr lang="en-IN" sz="2800" b="1" dirty="0" smtClean="0"/>
              <a:t>cancer</a:t>
            </a:r>
            <a:endParaRPr lang="en-IN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5185629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Hammerer P, et al. BJU International. 2012; 110 (Suppl. 1): 23-29.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1538"/>
            <a:ext cx="8219256" cy="37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7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180057"/>
            <a:ext cx="8075240" cy="576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IN" sz="2800" b="1" dirty="0"/>
              <a:t>Hormonal </a:t>
            </a:r>
            <a:r>
              <a:rPr lang="en-IN" sz="2800" b="1" dirty="0" smtClean="0"/>
              <a:t>agents: Management </a:t>
            </a:r>
            <a:r>
              <a:rPr lang="en-IN" sz="2800" b="1" dirty="0"/>
              <a:t>of prostate </a:t>
            </a:r>
            <a:r>
              <a:rPr lang="en-IN" sz="2800" b="1" dirty="0" smtClean="0"/>
              <a:t>cancer</a:t>
            </a:r>
            <a:endParaRPr lang="en-IN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5185629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Hammerer P, et al. BJU International. 2012; 110 (Suppl. 1): 23-29.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4032"/>
            <a:ext cx="8229600" cy="2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89"/>
          <a:stretch/>
        </p:blipFill>
        <p:spPr bwMode="auto">
          <a:xfrm>
            <a:off x="315144" y="1123371"/>
            <a:ext cx="8219256" cy="2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533400" y="1100137"/>
            <a:ext cx="7673183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1225" marR="101225" indent="-101225" algn="ctr" defTabSz="245072">
              <a:defRPr sz="1800">
                <a:solidFill>
                  <a:srgbClr val="000000"/>
                </a:solidFill>
              </a:defRPr>
            </a:pPr>
            <a:r>
              <a:rPr sz="3200" b="1" i="1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Gonadal androgens account for up to 80% of </a:t>
            </a:r>
            <a:r>
              <a:rPr sz="3200" b="1" i="1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serum</a:t>
            </a:r>
            <a:r>
              <a:rPr lang="en-IN" sz="3200" b="1" i="1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</a:t>
            </a:r>
            <a:r>
              <a:rPr sz="3200" b="1" i="1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androgenic </a:t>
            </a:r>
            <a:r>
              <a:rPr sz="3200" b="1" i="1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steroids</a:t>
            </a:r>
          </a:p>
          <a:p>
            <a:pPr marL="101225" marR="101225" indent="-101225" algn="ctr" defTabSz="245072">
              <a:defRPr sz="1800">
                <a:solidFill>
                  <a:srgbClr val="000000"/>
                </a:solidFill>
              </a:defRPr>
            </a:pPr>
            <a:r>
              <a:rPr sz="3200" b="1" i="1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Castration, therefore, does not suppress adrenal androgens </a:t>
            </a:r>
          </a:p>
          <a:p>
            <a:pPr marL="101225" marR="101225" indent="-101225" algn="ctr" defTabSz="245072">
              <a:defRPr sz="1800">
                <a:solidFill>
                  <a:srgbClr val="000000"/>
                </a:solidFill>
              </a:defRPr>
            </a:pPr>
            <a:r>
              <a:rPr sz="3200" b="1" i="1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“Hormone-reduced” rather than a "hormone-free" </a:t>
            </a:r>
          </a:p>
        </p:txBody>
      </p:sp>
    </p:spTree>
    <p:extLst>
      <p:ext uri="{BB962C8B-B14F-4D97-AF65-F5344CB8AC3E}">
        <p14:creationId xmlns:p14="http://schemas.microsoft.com/office/powerpoint/2010/main" val="39414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 descr="Slide119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21549"/>
          <a:stretch/>
        </p:blipFill>
        <p:spPr bwMode="auto">
          <a:xfrm>
            <a:off x="439386" y="1181285"/>
            <a:ext cx="8171213" cy="384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PC: Androgen-mediated progression</a:t>
            </a: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8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083" y="5029693"/>
            <a:ext cx="8690883" cy="408066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1. Global Burden of Disease Cancer Collaboration, Fitzmaurice C, et al. JAMA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2015; 1(4): 505-27/ 2.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Droz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JP, et al. Lancet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2014; 15(9): e404-14/ 3.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Cuzick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J, et al. Lancet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2014; 15(11): e484-92.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Prostate Cancer: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sz="1800"/>
            </a:pPr>
            <a:r>
              <a:rPr lang="en-IN" dirty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Prostate </a:t>
            </a:r>
            <a:r>
              <a:rPr lang="en-IN" dirty="0" smtClean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cancer: Leading </a:t>
            </a:r>
            <a:r>
              <a:rPr lang="en-IN" dirty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cause for cancer incidence for men with total of 1.4 million cases (2013)</a:t>
            </a:r>
            <a:r>
              <a:rPr lang="en-IN" b="1" baseline="30000" dirty="0">
                <a:solidFill>
                  <a:srgbClr val="FF0000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1</a:t>
            </a:r>
          </a:p>
          <a:p>
            <a:pPr lvl="0">
              <a:defRPr sz="1800"/>
            </a:pPr>
            <a:endParaRPr lang="en-IN" dirty="0">
              <a:latin typeface="Calibri" panose="020F0502020204030204" pitchFamily="34" charset="0"/>
              <a:ea typeface="Apple SD 산돌고딕 Neo 중간체"/>
              <a:cs typeface="Apple SD 산돌고딕 Neo 중간체"/>
              <a:sym typeface="Gill Sans Light"/>
            </a:endParaRPr>
          </a:p>
          <a:p>
            <a:pPr lvl="0">
              <a:defRPr sz="1800"/>
            </a:pPr>
            <a:r>
              <a:rPr lang="en-IN" dirty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Primarily disease of ageing </a:t>
            </a:r>
            <a:r>
              <a:rPr lang="en-IN" dirty="0" smtClean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men with </a:t>
            </a:r>
            <a:r>
              <a:rPr lang="en-IN" dirty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median age at diagnosis of 66 </a:t>
            </a:r>
            <a:r>
              <a:rPr lang="en-IN" dirty="0" smtClean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yrs</a:t>
            </a:r>
            <a:r>
              <a:rPr lang="en-IN" b="1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2</a:t>
            </a:r>
            <a:endParaRPr lang="en-IN" b="1" baseline="30000" dirty="0">
              <a:solidFill>
                <a:srgbClr val="FF0000"/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  <a:sym typeface="Gill Sans Light"/>
            </a:endParaRPr>
          </a:p>
          <a:p>
            <a:pPr lvl="0">
              <a:defRPr sz="1800"/>
            </a:pPr>
            <a:endParaRPr lang="en-IN" dirty="0">
              <a:latin typeface="Calibri" panose="020F0502020204030204" pitchFamily="34" charset="0"/>
              <a:ea typeface="Apple SD 산돌고딕 Neo 중간체"/>
              <a:cs typeface="Apple SD 산돌고딕 Neo 중간체"/>
              <a:sym typeface="Gill Sans Light"/>
            </a:endParaRPr>
          </a:p>
          <a:p>
            <a:pPr>
              <a:defRPr sz="1800"/>
            </a:pPr>
            <a:r>
              <a:rPr lang="en-IN" dirty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Clinical behaviour range: Microscopic, well-differentiated to aggressive, high-grade cancer (metastases, morbidity &amp; death)</a:t>
            </a:r>
          </a:p>
          <a:p>
            <a:pPr lvl="0">
              <a:defRPr sz="1800"/>
            </a:pPr>
            <a:endParaRPr lang="en-IN" dirty="0">
              <a:latin typeface="Calibri" panose="020F0502020204030204" pitchFamily="34" charset="0"/>
              <a:ea typeface="Apple SD 산돌고딕 Neo 중간체"/>
              <a:cs typeface="Apple SD 산돌고딕 Neo 중간체"/>
              <a:sym typeface="Gill Sans Light"/>
            </a:endParaRPr>
          </a:p>
          <a:p>
            <a:pPr lvl="0">
              <a:defRPr sz="1800"/>
            </a:pPr>
            <a:r>
              <a:rPr lang="en-IN" dirty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One of most challenging &amp; controversial issues: Screening &amp; management of early prostate </a:t>
            </a:r>
            <a:r>
              <a:rPr lang="en-IN" dirty="0" smtClean="0"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cancer</a:t>
            </a:r>
            <a:r>
              <a:rPr lang="en-IN" b="1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Gill Sans Light"/>
              </a:rPr>
              <a:t>3</a:t>
            </a:r>
            <a:endParaRPr lang="en-IN" b="1" baseline="30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4537"/>
            <a:ext cx="5257799" cy="1828800"/>
          </a:xfrm>
        </p:spPr>
        <p:txBody>
          <a:bodyPr/>
          <a:lstStyle/>
          <a:p>
            <a:r>
              <a:rPr lang="en-IN" sz="4400" b="1" dirty="0" err="1" smtClean="0"/>
              <a:t>Crpc</a:t>
            </a:r>
            <a:r>
              <a:rPr lang="en-IN" sz="4400" b="1" dirty="0" smtClean="0"/>
              <a:t>: Castration-resistant prostate cancer</a:t>
            </a:r>
            <a:endParaRPr lang="en-IN" sz="4400" b="1" dirty="0"/>
          </a:p>
        </p:txBody>
      </p:sp>
      <p:pic>
        <p:nvPicPr>
          <p:cNvPr id="31746" name="Picture 2" descr="http://cdn1.medicalnewstoday.com/content/images/articles/298/298513/cancer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62137"/>
            <a:ext cx="2895600" cy="217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1537"/>
            <a:ext cx="807867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Shore N, et al. BJU International. 2012; 109 (Suppl. 6): 22-32.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 of CRPC</a:t>
            </a:r>
            <a:endParaRPr lang="en-IN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Mechanisms involved in </a:t>
            </a:r>
            <a:r>
              <a:rPr lang="en-IN" dirty="0" smtClean="0"/>
              <a:t>CRPC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"/>
          <a:stretch/>
        </p:blipFill>
        <p:spPr bwMode="auto">
          <a:xfrm>
            <a:off x="3810000" y="871537"/>
            <a:ext cx="4724400" cy="44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Attar RM, et al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Clin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Cancer Res 2009;15(10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): 3251-5.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871537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/>
              <a:t>Several molecular </a:t>
            </a:r>
            <a:r>
              <a:rPr lang="en-IN" sz="1600" b="1" dirty="0" smtClean="0"/>
              <a:t>mechanisms have </a:t>
            </a:r>
            <a:r>
              <a:rPr lang="en-IN" sz="1600" b="1" dirty="0"/>
              <a:t>been proposed </a:t>
            </a:r>
            <a:r>
              <a:rPr lang="en-IN" sz="1600" b="1" dirty="0" smtClean="0"/>
              <a:t>to explain </a:t>
            </a:r>
            <a:r>
              <a:rPr lang="en-IN" sz="1600" b="1" dirty="0"/>
              <a:t>dependency of these </a:t>
            </a:r>
            <a:r>
              <a:rPr lang="en-IN" sz="1600" b="1" dirty="0" err="1"/>
              <a:t>tumors</a:t>
            </a:r>
            <a:r>
              <a:rPr lang="en-IN" sz="1600" b="1" dirty="0"/>
              <a:t> </a:t>
            </a:r>
            <a:r>
              <a:rPr lang="en-IN" sz="1600" b="1" dirty="0" smtClean="0"/>
              <a:t>on </a:t>
            </a:r>
            <a:r>
              <a:rPr lang="en-IN" sz="1600" b="1" dirty="0"/>
              <a:t>functional </a:t>
            </a:r>
            <a:r>
              <a:rPr lang="en-IN" sz="1600" b="1" dirty="0" smtClean="0"/>
              <a:t>AR. Those </a:t>
            </a:r>
            <a:r>
              <a:rPr lang="en-IN" sz="1600" b="1" dirty="0"/>
              <a:t>include: A, gene amplification </a:t>
            </a:r>
            <a:r>
              <a:rPr lang="en-IN" sz="1600" b="1" dirty="0" smtClean="0"/>
              <a:t>&amp; </a:t>
            </a:r>
            <a:r>
              <a:rPr lang="en-IN" sz="1600" b="1" dirty="0"/>
              <a:t>increased expression </a:t>
            </a:r>
            <a:r>
              <a:rPr lang="en-IN" sz="1600" b="1" dirty="0" smtClean="0"/>
              <a:t>of AR </a:t>
            </a:r>
            <a:r>
              <a:rPr lang="en-IN" sz="1600" b="1" dirty="0"/>
              <a:t>mRNA </a:t>
            </a:r>
            <a:r>
              <a:rPr lang="en-IN" sz="1600" b="1" dirty="0" smtClean="0"/>
              <a:t>&amp; </a:t>
            </a:r>
            <a:r>
              <a:rPr lang="en-IN" sz="1600" b="1" dirty="0"/>
              <a:t>protein; B, selection of mutations </a:t>
            </a:r>
            <a:r>
              <a:rPr lang="en-IN" sz="1600" b="1" dirty="0" smtClean="0"/>
              <a:t>in </a:t>
            </a:r>
            <a:r>
              <a:rPr lang="en-IN" sz="1600" b="1" dirty="0"/>
              <a:t>AR </a:t>
            </a:r>
            <a:r>
              <a:rPr lang="en-IN" sz="1600" b="1" dirty="0" smtClean="0"/>
              <a:t>that confer </a:t>
            </a:r>
            <a:r>
              <a:rPr lang="en-IN" sz="1600" b="1" dirty="0"/>
              <a:t>broader </a:t>
            </a:r>
            <a:r>
              <a:rPr lang="en-IN" sz="1600" b="1" dirty="0" smtClean="0"/>
              <a:t>ligand specificity</a:t>
            </a:r>
            <a:r>
              <a:rPr lang="en-IN" sz="1600" b="1" dirty="0"/>
              <a:t>; C, changes </a:t>
            </a:r>
            <a:r>
              <a:rPr lang="en-IN" sz="1600" b="1" dirty="0" smtClean="0"/>
              <a:t>in </a:t>
            </a:r>
            <a:r>
              <a:rPr lang="en-IN" sz="1600" b="1" dirty="0"/>
              <a:t>ratios </a:t>
            </a:r>
            <a:r>
              <a:rPr lang="en-IN" sz="1600" b="1" dirty="0" smtClean="0"/>
              <a:t>or expression between </a:t>
            </a:r>
            <a:r>
              <a:rPr lang="en-IN" sz="1600" b="1" dirty="0"/>
              <a:t>AR </a:t>
            </a:r>
            <a:r>
              <a:rPr lang="en-IN" sz="1600" b="1" dirty="0" smtClean="0"/>
              <a:t>&amp; </a:t>
            </a:r>
            <a:r>
              <a:rPr lang="en-IN" sz="1600" b="1" dirty="0"/>
              <a:t>its </a:t>
            </a:r>
            <a:r>
              <a:rPr lang="en-IN" sz="1600" b="1" dirty="0" err="1"/>
              <a:t>coregulators</a:t>
            </a:r>
            <a:r>
              <a:rPr lang="en-IN" sz="1600" b="1" dirty="0"/>
              <a:t> (GTF, </a:t>
            </a:r>
            <a:r>
              <a:rPr lang="en-IN" sz="1600" b="1" dirty="0" smtClean="0"/>
              <a:t>general transcription </a:t>
            </a:r>
            <a:r>
              <a:rPr lang="en-IN" sz="1600" b="1" dirty="0"/>
              <a:t>factor); D, increased expression of </a:t>
            </a:r>
            <a:r>
              <a:rPr lang="en-IN" sz="1600" b="1" dirty="0" smtClean="0"/>
              <a:t>steroidogenic enzymes</a:t>
            </a:r>
            <a:r>
              <a:rPr lang="en-IN" sz="1600" b="1" dirty="0"/>
              <a:t>; and E, up-regulation of cross-talk signal </a:t>
            </a:r>
            <a:r>
              <a:rPr lang="en-IN" sz="1600" b="1" dirty="0" smtClean="0"/>
              <a:t>transduction pathways </a:t>
            </a:r>
            <a:r>
              <a:rPr lang="en-IN" sz="1600" b="1" dirty="0"/>
              <a:t>that can activate </a:t>
            </a:r>
            <a:r>
              <a:rPr lang="en-IN" sz="1600" b="1" dirty="0" smtClean="0"/>
              <a:t>AR in ligand-independent manner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3786899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485130" y="282196"/>
            <a:ext cx="4135317" cy="47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311" tIns="21311" rIns="21311" bIns="21311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 sz="1800"/>
            </a:pPr>
            <a:r>
              <a:rPr lang="en-IN" sz="2800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Selection of therapy for CRPC</a:t>
            </a:r>
            <a:endParaRPr sz="2800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467545" y="870321"/>
            <a:ext cx="8064896" cy="290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With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range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of newer treatment options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becoming available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, it is clear there will be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need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to more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carefully define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most appropriate treatment for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individual patients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with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CRPC</a:t>
            </a:r>
          </a:p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endParaRPr lang="en-IN" dirty="0">
              <a:solidFill>
                <a:srgbClr val="005493"/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  <a:sym typeface="Apple SD 산돌고딕 Neo 중간체"/>
            </a:endParaRPr>
          </a:p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As incidence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of prostate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cancer is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disproportionately high in elderly men,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consideration should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be given to life expectancy issues, functional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status &amp; ability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of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patient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to tolerate potential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side effects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of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therapies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Sartor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OA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Journal of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Hematology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&amp; Oncology 2011, 4:18.</a:t>
            </a:r>
          </a:p>
        </p:txBody>
      </p:sp>
    </p:spTree>
    <p:extLst>
      <p:ext uri="{BB962C8B-B14F-4D97-AF65-F5344CB8AC3E}">
        <p14:creationId xmlns:p14="http://schemas.microsoft.com/office/powerpoint/2010/main" val="39624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485130" y="282196"/>
            <a:ext cx="4135317" cy="47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311" tIns="21311" rIns="21311" bIns="21311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 sz="1800"/>
            </a:pPr>
            <a:r>
              <a:rPr lang="en-IN" sz="2800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Selection of therapy for CRPC</a:t>
            </a:r>
            <a:endParaRPr sz="2800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467545" y="870321"/>
            <a:ext cx="8064896" cy="373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Because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elderly patients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also may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benefit from chemotherapies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to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same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degree younger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patients do, we should ensure that all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treatment options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that prolong survival, control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symptoms, reduce pain &amp; improve </a:t>
            </a:r>
            <a:r>
              <a:rPr lang="en-IN" dirty="0" err="1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QoL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are available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to those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patients with good clinical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status</a:t>
            </a:r>
          </a:p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endParaRPr lang="en-IN" dirty="0">
              <a:solidFill>
                <a:srgbClr val="005493"/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  <a:sym typeface="Apple SD 산돌고딕 Neo 중간체"/>
            </a:endParaRPr>
          </a:p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Strategies such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as proteomic profiling have been used to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define markers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that predict docetaxel resistance in men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with </a:t>
            </a:r>
            <a:r>
              <a:rPr lang="en-IN" dirty="0" err="1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mCRPC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&amp; use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of such biomarkers potentially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could better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define which patients will experience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recurrence early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on docetaxel therapy and direct these patients to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a more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appropriate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therapy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Sartor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OA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Journal of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Hematology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&amp; Oncology 2011, 4:18.</a:t>
            </a:r>
          </a:p>
        </p:txBody>
      </p:sp>
    </p:spTree>
    <p:extLst>
      <p:ext uri="{BB962C8B-B14F-4D97-AF65-F5344CB8AC3E}">
        <p14:creationId xmlns:p14="http://schemas.microsoft.com/office/powerpoint/2010/main" val="9651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485130" y="282196"/>
            <a:ext cx="4135317" cy="47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311" tIns="21311" rIns="21311" bIns="21311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 sz="1800"/>
            </a:pPr>
            <a:r>
              <a:rPr lang="en-IN" sz="2800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Selection of therapy for CRPC</a:t>
            </a:r>
            <a:endParaRPr sz="2800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467545" y="870321"/>
            <a:ext cx="8064896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Other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surrogate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biomarkers for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prediction of clinical benefit in </a:t>
            </a:r>
            <a:r>
              <a:rPr lang="en-IN" dirty="0" err="1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mCRPC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include PSA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, bone turnover markers, bone pain, bone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scans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&amp; circulating </a:t>
            </a:r>
            <a:r>
              <a:rPr lang="en-IN" dirty="0" err="1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tumor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cells</a:t>
            </a:r>
          </a:p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endParaRPr lang="en-IN" dirty="0">
              <a:solidFill>
                <a:srgbClr val="005493"/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  <a:sym typeface="Apple SD 산돌고딕 Neo 중간체"/>
            </a:endParaRPr>
          </a:p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Use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of these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surrogate biomarkers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has the potential to improve patient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selection strategies &amp; more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rapidly identify agents that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merit further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testing in phase 3 clinical trials, as well as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accelerate phase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3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testing</a:t>
            </a:r>
          </a:p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endParaRPr lang="en-IN" dirty="0">
              <a:solidFill>
                <a:srgbClr val="005493"/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  <a:sym typeface="Apple SD 산돌고딕 Neo 중간체"/>
            </a:endParaRPr>
          </a:p>
          <a:p>
            <a:pPr marL="193127" indent="-193127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However, these markers will </a:t>
            </a:r>
            <a:r>
              <a:rPr lang="en-IN" dirty="0" smtClean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require validation </a:t>
            </a:r>
            <a:r>
              <a:rPr lang="en-IN" dirty="0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for use in patients with </a:t>
            </a:r>
            <a:r>
              <a:rPr lang="en-IN" dirty="0" err="1">
                <a:solidFill>
                  <a:srgbClr val="005493"/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mCRPC</a:t>
            </a:r>
            <a:endParaRPr lang="en-IN" dirty="0">
              <a:solidFill>
                <a:srgbClr val="005493"/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  <a:sym typeface="Apple SD 산돌고딕 Neo 중간체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Sartor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OA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Journal of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Hematology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&amp; Oncology 2011, 4:18.</a:t>
            </a:r>
          </a:p>
        </p:txBody>
      </p:sp>
    </p:spTree>
    <p:extLst>
      <p:ext uri="{BB962C8B-B14F-4D97-AF65-F5344CB8AC3E}">
        <p14:creationId xmlns:p14="http://schemas.microsoft.com/office/powerpoint/2010/main" val="30941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3157537"/>
            <a:ext cx="2057400" cy="1905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Typical progression of metastatic </a:t>
            </a:r>
            <a:r>
              <a:rPr lang="en-IN" sz="2400" dirty="0" smtClean="0"/>
              <a:t>CRPC</a:t>
            </a:r>
            <a:endParaRPr lang="en-IN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Lorente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D, et al. 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Lancet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Oncology. 2015; 16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: e279–92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32407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8"/>
          <a:stretch/>
        </p:blipFill>
        <p:spPr bwMode="auto">
          <a:xfrm>
            <a:off x="1" y="0"/>
            <a:ext cx="6400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02878" y="807511"/>
            <a:ext cx="236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400" b="1" i="1" dirty="0">
                <a:solidFill>
                  <a:srgbClr val="FF0000"/>
                </a:solidFill>
              </a:rPr>
              <a:t>Current treatment options for </a:t>
            </a:r>
            <a:r>
              <a:rPr lang="en-IN" sz="2400" b="1" i="1" dirty="0" err="1">
                <a:solidFill>
                  <a:srgbClr val="FF0000"/>
                </a:solidFill>
              </a:rPr>
              <a:t>PCa</a:t>
            </a:r>
            <a:r>
              <a:rPr lang="en-IN" sz="2400" b="1" i="1" dirty="0">
                <a:solidFill>
                  <a:srgbClr val="FF0000"/>
                </a:solidFill>
              </a:rPr>
              <a:t> </a:t>
            </a:r>
            <a:r>
              <a:rPr lang="en-IN" sz="2400" b="1" i="1" dirty="0" smtClean="0">
                <a:solidFill>
                  <a:srgbClr val="FF0000"/>
                </a:solidFill>
              </a:rPr>
              <a:t>&amp; potential </a:t>
            </a:r>
            <a:r>
              <a:rPr lang="en-IN" sz="2400" b="1" i="1" dirty="0">
                <a:solidFill>
                  <a:srgbClr val="FF0000"/>
                </a:solidFill>
              </a:rPr>
              <a:t>new therapeutic agents being assessed in phase </a:t>
            </a:r>
            <a:r>
              <a:rPr lang="en-IN" sz="2400" b="1" i="1" dirty="0" smtClean="0">
                <a:solidFill>
                  <a:srgbClr val="FF0000"/>
                </a:solidFill>
              </a:rPr>
              <a:t>III trials for </a:t>
            </a:r>
            <a:r>
              <a:rPr lang="en-IN" sz="2400" b="1" i="1" dirty="0">
                <a:solidFill>
                  <a:srgbClr val="FF0000"/>
                </a:solidFill>
              </a:rPr>
              <a:t>treatment of </a:t>
            </a:r>
            <a:r>
              <a:rPr lang="en-IN" sz="2400" b="1" i="1" dirty="0" err="1">
                <a:solidFill>
                  <a:srgbClr val="FF0000"/>
                </a:solidFill>
              </a:rPr>
              <a:t>mCRPC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8034" y="4973242"/>
            <a:ext cx="2514601" cy="408066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r"/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Shore N, et al. BJU International. 2012; 109 (Suppl. 6): 22-32.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30428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34" y="5074894"/>
            <a:ext cx="27273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Saad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F, et al. Urology. 2015 Aug 14.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54" y="0"/>
            <a:ext cx="864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/>
              <a:t>CRPC drug treatment options in addition to continued </a:t>
            </a:r>
            <a:r>
              <a:rPr lang="en-IN" sz="2400" dirty="0" smtClean="0"/>
              <a:t>ADT</a:t>
            </a:r>
            <a:endParaRPr lang="en-IN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67"/>
            <a:ext cx="9067800" cy="450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922"/>
            <a:ext cx="9144001" cy="1748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694" y="1862137"/>
            <a:ext cx="8382000" cy="1676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Prospects </a:t>
            </a:r>
            <a:r>
              <a:rPr lang="en-IN" sz="2400" b="1" dirty="0"/>
              <a:t>for </a:t>
            </a:r>
            <a:r>
              <a:rPr lang="en-IN" sz="2400" b="1" dirty="0" smtClean="0"/>
              <a:t>successful treatment </a:t>
            </a:r>
            <a:r>
              <a:rPr lang="en-IN" sz="2400" b="1" dirty="0"/>
              <a:t>of patients with CRPC </a:t>
            </a:r>
            <a:r>
              <a:rPr lang="en-IN" sz="2400" b="1" dirty="0" smtClean="0"/>
              <a:t>have developed considerably so </a:t>
            </a:r>
            <a:r>
              <a:rPr lang="en-IN" sz="2400" b="1" dirty="0"/>
              <a:t>that </a:t>
            </a:r>
            <a:r>
              <a:rPr lang="en-IN" sz="2400" b="1" dirty="0" smtClean="0"/>
              <a:t>these patients </a:t>
            </a:r>
            <a:r>
              <a:rPr lang="en-IN" sz="2400" b="1" dirty="0"/>
              <a:t>may soon have </a:t>
            </a:r>
            <a:r>
              <a:rPr lang="en-IN" sz="2400" b="1" dirty="0" smtClean="0"/>
              <a:t>reasonable expectation </a:t>
            </a:r>
            <a:r>
              <a:rPr lang="en-IN" sz="2400" b="1" dirty="0"/>
              <a:t>of therapeutic </a:t>
            </a:r>
            <a:r>
              <a:rPr lang="en-IN" sz="2400" b="1" dirty="0" smtClean="0"/>
              <a:t>efficacy &amp; meaningful </a:t>
            </a:r>
            <a:r>
              <a:rPr lang="en-IN" sz="2400" b="1" dirty="0"/>
              <a:t>extension of their </a:t>
            </a:r>
            <a:r>
              <a:rPr lang="en-IN" sz="2400" b="1" dirty="0" smtClean="0"/>
              <a:t>lives</a:t>
            </a:r>
            <a:endParaRPr lang="en-I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19694" y="3614737"/>
            <a:ext cx="8382000" cy="1676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Several new </a:t>
            </a:r>
            <a:r>
              <a:rPr lang="en-IN" sz="2400" b="1" dirty="0" smtClean="0"/>
              <a:t>&amp; emerging </a:t>
            </a:r>
            <a:r>
              <a:rPr lang="en-IN" sz="2400" b="1" dirty="0"/>
              <a:t>therapies </a:t>
            </a:r>
            <a:r>
              <a:rPr lang="en-IN" sz="2400" b="1" dirty="0" smtClean="0"/>
              <a:t>for patients </a:t>
            </a:r>
            <a:r>
              <a:rPr lang="en-IN" sz="2400" b="1" dirty="0"/>
              <a:t>with CRPC have </a:t>
            </a:r>
            <a:r>
              <a:rPr lang="en-IN" sz="2400" b="1" dirty="0" smtClean="0"/>
              <a:t>fundamentally altered </a:t>
            </a:r>
            <a:r>
              <a:rPr lang="en-IN" sz="2400" b="1" dirty="0"/>
              <a:t>treatment landscape. These </a:t>
            </a:r>
            <a:r>
              <a:rPr lang="en-IN" sz="2400" b="1" dirty="0" smtClean="0"/>
              <a:t>new treatment </a:t>
            </a:r>
            <a:r>
              <a:rPr lang="en-IN" sz="2400" b="1" dirty="0"/>
              <a:t>options include, among </a:t>
            </a:r>
            <a:r>
              <a:rPr lang="en-IN" sz="2400" b="1" dirty="0" smtClean="0"/>
              <a:t>others, a new </a:t>
            </a:r>
            <a:r>
              <a:rPr lang="en-IN" sz="2400" b="1" dirty="0"/>
              <a:t>cytotoxic agent, </a:t>
            </a:r>
            <a:r>
              <a:rPr lang="en-IN" sz="2400" b="1" dirty="0" smtClean="0"/>
              <a:t>immunotherapy &amp; androgen </a:t>
            </a:r>
            <a:r>
              <a:rPr lang="en-IN" sz="2400" b="1" dirty="0"/>
              <a:t>receptor-signalling inhibitors</a:t>
            </a:r>
          </a:p>
        </p:txBody>
      </p:sp>
    </p:spTree>
    <p:extLst>
      <p:ext uri="{BB962C8B-B14F-4D97-AF65-F5344CB8AC3E}">
        <p14:creationId xmlns:p14="http://schemas.microsoft.com/office/powerpoint/2010/main" val="16529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37" y="-7715"/>
            <a:ext cx="6347211" cy="540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191448"/>
            <a:ext cx="9121548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Jain S, et al. Meta Gene . 2014; 2: 596–605.</a:t>
            </a:r>
          </a:p>
        </p:txBody>
      </p:sp>
      <p:sp>
        <p:nvSpPr>
          <p:cNvPr id="5" name="Shape 89"/>
          <p:cNvSpPr/>
          <p:nvPr/>
        </p:nvSpPr>
        <p:spPr>
          <a:xfrm>
            <a:off x="394405" y="751357"/>
            <a:ext cx="2449286" cy="389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311" tIns="21311" rIns="21311" bIns="21311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 sz="1800"/>
            </a:pPr>
            <a:r>
              <a:rPr lang="en-IN" sz="2500" b="1" dirty="0">
                <a:solidFill>
                  <a:schemeClr val="tx2"/>
                </a:solidFill>
                <a:latin typeface="Calibri" panose="020F0502020204030204" pitchFamily="34" charset="0"/>
              </a:rPr>
              <a:t>Map of India showing rank of prostate cancer among top 10 leading sites of all cancers, for different population based</a:t>
            </a:r>
          </a:p>
          <a:p>
            <a:pPr lvl="0">
              <a:defRPr sz="1800"/>
            </a:pPr>
            <a:r>
              <a:rPr lang="en-IN" sz="2500" b="1" dirty="0">
                <a:solidFill>
                  <a:schemeClr val="tx2"/>
                </a:solidFill>
                <a:latin typeface="Calibri" panose="020F0502020204030204" pitchFamily="34" charset="0"/>
              </a:rPr>
              <a:t>cancer registries of India</a:t>
            </a:r>
            <a:endParaRPr sz="25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0"/>
            <a:ext cx="9037319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Crawford DE, et al. J Urol. 2015 July 18.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176337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633537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85800" y="2624137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72915" y="3309937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814754" y="3548428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189892" y="3784722"/>
            <a:ext cx="63890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5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455821" y="282196"/>
            <a:ext cx="6988629" cy="47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311" tIns="21311" rIns="21311" bIns="21311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 lvl="0">
              <a:defRPr sz="1800"/>
            </a:pPr>
            <a:r>
              <a:rPr sz="2800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Castration-resistant disease</a:t>
            </a:r>
            <a:r>
              <a:rPr lang="en-IN" sz="2800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: Management Options</a:t>
            </a:r>
            <a:endParaRPr sz="2800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7" y="757446"/>
            <a:ext cx="8280269" cy="43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3 </a:t>
            </a:r>
            <a:r>
              <a:rPr lang="en-IN" dirty="0" smtClean="0"/>
              <a:t>trials: Approved </a:t>
            </a:r>
            <a:r>
              <a:rPr lang="en-IN" dirty="0"/>
              <a:t>agents in </a:t>
            </a:r>
            <a:r>
              <a:rPr lang="en-IN" dirty="0" smtClean="0"/>
              <a:t>CRPC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00137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Lorente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D, et al. 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Lancet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Oncology. 2015; 16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: e279–92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4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3 </a:t>
            </a:r>
            <a:r>
              <a:rPr lang="en-IN" dirty="0" smtClean="0"/>
              <a:t>trials: Approved </a:t>
            </a:r>
            <a:r>
              <a:rPr lang="en-IN" dirty="0"/>
              <a:t>agents in </a:t>
            </a:r>
            <a:r>
              <a:rPr lang="en-IN" dirty="0" smtClean="0"/>
              <a:t>CRPC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0"/>
          <a:stretch/>
        </p:blipFill>
        <p:spPr bwMode="auto">
          <a:xfrm>
            <a:off x="381001" y="1100137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Lorente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D, et al. 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Lancet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Oncology. 2015; 16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: e279–92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06689"/>
            <a:ext cx="8151439" cy="1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3 </a:t>
            </a:r>
            <a:r>
              <a:rPr lang="en-IN" dirty="0" smtClean="0"/>
              <a:t>trials: Approved </a:t>
            </a:r>
            <a:r>
              <a:rPr lang="en-IN" dirty="0"/>
              <a:t>agents in </a:t>
            </a:r>
            <a:r>
              <a:rPr lang="en-IN" dirty="0" smtClean="0"/>
              <a:t>CRPC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0"/>
          <a:stretch/>
        </p:blipFill>
        <p:spPr bwMode="auto">
          <a:xfrm>
            <a:off x="381001" y="1100137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Lorente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D, et al. 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Lancet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Oncology. 2015; 16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: e279–92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9" y="1651825"/>
            <a:ext cx="8257032" cy="32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3 </a:t>
            </a:r>
            <a:r>
              <a:rPr lang="en-IN" dirty="0" smtClean="0"/>
              <a:t>trials: Approved </a:t>
            </a:r>
            <a:r>
              <a:rPr lang="en-IN" dirty="0"/>
              <a:t>agents in </a:t>
            </a:r>
            <a:r>
              <a:rPr lang="en-IN" dirty="0" smtClean="0"/>
              <a:t>CRPC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0"/>
          <a:stretch/>
        </p:blipFill>
        <p:spPr bwMode="auto">
          <a:xfrm>
            <a:off x="381001" y="1100137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Lorente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D, et al. 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Lancet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Oncology. 2015; 16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: e279–92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3" y="1676399"/>
            <a:ext cx="8263128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3 </a:t>
            </a:r>
            <a:r>
              <a:rPr lang="en-IN" dirty="0" smtClean="0"/>
              <a:t>trials: Approved </a:t>
            </a:r>
            <a:r>
              <a:rPr lang="en-IN" dirty="0"/>
              <a:t>agents in </a:t>
            </a:r>
            <a:r>
              <a:rPr lang="en-IN" dirty="0" smtClean="0"/>
              <a:t>CRPC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0"/>
          <a:stretch/>
        </p:blipFill>
        <p:spPr bwMode="auto">
          <a:xfrm>
            <a:off x="385192" y="883537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Lorente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D, et al. 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Lancet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Oncology. 2015; 16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: e279–92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" y="1453513"/>
            <a:ext cx="8229600" cy="373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3 </a:t>
            </a:r>
            <a:r>
              <a:rPr lang="en-IN" dirty="0" smtClean="0"/>
              <a:t>trials: Approved </a:t>
            </a:r>
            <a:r>
              <a:rPr lang="en-IN" dirty="0"/>
              <a:t>agents in </a:t>
            </a:r>
            <a:r>
              <a:rPr lang="en-IN" dirty="0" smtClean="0"/>
              <a:t>CRPC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0"/>
          <a:stretch/>
        </p:blipFill>
        <p:spPr bwMode="auto">
          <a:xfrm>
            <a:off x="385192" y="883537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Lorente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D, et al. 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Lancet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Oncology. 2015; 16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: e279–92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" y="1477897"/>
            <a:ext cx="8301608" cy="236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 err="1" smtClean="0"/>
              <a:t>Abiraterone</a:t>
            </a:r>
            <a:r>
              <a:rPr lang="en-IN" sz="2800" b="1" dirty="0" smtClean="0"/>
              <a:t> Acetate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err="1" smtClean="0"/>
              <a:t>Pregnenolone</a:t>
            </a:r>
            <a:r>
              <a:rPr lang="en-IN" sz="2000" dirty="0" smtClean="0"/>
              <a:t> analogue</a:t>
            </a:r>
            <a:r>
              <a:rPr lang="en-IN" sz="2000" baseline="30000" dirty="0" smtClean="0">
                <a:solidFill>
                  <a:srgbClr val="FF0000"/>
                </a:solidFill>
              </a:rPr>
              <a:t>1</a:t>
            </a:r>
          </a:p>
          <a:p>
            <a:endParaRPr lang="en-IN" sz="2000" dirty="0"/>
          </a:p>
          <a:p>
            <a:r>
              <a:rPr lang="en-IN" sz="2000" dirty="0" smtClean="0"/>
              <a:t>Highly specific &amp; irreversible CYP17A1 inhibitor</a:t>
            </a:r>
            <a:r>
              <a:rPr lang="en-IN" sz="2000" baseline="30000" dirty="0" smtClean="0">
                <a:solidFill>
                  <a:srgbClr val="FF0000"/>
                </a:solidFill>
              </a:rPr>
              <a:t>1</a:t>
            </a:r>
          </a:p>
          <a:p>
            <a:endParaRPr lang="en-IN" dirty="0"/>
          </a:p>
          <a:p>
            <a:r>
              <a:rPr lang="en-IN" dirty="0" smtClean="0"/>
              <a:t>Orally administered</a:t>
            </a:r>
            <a:r>
              <a:rPr lang="en-IN" baseline="30000" dirty="0" smtClean="0">
                <a:solidFill>
                  <a:srgbClr val="FF0000"/>
                </a:solidFill>
              </a:rPr>
              <a:t>2</a:t>
            </a:r>
          </a:p>
          <a:p>
            <a:endParaRPr lang="en-IN" dirty="0" smtClean="0"/>
          </a:p>
          <a:p>
            <a:r>
              <a:rPr lang="en-IN" dirty="0"/>
              <a:t>C</a:t>
            </a:r>
            <a:r>
              <a:rPr lang="en-IN" dirty="0" smtClean="0"/>
              <a:t>onverted </a:t>
            </a:r>
            <a:r>
              <a:rPr lang="en-IN" dirty="0"/>
              <a:t>to its active metabolite </a:t>
            </a:r>
            <a:r>
              <a:rPr lang="en-IN" dirty="0" err="1" smtClean="0"/>
              <a:t>abiraterone</a:t>
            </a:r>
            <a:r>
              <a:rPr lang="en-IN" dirty="0" smtClean="0"/>
              <a:t> by liver</a:t>
            </a:r>
            <a:r>
              <a:rPr lang="en-IN" baseline="30000" dirty="0" smtClean="0">
                <a:solidFill>
                  <a:srgbClr val="FF0000"/>
                </a:solidFill>
              </a:rPr>
              <a:t>2</a:t>
            </a:r>
            <a:endParaRPr lang="en-IN" sz="2000" baseline="30000" dirty="0" smtClean="0">
              <a:solidFill>
                <a:srgbClr val="FF0000"/>
              </a:solidFill>
            </a:endParaRPr>
          </a:p>
          <a:p>
            <a:endParaRPr lang="en-IN" dirty="0"/>
          </a:p>
          <a:p>
            <a:r>
              <a:rPr lang="en-IN" dirty="0" err="1" smtClean="0"/>
              <a:t>Abiraterone</a:t>
            </a:r>
            <a:r>
              <a:rPr lang="en-IN" dirty="0" smtClean="0"/>
              <a:t> acetate: 3</a:t>
            </a:r>
            <a:r>
              <a:rPr lang="el-GR" dirty="0" smtClean="0"/>
              <a:t>β-</a:t>
            </a:r>
            <a:r>
              <a:rPr lang="en-IN" dirty="0" err="1"/>
              <a:t>acetoxy</a:t>
            </a:r>
            <a:r>
              <a:rPr lang="en-IN" dirty="0"/>
              <a:t> </a:t>
            </a:r>
            <a:r>
              <a:rPr lang="en-IN" dirty="0" smtClean="0"/>
              <a:t>prodrug of </a:t>
            </a:r>
            <a:r>
              <a:rPr lang="en-IN" dirty="0" err="1" smtClean="0"/>
              <a:t>abiraterone</a:t>
            </a:r>
            <a:r>
              <a:rPr lang="en-IN" dirty="0" smtClean="0"/>
              <a:t> with </a:t>
            </a:r>
            <a:r>
              <a:rPr lang="en-IN" dirty="0"/>
              <a:t>improved </a:t>
            </a:r>
            <a:r>
              <a:rPr lang="en-IN" dirty="0" smtClean="0"/>
              <a:t>bioavailability compared with abiraterone</a:t>
            </a:r>
            <a:r>
              <a:rPr lang="en-IN" baseline="30000" dirty="0">
                <a:solidFill>
                  <a:srgbClr val="FF0000"/>
                </a:solidFill>
              </a:rPr>
              <a:t>1</a:t>
            </a:r>
            <a:endParaRPr lang="en-IN" baseline="30000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004593"/>
            <a:ext cx="8676456" cy="408066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1. Grist 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E, et al. Urologic 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Oncology: Seminars and Original Investigations. 2015; 33: 289–294/ 2. Han CS, et al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. Expert </a:t>
            </a:r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Opin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Drug </a:t>
            </a:r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Metab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</a:t>
            </a:r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Toxicol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. 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2015; 11(6): 967-975.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3027760" y="1575150"/>
            <a:ext cx="2535238" cy="2852406"/>
            <a:chOff x="2857500" y="979489"/>
            <a:chExt cx="3429000" cy="489902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857500" y="979489"/>
              <a:ext cx="1219200" cy="1841500"/>
              <a:chOff x="4656" y="2393"/>
              <a:chExt cx="768" cy="1160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704" y="2928"/>
                <a:ext cx="528" cy="384"/>
              </a:xfrm>
              <a:custGeom>
                <a:avLst/>
                <a:gdLst>
                  <a:gd name="T0" fmla="*/ 48 w 528"/>
                  <a:gd name="T1" fmla="*/ 0 h 384"/>
                  <a:gd name="T2" fmla="*/ 0 w 528"/>
                  <a:gd name="T3" fmla="*/ 48 h 384"/>
                  <a:gd name="T4" fmla="*/ 48 w 528"/>
                  <a:gd name="T5" fmla="*/ 144 h 384"/>
                  <a:gd name="T6" fmla="*/ 192 w 528"/>
                  <a:gd name="T7" fmla="*/ 240 h 384"/>
                  <a:gd name="T8" fmla="*/ 288 w 528"/>
                  <a:gd name="T9" fmla="*/ 288 h 384"/>
                  <a:gd name="T10" fmla="*/ 432 w 528"/>
                  <a:gd name="T11" fmla="*/ 384 h 384"/>
                  <a:gd name="T12" fmla="*/ 480 w 528"/>
                  <a:gd name="T13" fmla="*/ 336 h 384"/>
                  <a:gd name="T14" fmla="*/ 528 w 528"/>
                  <a:gd name="T15" fmla="*/ 288 h 384"/>
                  <a:gd name="T16" fmla="*/ 480 w 528"/>
                  <a:gd name="T17" fmla="*/ 144 h 384"/>
                  <a:gd name="T18" fmla="*/ 384 w 528"/>
                  <a:gd name="T19" fmla="*/ 48 h 384"/>
                  <a:gd name="T20" fmla="*/ 234 w 528"/>
                  <a:gd name="T21" fmla="*/ 23 h 384"/>
                  <a:gd name="T22" fmla="*/ 227 w 528"/>
                  <a:gd name="T23" fmla="*/ 20 h 384"/>
                  <a:gd name="T24" fmla="*/ 96 w 528"/>
                  <a:gd name="T25" fmla="*/ 0 h 384"/>
                  <a:gd name="T26" fmla="*/ 48 w 528"/>
                  <a:gd name="T27" fmla="*/ 0 h 3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8"/>
                  <a:gd name="T43" fmla="*/ 0 h 384"/>
                  <a:gd name="T44" fmla="*/ 528 w 528"/>
                  <a:gd name="T45" fmla="*/ 384 h 3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8" h="384">
                    <a:moveTo>
                      <a:pt x="48" y="0"/>
                    </a:moveTo>
                    <a:lnTo>
                      <a:pt x="0" y="48"/>
                    </a:lnTo>
                    <a:lnTo>
                      <a:pt x="48" y="144"/>
                    </a:lnTo>
                    <a:lnTo>
                      <a:pt x="192" y="240"/>
                    </a:lnTo>
                    <a:lnTo>
                      <a:pt x="288" y="288"/>
                    </a:lnTo>
                    <a:lnTo>
                      <a:pt x="432" y="384"/>
                    </a:lnTo>
                    <a:lnTo>
                      <a:pt x="480" y="336"/>
                    </a:lnTo>
                    <a:lnTo>
                      <a:pt x="528" y="288"/>
                    </a:lnTo>
                    <a:lnTo>
                      <a:pt x="480" y="144"/>
                    </a:lnTo>
                    <a:lnTo>
                      <a:pt x="384" y="48"/>
                    </a:lnTo>
                    <a:cubicBezTo>
                      <a:pt x="333" y="39"/>
                      <a:pt x="284" y="33"/>
                      <a:pt x="234" y="23"/>
                    </a:cubicBezTo>
                    <a:cubicBezTo>
                      <a:pt x="232" y="22"/>
                      <a:pt x="227" y="20"/>
                      <a:pt x="227" y="20"/>
                    </a:cubicBezTo>
                    <a:lnTo>
                      <a:pt x="9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ヒラギノ角ゴ Pro W3" pitchFamily="1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0" name="Picture 9" descr="Teste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393"/>
                <a:ext cx="768" cy="1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6" descr="Adre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72"/>
            <a:stretch>
              <a:fillRect/>
            </a:stretch>
          </p:blipFill>
          <p:spPr bwMode="auto">
            <a:xfrm>
              <a:off x="4762500" y="1436688"/>
              <a:ext cx="15240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TumorCells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3309938"/>
              <a:ext cx="2339975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42" y="896139"/>
            <a:ext cx="8318500" cy="679012"/>
          </a:xfrm>
        </p:spPr>
        <p:txBody>
          <a:bodyPr>
            <a:noAutofit/>
          </a:bodyPr>
          <a:lstStyle/>
          <a:p>
            <a:r>
              <a:rPr lang="en-US" sz="1800" dirty="0" smtClean="0"/>
              <a:t>PC tumors </a:t>
            </a:r>
            <a:r>
              <a:rPr lang="en-US" sz="1800" dirty="0"/>
              <a:t>produce androgen </a:t>
            </a:r>
            <a:r>
              <a:rPr lang="en-US" sz="1800" i="1" dirty="0"/>
              <a:t>de </a:t>
            </a:r>
            <a:r>
              <a:rPr lang="en-US" sz="1800" i="1" dirty="0" smtClean="0"/>
              <a:t>novo: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Androgen biosynthesis is taking place in testes, adrenal glands &amp; within prostate tumor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endParaRPr lang="en-US" sz="1800" baseline="30000" dirty="0" smtClean="0"/>
          </a:p>
          <a:p>
            <a:endParaRPr lang="en-US" sz="1800" baseline="30000" dirty="0"/>
          </a:p>
          <a:p>
            <a:endParaRPr lang="en-US" sz="1800" baseline="30000" dirty="0" smtClean="0"/>
          </a:p>
          <a:p>
            <a:endParaRPr lang="en-US" sz="1800" baseline="30000" dirty="0"/>
          </a:p>
          <a:p>
            <a:endParaRPr lang="en-US" sz="1800" baseline="30000" dirty="0" smtClean="0"/>
          </a:p>
          <a:p>
            <a:endParaRPr lang="en-US" sz="1800" baseline="30000" dirty="0"/>
          </a:p>
          <a:p>
            <a:pPr marL="0" indent="0">
              <a:buNone/>
            </a:pPr>
            <a:endParaRPr lang="en-US" sz="1800" baseline="30000" dirty="0"/>
          </a:p>
          <a:p>
            <a:pPr marL="0" indent="0">
              <a:buNone/>
            </a:pPr>
            <a:endParaRPr lang="en-US" sz="1800" baseline="30000" dirty="0"/>
          </a:p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194" y="3691858"/>
            <a:ext cx="1585335" cy="523220"/>
          </a:xfrm>
          <a:prstGeom prst="rect">
            <a:avLst/>
          </a:prstGeom>
          <a:solidFill>
            <a:srgbClr val="09357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 smtClean="0"/>
              <a:t>Prostate </a:t>
            </a:r>
            <a:r>
              <a:rPr lang="en-US" sz="1400" dirty="0"/>
              <a:t>c</a:t>
            </a:r>
            <a:r>
              <a:rPr lang="en-US" sz="1400" dirty="0" smtClean="0"/>
              <a:t>ancer cells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999" y="1868873"/>
            <a:ext cx="1585335" cy="307777"/>
          </a:xfrm>
          <a:prstGeom prst="rect">
            <a:avLst/>
          </a:prstGeom>
          <a:solidFill>
            <a:srgbClr val="09357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 smtClean="0"/>
              <a:t>Adrenal gland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9925" y="2125932"/>
            <a:ext cx="962143" cy="307777"/>
          </a:xfrm>
          <a:prstGeom prst="rect">
            <a:avLst/>
          </a:prstGeom>
          <a:solidFill>
            <a:srgbClr val="09357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 smtClean="0"/>
              <a:t>Testes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02" y="4932585"/>
            <a:ext cx="866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1. Locke JA, et al. Cancer Res </a:t>
            </a:r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2008;68:6407–6415/ 2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</a:t>
            </a:r>
            <a:r>
              <a:rPr lang="en-US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Denmeade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SR, et al. Nature Rev Cancer </a:t>
            </a:r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2002;2:389-396/ 3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Chen  Y, et al. Lancet </a:t>
            </a:r>
            <a:r>
              <a:rPr lang="en-US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2009; 10:981–991.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 rot="3620782">
            <a:off x="3349162" y="2760295"/>
            <a:ext cx="464319" cy="262050"/>
          </a:xfrm>
          <a:prstGeom prst="rightArrow">
            <a:avLst>
              <a:gd name="adj1" fmla="val 50000"/>
              <a:gd name="adj2" fmla="val 776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 rot="18286379" flipH="1">
            <a:off x="4466627" y="2688228"/>
            <a:ext cx="494544" cy="279108"/>
          </a:xfrm>
          <a:prstGeom prst="rightArrow">
            <a:avLst>
              <a:gd name="adj1" fmla="val 50000"/>
              <a:gd name="adj2" fmla="val 776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 rot="4500000">
            <a:off x="3728676" y="3153440"/>
            <a:ext cx="499785" cy="86542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68" y="10800"/>
                </a:moveTo>
                <a:cubicBezTo>
                  <a:pt x="16568" y="7614"/>
                  <a:pt x="13985" y="5032"/>
                  <a:pt x="10800" y="5032"/>
                </a:cubicBezTo>
                <a:cubicBezTo>
                  <a:pt x="7614" y="5032"/>
                  <a:pt x="5032" y="7614"/>
                  <a:pt x="503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084" y="16016"/>
                </a:lnTo>
                <a:lnTo>
                  <a:pt x="13868" y="10800"/>
                </a:lnTo>
                <a:lnTo>
                  <a:pt x="16568" y="10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052255" y="2345903"/>
            <a:ext cx="1703388" cy="652582"/>
            <a:chOff x="415" y="2560"/>
            <a:chExt cx="1073" cy="522"/>
          </a:xfrm>
        </p:grpSpPr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15" y="2560"/>
              <a:ext cx="1060" cy="52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654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en-US" sz="1400" dirty="0">
                  <a:latin typeface="+mn-lt"/>
                </a:rPr>
                <a:t>Testosterone</a:t>
              </a:r>
            </a:p>
            <a:p>
              <a:pPr algn="r" eaLnBrk="1" hangingPunct="1">
                <a:lnSpc>
                  <a:spcPct val="130000"/>
                </a:lnSpc>
              </a:pPr>
              <a:r>
                <a:rPr lang="en-US" sz="1400" dirty="0" err="1">
                  <a:latin typeface="+mn-lt"/>
                </a:rPr>
                <a:t>Dihydrotestosterone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488" y="2640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488" y="2802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5726761" y="2099427"/>
            <a:ext cx="2293938" cy="652582"/>
            <a:chOff x="3110" y="672"/>
            <a:chExt cx="1445" cy="522"/>
          </a:xfrm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 flipH="1">
              <a:off x="3120" y="672"/>
              <a:ext cx="1435" cy="52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654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pPr algn="l" eaLnBrk="1" hangingPunct="1">
                <a:lnSpc>
                  <a:spcPct val="130000"/>
                </a:lnSpc>
              </a:pPr>
              <a:r>
                <a:rPr lang="en-US" sz="1400" dirty="0" err="1">
                  <a:latin typeface="+mn-lt"/>
                </a:rPr>
                <a:t>Dehydroepiandrostenedione</a:t>
              </a:r>
              <a:endParaRPr lang="en-US" sz="1400" dirty="0">
                <a:latin typeface="+mn-lt"/>
              </a:endParaRPr>
            </a:p>
            <a:p>
              <a:pPr algn="l" eaLnBrk="1" hangingPunct="1">
                <a:lnSpc>
                  <a:spcPct val="130000"/>
                </a:lnSpc>
              </a:pPr>
              <a:r>
                <a:rPr lang="en-US" sz="1400" dirty="0" err="1">
                  <a:latin typeface="+mn-lt"/>
                </a:rPr>
                <a:t>Androstenedione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110" y="759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3110" y="927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5087403" y="3163856"/>
            <a:ext cx="2293938" cy="652582"/>
            <a:chOff x="3110" y="672"/>
            <a:chExt cx="1445" cy="522"/>
          </a:xfrm>
        </p:grpSpPr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 flipH="1">
              <a:off x="3120" y="672"/>
              <a:ext cx="1435" cy="52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654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pPr algn="l" eaLnBrk="1" hangingPunct="1">
                <a:lnSpc>
                  <a:spcPct val="130000"/>
                </a:lnSpc>
              </a:pPr>
              <a:r>
                <a:rPr lang="en-US" sz="1400" dirty="0" err="1">
                  <a:latin typeface="+mn-lt"/>
                </a:rPr>
                <a:t>Dehydroepiandrostenedione</a:t>
              </a:r>
              <a:endParaRPr lang="en-US" sz="1400" dirty="0">
                <a:latin typeface="+mn-lt"/>
              </a:endParaRPr>
            </a:p>
            <a:p>
              <a:pPr algn="l" eaLnBrk="1" hangingPunct="1">
                <a:lnSpc>
                  <a:spcPct val="130000"/>
                </a:lnSpc>
              </a:pPr>
              <a:r>
                <a:rPr lang="en-US" sz="1400" dirty="0" err="1">
                  <a:latin typeface="+mn-lt"/>
                </a:rPr>
                <a:t>Androstenedione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3110" y="759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3110" y="927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8182" y="3398929"/>
            <a:ext cx="28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09357A"/>
                </a:solidFill>
              </a:rPr>
              <a:t>Autocrine</a:t>
            </a:r>
            <a:r>
              <a:rPr lang="en-US" sz="1400" dirty="0" smtClean="0">
                <a:solidFill>
                  <a:srgbClr val="09357A"/>
                </a:solidFill>
              </a:rPr>
              <a:t> and </a:t>
            </a:r>
            <a:br>
              <a:rPr lang="en-US" sz="1400" dirty="0" smtClean="0">
                <a:solidFill>
                  <a:srgbClr val="09357A"/>
                </a:solidFill>
              </a:rPr>
            </a:br>
            <a:r>
              <a:rPr lang="en-US" sz="1400" dirty="0" smtClean="0">
                <a:solidFill>
                  <a:srgbClr val="09357A"/>
                </a:solidFill>
              </a:rPr>
              <a:t>paracrine </a:t>
            </a:r>
            <a:r>
              <a:rPr lang="en-US" sz="1400" dirty="0" err="1" smtClean="0">
                <a:solidFill>
                  <a:srgbClr val="09357A"/>
                </a:solidFill>
              </a:rPr>
              <a:t>signalling</a:t>
            </a:r>
            <a:endParaRPr lang="en-US" sz="1400" dirty="0">
              <a:solidFill>
                <a:srgbClr val="09357A"/>
              </a:solidFill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547236059"/>
              </p:ext>
            </p:extLst>
          </p:nvPr>
        </p:nvGraphicFramePr>
        <p:xfrm>
          <a:off x="448182" y="1535966"/>
          <a:ext cx="8084258" cy="217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Sources of Androgen in Prostate Cancer</a:t>
            </a:r>
            <a:endParaRPr lang="en-IN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4DE54EEA-E28C-4901-B9F7-2CACFBDE9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>
                                            <p:graphicEl>
                                              <a:dgm id="{4DE54EEA-E28C-4901-B9F7-2CACFBDE9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ocrineAxis_v1a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" b="3859"/>
          <a:stretch/>
        </p:blipFill>
        <p:spPr>
          <a:xfrm>
            <a:off x="611560" y="843741"/>
            <a:ext cx="7831077" cy="437687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Endocrine Axis in Prostate Cancer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63" y="1091749"/>
            <a:ext cx="8193285" cy="310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67544" y="2767234"/>
            <a:ext cx="136815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err="1" smtClean="0"/>
              <a:t>Abiraterone</a:t>
            </a:r>
            <a:r>
              <a:rPr lang="en-IN" sz="1600" b="1" dirty="0" smtClean="0"/>
              <a:t> acetate</a:t>
            </a:r>
            <a:endParaRPr lang="en-IN" sz="1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Mechanism of Action of </a:t>
            </a:r>
            <a:r>
              <a:rPr lang="en-IN" dirty="0" err="1" smtClean="0"/>
              <a:t>Abiraterone</a:t>
            </a:r>
            <a:r>
              <a:rPr lang="en-IN" dirty="0" smtClean="0"/>
              <a:t> acetate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761259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93139" y="4752715"/>
            <a:ext cx="350837" cy="157520"/>
          </a:xfrm>
        </p:spPr>
        <p:txBody>
          <a:bodyPr/>
          <a:lstStyle/>
          <a:p>
            <a:pPr>
              <a:defRPr/>
            </a:pPr>
            <a:fld id="{1EFD6DB5-DB15-8A46-A9ED-B7D6725A1D6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0090"/>
            <a:ext cx="7315200" cy="702885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667" y="184666"/>
            <a:ext cx="8659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00" dirty="0">
                <a:solidFill>
                  <a:schemeClr val="tx2"/>
                </a:solidFill>
                <a:ea typeface="+mj-ea"/>
                <a:cs typeface="+mj-cs"/>
              </a:rPr>
              <a:t>Steroid Synthesis </a:t>
            </a:r>
            <a:r>
              <a:rPr lang="en-US" sz="2800" b="1" spc="-100" dirty="0" smtClean="0">
                <a:solidFill>
                  <a:schemeClr val="tx2"/>
                </a:solidFill>
                <a:ea typeface="+mj-ea"/>
                <a:cs typeface="+mj-cs"/>
              </a:rPr>
              <a:t>Pathway: MOA </a:t>
            </a:r>
            <a:r>
              <a:rPr lang="en-US" sz="2800" b="1" spc="-100" dirty="0">
                <a:solidFill>
                  <a:schemeClr val="tx2"/>
                </a:solidFill>
                <a:ea typeface="+mj-ea"/>
                <a:cs typeface="+mj-cs"/>
              </a:rPr>
              <a:t>of Abiraterone &amp; Related </a:t>
            </a:r>
            <a:r>
              <a:rPr lang="en-US" sz="2800" b="1" spc="-100" dirty="0" smtClean="0">
                <a:solidFill>
                  <a:schemeClr val="tx2"/>
                </a:solidFill>
                <a:ea typeface="+mj-ea"/>
                <a:cs typeface="+mj-cs"/>
              </a:rPr>
              <a:t>AEs</a:t>
            </a:r>
            <a:endParaRPr lang="en-US" sz="2800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5498" y="753906"/>
            <a:ext cx="9101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Cholesterol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3988" y="1502731"/>
            <a:ext cx="10790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Pregnenolone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08574" y="1510232"/>
            <a:ext cx="1034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Progesterone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29216" y="1506481"/>
            <a:ext cx="18500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Corticosterone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6850" y="2685379"/>
            <a:ext cx="1080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17</a:t>
            </a:r>
            <a:r>
              <a:rPr lang="el-GR" sz="1200" b="1" dirty="0">
                <a:solidFill>
                  <a:schemeClr val="tx2"/>
                </a:solidFill>
              </a:rPr>
              <a:t>α</a:t>
            </a:r>
            <a:r>
              <a:rPr lang="en-US" sz="1200" b="1" dirty="0">
                <a:solidFill>
                  <a:schemeClr val="tx2"/>
                </a:solidFill>
              </a:rPr>
              <a:t>-OH-</a:t>
            </a:r>
          </a:p>
          <a:p>
            <a:r>
              <a:rPr lang="en-US" sz="1200" b="1" dirty="0" err="1">
                <a:solidFill>
                  <a:schemeClr val="tx2"/>
                </a:solidFill>
              </a:rPr>
              <a:t>pregnenolone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3688" y="3824271"/>
            <a:ext cx="546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DHEA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818787" y="3806769"/>
            <a:ext cx="17262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Androstenedione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64851" y="3827779"/>
            <a:ext cx="1274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Testosterone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28850" y="2725384"/>
            <a:ext cx="1036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17</a:t>
            </a:r>
            <a:r>
              <a:rPr lang="el-GR" sz="1200" b="1" dirty="0">
                <a:solidFill>
                  <a:schemeClr val="tx2"/>
                </a:solidFill>
              </a:rPr>
              <a:t>α</a:t>
            </a:r>
            <a:r>
              <a:rPr lang="en-US" sz="1200" b="1" dirty="0">
                <a:solidFill>
                  <a:schemeClr val="tx2"/>
                </a:solidFill>
              </a:rPr>
              <a:t> –OH-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progesterone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843477" y="2726584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/>
              <a:t>Cortisol</a:t>
            </a:r>
            <a:endParaRPr lang="en-US" sz="1200" b="1" dirty="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82625" y="1780265"/>
            <a:ext cx="0" cy="82510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693738" y="3139185"/>
            <a:ext cx="0" cy="55131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37226" y="3964792"/>
            <a:ext cx="3254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41414" y="3191692"/>
            <a:ext cx="892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spc="-150" dirty="0">
                <a:solidFill>
                  <a:schemeClr val="accent2">
                    <a:lumMod val="50000"/>
                  </a:schemeClr>
                </a:solidFill>
              </a:rPr>
              <a:t>CYP17</a:t>
            </a:r>
          </a:p>
          <a:p>
            <a:r>
              <a:rPr lang="en-US" sz="1400" b="1" spc="-150" dirty="0">
                <a:solidFill>
                  <a:schemeClr val="accent2">
                    <a:lumMod val="50000"/>
                  </a:schemeClr>
                </a:solidFill>
              </a:rPr>
              <a:t>C17,20-lyase</a:t>
            </a:r>
            <a:endParaRPr lang="el-GR" sz="1400" b="1" spc="-1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158876" y="1969039"/>
            <a:ext cx="1679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spc="-150" dirty="0">
                <a:solidFill>
                  <a:schemeClr val="accent2">
                    <a:lumMod val="50000"/>
                  </a:schemeClr>
                </a:solidFill>
              </a:rPr>
              <a:t>CYP17</a:t>
            </a:r>
          </a:p>
          <a:p>
            <a:r>
              <a:rPr lang="en-US" sz="1400" b="1" spc="-150" dirty="0" smtClean="0">
                <a:solidFill>
                  <a:schemeClr val="accent2">
                    <a:lumMod val="50000"/>
                  </a:schemeClr>
                </a:solidFill>
              </a:rPr>
              <a:t>17</a:t>
            </a:r>
            <a:r>
              <a:rPr lang="el-GR" sz="1400" b="1" spc="-150" dirty="0" smtClean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en-US" sz="1400" b="1" spc="-15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1400" b="1" spc="-150" dirty="0" err="1" smtClean="0">
                <a:solidFill>
                  <a:schemeClr val="accent2">
                    <a:lumMod val="50000"/>
                  </a:schemeClr>
                </a:solidFill>
              </a:rPr>
              <a:t>hydroxylase</a:t>
            </a:r>
            <a:endParaRPr lang="el-GR" sz="1400" b="1" spc="-1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3278236" y="1622890"/>
            <a:ext cx="352068" cy="860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443039" y="1642748"/>
            <a:ext cx="5365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679450" y="913548"/>
            <a:ext cx="16586" cy="60418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803496" y="1503981"/>
            <a:ext cx="2788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Deoxy</a:t>
            </a:r>
            <a:r>
              <a:rPr lang="en-US" sz="1200" b="1" dirty="0">
                <a:solidFill>
                  <a:schemeClr val="tx2"/>
                </a:solidFill>
              </a:rPr>
              <a:t>-</a:t>
            </a:r>
          </a:p>
          <a:p>
            <a:r>
              <a:rPr lang="en-US" sz="1200" b="1" dirty="0" err="1">
                <a:solidFill>
                  <a:schemeClr val="tx2"/>
                </a:solidFill>
              </a:rPr>
              <a:t>corticosterone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625766" y="3834272"/>
            <a:ext cx="549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DHT</a:t>
            </a: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6291631" y="3976617"/>
            <a:ext cx="124194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282544" y="3713475"/>
            <a:ext cx="10262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5</a:t>
            </a:r>
            <a:r>
              <a:rPr lang="el-GR" sz="1200" b="1" dirty="0">
                <a:solidFill>
                  <a:schemeClr val="tx2"/>
                </a:solidFill>
              </a:rPr>
              <a:t>α</a:t>
            </a:r>
            <a:r>
              <a:rPr lang="en-US" sz="1200" b="1" dirty="0">
                <a:solidFill>
                  <a:schemeClr val="tx2"/>
                </a:solidFill>
              </a:rPr>
              <a:t>-</a:t>
            </a:r>
            <a:r>
              <a:rPr lang="en-US" sz="1200" b="1" dirty="0" err="1">
                <a:solidFill>
                  <a:schemeClr val="tx2"/>
                </a:solidFill>
              </a:rPr>
              <a:t>reductase</a:t>
            </a:r>
            <a:endParaRPr lang="el-GR" sz="1200" b="1" dirty="0">
              <a:solidFill>
                <a:schemeClr val="tx2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1195389" y="2782890"/>
            <a:ext cx="5365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1074739" y="3926784"/>
            <a:ext cx="5365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913188" y="2721634"/>
            <a:ext cx="832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11-Deoxy-</a:t>
            </a:r>
          </a:p>
          <a:p>
            <a:r>
              <a:rPr lang="en-US" sz="1200" b="1" dirty="0" err="1">
                <a:solidFill>
                  <a:schemeClr val="tx2"/>
                </a:solidFill>
              </a:rPr>
              <a:t>cortisol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3409950" y="2846649"/>
            <a:ext cx="4349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4524376" y="2170314"/>
            <a:ext cx="17192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11β-Hydroxylase</a:t>
            </a:r>
            <a:endParaRPr lang="el-GR" sz="1200" b="1" dirty="0">
              <a:solidFill>
                <a:schemeClr val="accent2"/>
              </a:solidFill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4596807" y="4261268"/>
            <a:ext cx="13725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CYP19:  </a:t>
            </a:r>
            <a:r>
              <a:rPr lang="en-US" sz="1200" b="1" dirty="0" err="1">
                <a:solidFill>
                  <a:schemeClr val="accent2"/>
                </a:solidFill>
              </a:rPr>
              <a:t>aromatase</a:t>
            </a:r>
            <a:endParaRPr lang="el-GR" sz="1200" b="1" dirty="0">
              <a:solidFill>
                <a:schemeClr val="accent2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4544704" y="4170075"/>
            <a:ext cx="0" cy="40840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4118901" y="4581552"/>
            <a:ext cx="7421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Estradiol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V="1">
            <a:off x="5245100" y="1931534"/>
            <a:ext cx="0" cy="265033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H="1">
            <a:off x="5268913" y="2464101"/>
            <a:ext cx="0" cy="303788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840121" y="1066128"/>
            <a:ext cx="8803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Desmolase</a:t>
            </a:r>
            <a:endParaRPr lang="el-GR" sz="1200" b="1" dirty="0">
              <a:solidFill>
                <a:schemeClr val="bg1"/>
              </a:solidFill>
            </a:endParaRPr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>
            <a:off x="2149476" y="2156563"/>
            <a:ext cx="417513" cy="125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7"/>
          <p:cNvSpPr>
            <a:spLocks noChangeShapeType="1"/>
          </p:cNvSpPr>
          <p:nvPr/>
        </p:nvSpPr>
        <p:spPr bwMode="auto">
          <a:xfrm flipH="1">
            <a:off x="757238" y="3312956"/>
            <a:ext cx="336550" cy="1251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4665545" y="1638998"/>
            <a:ext cx="5365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4984751" y="2842898"/>
            <a:ext cx="5365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2759075" y="1789017"/>
            <a:ext cx="0" cy="82510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 flipH="1">
            <a:off x="2770188" y="3135435"/>
            <a:ext cx="0" cy="55131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768350" y="2179066"/>
            <a:ext cx="336550" cy="125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>
            <a:off x="2144713" y="3306706"/>
            <a:ext cx="417512" cy="125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022468" y="1382516"/>
            <a:ext cx="10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</a:rPr>
              <a:t>CYP21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48820" y="2621442"/>
            <a:ext cx="10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</a:rPr>
              <a:t>CYP21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5400000" flipV="1">
            <a:off x="1590582" y="3920048"/>
            <a:ext cx="376167" cy="14538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5400000" flipV="1">
            <a:off x="4074812" y="3905110"/>
            <a:ext cx="380048" cy="1226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337480" y="1946854"/>
            <a:ext cx="642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Line 70"/>
          <p:cNvSpPr>
            <a:spLocks noChangeShapeType="1"/>
          </p:cNvSpPr>
          <p:nvPr/>
        </p:nvSpPr>
        <p:spPr bwMode="auto">
          <a:xfrm>
            <a:off x="6851714" y="2848117"/>
            <a:ext cx="573202" cy="1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61" name="Text Box 71"/>
          <p:cNvSpPr txBox="1">
            <a:spLocks noChangeArrowheads="1"/>
          </p:cNvSpPr>
          <p:nvPr/>
        </p:nvSpPr>
        <p:spPr bwMode="auto">
          <a:xfrm>
            <a:off x="7530557" y="2720192"/>
            <a:ext cx="749069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0000"/>
                </a:solidFill>
              </a:rPr>
              <a:t>ACTH</a:t>
            </a:r>
          </a:p>
        </p:txBody>
      </p:sp>
      <p:cxnSp>
        <p:nvCxnSpPr>
          <p:cNvPr id="62" name="AutoShape 77"/>
          <p:cNvCxnSpPr>
            <a:cxnSpLocks noChangeShapeType="1"/>
          </p:cNvCxnSpPr>
          <p:nvPr/>
        </p:nvCxnSpPr>
        <p:spPr bwMode="auto">
          <a:xfrm rot="10800000">
            <a:off x="1697584" y="823223"/>
            <a:ext cx="6574333" cy="2139736"/>
          </a:xfrm>
          <a:prstGeom prst="bentConnector3">
            <a:avLst>
              <a:gd name="adj1" fmla="val -10409"/>
            </a:avLst>
          </a:prstGeom>
          <a:noFill/>
          <a:ln w="57150">
            <a:solidFill>
              <a:schemeClr val="accent1"/>
            </a:solidFill>
            <a:prstDash val="dashDot"/>
            <a:miter lim="800000"/>
            <a:headEnd/>
            <a:tailEnd type="triangle" w="med" len="med"/>
          </a:ln>
        </p:spPr>
      </p:cxnSp>
      <p:sp>
        <p:nvSpPr>
          <p:cNvPr id="63" name="Right Arrow 62"/>
          <p:cNvSpPr/>
          <p:nvPr/>
        </p:nvSpPr>
        <p:spPr bwMode="auto">
          <a:xfrm rot="5400000" flipV="1">
            <a:off x="91574" y="3921838"/>
            <a:ext cx="376167" cy="14538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4" name="Right Arrow 63"/>
          <p:cNvSpPr/>
          <p:nvPr/>
        </p:nvSpPr>
        <p:spPr bwMode="auto">
          <a:xfrm rot="5400000" flipV="1">
            <a:off x="5471069" y="2773636"/>
            <a:ext cx="376167" cy="14538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5" name="Right Arrow 64"/>
          <p:cNvSpPr/>
          <p:nvPr/>
        </p:nvSpPr>
        <p:spPr bwMode="auto">
          <a:xfrm rot="16200000">
            <a:off x="3589952" y="1582442"/>
            <a:ext cx="376167" cy="14538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 rot="16200000">
            <a:off x="10112846" y="4000912"/>
            <a:ext cx="376167" cy="14538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1310186" y="3106060"/>
            <a:ext cx="685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>
            <a:off x="6742276" y="1630041"/>
            <a:ext cx="354554" cy="359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" name="Oval 82"/>
          <p:cNvSpPr/>
          <p:nvPr/>
        </p:nvSpPr>
        <p:spPr bwMode="auto">
          <a:xfrm>
            <a:off x="4380932" y="3740170"/>
            <a:ext cx="1678675" cy="4406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3" name="Group 85"/>
          <p:cNvGrpSpPr/>
          <p:nvPr/>
        </p:nvGrpSpPr>
        <p:grpSpPr>
          <a:xfrm>
            <a:off x="7260607" y="1429432"/>
            <a:ext cx="1705969" cy="440653"/>
            <a:chOff x="7410734" y="1815151"/>
            <a:chExt cx="1705969" cy="55955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7424382" y="1902210"/>
              <a:ext cx="1692321" cy="429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tx2">
                      <a:lumMod val="50000"/>
                    </a:schemeClr>
                  </a:solidFill>
                </a:rPr>
                <a:t>Aldosterone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410734" y="1815151"/>
              <a:ext cx="1555845" cy="55955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52" name="Group 81"/>
          <p:cNvGrpSpPr/>
          <p:nvPr/>
        </p:nvGrpSpPr>
        <p:grpSpPr>
          <a:xfrm>
            <a:off x="6670212" y="1182237"/>
            <a:ext cx="2405548" cy="967285"/>
            <a:chOff x="3940661" y="723331"/>
            <a:chExt cx="2405548" cy="1228299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852194" y="1612861"/>
              <a:ext cx="238843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940661" y="723331"/>
              <a:ext cx="2405548" cy="122829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</a:rPr>
                <a:t>Na</a:t>
              </a:r>
              <a:r>
                <a:rPr lang="en-US" sz="1600" baseline="30000" dirty="0" smtClean="0">
                  <a:solidFill>
                    <a:schemeClr val="bg1"/>
                  </a:solidFill>
                </a:rPr>
                <a:t> + </a:t>
              </a:r>
              <a:r>
                <a:rPr lang="en-US" sz="1600" dirty="0" smtClean="0">
                  <a:solidFill>
                    <a:schemeClr val="bg1"/>
                  </a:solidFill>
                </a:rPr>
                <a:t>    </a:t>
              </a:r>
            </a:p>
            <a:p>
              <a:pPr algn="ctr" eaLnBrk="0" hangingPunct="0"/>
              <a:r>
                <a:rPr lang="en-US" sz="1600" baseline="30000" dirty="0" smtClean="0">
                  <a:solidFill>
                    <a:schemeClr val="bg1"/>
                  </a:solidFill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</a:rPr>
                <a:t>H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</a:rPr>
                <a:t>2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</a:rPr>
                <a:t>0 retention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</a:rPr>
                <a:t> </a:t>
              </a:r>
            </a:p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</a:rPr>
                <a:t>K</a:t>
              </a:r>
              <a:r>
                <a:rPr lang="en-US" sz="1600" baseline="300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 eaLnBrk="0" hangingPunct="0"/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</a:rPr>
                <a:t>      </a:t>
              </a:r>
            </a:p>
            <a:p>
              <a:pPr algn="ctr" eaLnBrk="0" hangingPunct="0"/>
              <a:endParaRPr lang="en-US" sz="1600" baseline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7" name="Right Arrow 76"/>
            <p:cNvSpPr/>
            <p:nvPr/>
          </p:nvSpPr>
          <p:spPr bwMode="auto">
            <a:xfrm rot="16200000">
              <a:off x="4673285" y="1007998"/>
              <a:ext cx="211002" cy="93093"/>
            </a:xfrm>
            <a:prstGeom prst="rightArrow">
              <a:avLst/>
            </a:prstGeom>
            <a:solidFill>
              <a:srgbClr val="EFF5F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  <p:sp>
          <p:nvSpPr>
            <p:cNvPr id="78" name="Right Arrow 77"/>
            <p:cNvSpPr/>
            <p:nvPr/>
          </p:nvSpPr>
          <p:spPr bwMode="auto">
            <a:xfrm rot="5400000" flipV="1">
              <a:off x="4852413" y="1676080"/>
              <a:ext cx="211005" cy="93093"/>
            </a:xfrm>
            <a:prstGeom prst="rightArrow">
              <a:avLst/>
            </a:prstGeom>
            <a:solidFill>
              <a:srgbClr val="EFF5F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</a:rPr>
                <a:t>   </a:t>
              </a:r>
            </a:p>
          </p:txBody>
        </p:sp>
        <p:sp>
          <p:nvSpPr>
            <p:cNvPr id="79" name="Right Arrow 78"/>
            <p:cNvSpPr/>
            <p:nvPr/>
          </p:nvSpPr>
          <p:spPr bwMode="auto">
            <a:xfrm rot="16200000">
              <a:off x="4238834" y="1269580"/>
              <a:ext cx="211002" cy="93093"/>
            </a:xfrm>
            <a:prstGeom prst="rightArrow">
              <a:avLst/>
            </a:prstGeom>
            <a:solidFill>
              <a:srgbClr val="EFF5F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72" name="Right Arrow 71"/>
          <p:cNvSpPr/>
          <p:nvPr/>
        </p:nvSpPr>
        <p:spPr bwMode="auto">
          <a:xfrm rot="16200000">
            <a:off x="7343916" y="2755562"/>
            <a:ext cx="376167" cy="14538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-15646" y="5123676"/>
            <a:ext cx="86921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Attard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, et al, J. </a:t>
            </a:r>
            <a:r>
              <a:rPr lang="en-GB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Clin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</a:t>
            </a:r>
            <a:r>
              <a:rPr lang="en-GB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Oncol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</a:t>
            </a:r>
            <a:r>
              <a:rPr lang="en-GB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2008.</a:t>
            </a:r>
            <a:endParaRPr lang="en-GB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421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1" grpId="0"/>
      <p:bldP spid="63" grpId="0" animBg="1"/>
      <p:bldP spid="64" grpId="0" animBg="1"/>
      <p:bldP spid="65" grpId="0" animBg="1"/>
      <p:bldP spid="66" grpId="0" animBg="1"/>
      <p:bldP spid="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04202"/>
            <a:ext cx="8676456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Ryan CJ, et al. N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Engl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J Med. 2013; 368: 138-48.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Abiraterone</a:t>
            </a:r>
            <a:r>
              <a:rPr lang="en-IN" dirty="0"/>
              <a:t> in metastatic PC: </a:t>
            </a:r>
            <a:r>
              <a:rPr lang="en-IN" dirty="0" smtClean="0"/>
              <a:t>COU-AA-302</a:t>
            </a:r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96431" y="2052265"/>
            <a:ext cx="8230364" cy="18722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Study COU-AA-302 evaluated </a:t>
            </a:r>
            <a:r>
              <a:rPr lang="en-IN" sz="2400" b="1" dirty="0" err="1"/>
              <a:t>abiraterone</a:t>
            </a:r>
            <a:r>
              <a:rPr lang="en-IN" sz="2400" b="1" dirty="0"/>
              <a:t> </a:t>
            </a:r>
            <a:r>
              <a:rPr lang="en-IN" sz="2400" b="1" dirty="0" smtClean="0"/>
              <a:t>acetate (AA) + prednisone (P) vs. prednisone </a:t>
            </a:r>
            <a:r>
              <a:rPr lang="en-IN" sz="2400" b="1" dirty="0"/>
              <a:t>alone in mildly symptomatic or asymptomatic patients with </a:t>
            </a:r>
            <a:r>
              <a:rPr lang="en-IN" sz="2400" b="1" dirty="0" smtClean="0"/>
              <a:t>progressive </a:t>
            </a:r>
            <a:r>
              <a:rPr lang="en-IN" sz="2400" b="1" dirty="0" err="1" smtClean="0"/>
              <a:t>mCRPC</a:t>
            </a:r>
            <a:r>
              <a:rPr lang="en-IN" sz="2400" b="1" dirty="0" smtClean="0"/>
              <a:t> </a:t>
            </a:r>
            <a:r>
              <a:rPr lang="en-IN" sz="2400" b="1" dirty="0"/>
              <a:t>without prior chemotherapy</a:t>
            </a:r>
          </a:p>
        </p:txBody>
      </p:sp>
    </p:spTree>
    <p:extLst>
      <p:ext uri="{BB962C8B-B14F-4D97-AF65-F5344CB8AC3E}">
        <p14:creationId xmlns:p14="http://schemas.microsoft.com/office/powerpoint/2010/main" val="26283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Patients and Efficacy parameters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204202"/>
            <a:ext cx="8676456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Ryan CJ, et al. N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Engl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J Med. 2013; 368: 138-48.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0"/>
          <a:stretch/>
        </p:blipFill>
        <p:spPr bwMode="auto">
          <a:xfrm>
            <a:off x="479495" y="900137"/>
            <a:ext cx="80648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Ryan CJ, et al. N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Engl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J Med. 2013; 368: 138-48.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913985"/>
            <a:ext cx="8441162" cy="385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55"/>
            <a:ext cx="8075240" cy="576063"/>
          </a:xfrm>
        </p:spPr>
        <p:txBody>
          <a:bodyPr/>
          <a:lstStyle/>
          <a:p>
            <a:r>
              <a:rPr lang="en-IN" dirty="0" smtClean="0"/>
              <a:t>COU-AA-302 Results: r-PFS &amp; OS (primary efficacy parameters)</a:t>
            </a:r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979712" y="1980257"/>
            <a:ext cx="187220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755576" y="2696989"/>
            <a:ext cx="1368152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2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Ryan CJ, et al. N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Engl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J Med. 2013; 368: 138-48.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7" y="872408"/>
            <a:ext cx="8097937" cy="43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COU-AA-302: Secondary efficacy parameters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84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IA3 Results: </a:t>
            </a:r>
            <a:r>
              <a:rPr lang="en-IN" dirty="0" err="1" smtClean="0"/>
              <a:t>rPFS</a:t>
            </a: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48" y="834825"/>
            <a:ext cx="6695288" cy="43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Rathkopf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DE, et al. </a:t>
            </a:r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Eur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Urol. 2014; 66: 815-825.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1988495"/>
            <a:ext cx="1656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AA+P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2880752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P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IA3 Results: OS</a:t>
            </a: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9112"/>
            <a:ext cx="5832648" cy="43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Rathkopf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DE, et al. </a:t>
            </a:r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Eur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Urol. 2014; 66: 815-825.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27538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IA3 Conclusions: COU-AA-302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Confirmed clinical </a:t>
            </a:r>
            <a:r>
              <a:rPr lang="en-IN" dirty="0"/>
              <a:t>benefits </a:t>
            </a:r>
            <a:r>
              <a:rPr lang="en-IN" dirty="0" smtClean="0"/>
              <a:t>of AA vs. P </a:t>
            </a:r>
            <a:r>
              <a:rPr lang="en-IN" dirty="0"/>
              <a:t>in </a:t>
            </a:r>
            <a:r>
              <a:rPr lang="en-IN" dirty="0" smtClean="0"/>
              <a:t>chemotherapy-naïve patients, </a:t>
            </a:r>
            <a:r>
              <a:rPr lang="en-IN" dirty="0"/>
              <a:t>including significantly </a:t>
            </a:r>
            <a:r>
              <a:rPr lang="en-IN" b="1" u="sng" dirty="0">
                <a:solidFill>
                  <a:srgbClr val="FF0000"/>
                </a:solidFill>
              </a:rPr>
              <a:t>delayed </a:t>
            </a:r>
            <a:r>
              <a:rPr lang="en-IN" b="1" u="sng" dirty="0" smtClean="0">
                <a:solidFill>
                  <a:srgbClr val="FF0000"/>
                </a:solidFill>
              </a:rPr>
              <a:t>time to </a:t>
            </a:r>
            <a:r>
              <a:rPr lang="en-IN" b="1" u="sng" dirty="0">
                <a:solidFill>
                  <a:srgbClr val="FF0000"/>
                </a:solidFill>
              </a:rPr>
              <a:t>disease progression (16.5 </a:t>
            </a:r>
            <a:r>
              <a:rPr lang="en-IN" b="1" u="sng" dirty="0" err="1">
                <a:solidFill>
                  <a:srgbClr val="FF0000"/>
                </a:solidFill>
              </a:rPr>
              <a:t>mo</a:t>
            </a:r>
            <a:r>
              <a:rPr lang="en-IN" b="1" u="sng" dirty="0">
                <a:solidFill>
                  <a:srgbClr val="FF0000"/>
                </a:solidFill>
              </a:rPr>
              <a:t> vs 8.2 </a:t>
            </a:r>
            <a:r>
              <a:rPr lang="en-IN" b="1" u="sng" dirty="0" err="1" smtClean="0">
                <a:solidFill>
                  <a:srgbClr val="FF0000"/>
                </a:solidFill>
              </a:rPr>
              <a:t>mo</a:t>
            </a:r>
            <a:r>
              <a:rPr lang="en-IN" b="1" u="sng" dirty="0" smtClean="0">
                <a:solidFill>
                  <a:srgbClr val="FF0000"/>
                </a:solidFill>
              </a:rPr>
              <a:t>)</a:t>
            </a:r>
          </a:p>
          <a:p>
            <a:endParaRPr lang="en-IN" dirty="0"/>
          </a:p>
          <a:p>
            <a:r>
              <a:rPr lang="en-IN" dirty="0" smtClean="0"/>
              <a:t>AA therapy </a:t>
            </a:r>
            <a:r>
              <a:rPr lang="en-IN" dirty="0"/>
              <a:t>improved OS </a:t>
            </a:r>
            <a:r>
              <a:rPr lang="en-IN" dirty="0" smtClean="0"/>
              <a:t>compared with P </a:t>
            </a:r>
            <a:r>
              <a:rPr lang="en-IN" dirty="0"/>
              <a:t>(median: 35.3 </a:t>
            </a:r>
            <a:r>
              <a:rPr lang="en-IN" dirty="0" err="1"/>
              <a:t>mo</a:t>
            </a:r>
            <a:r>
              <a:rPr lang="en-IN" dirty="0"/>
              <a:t> vs 30.1 </a:t>
            </a:r>
            <a:r>
              <a:rPr lang="en-IN" dirty="0" err="1" smtClean="0"/>
              <a:t>mo</a:t>
            </a:r>
            <a:r>
              <a:rPr lang="en-IN" dirty="0" smtClean="0"/>
              <a:t>), </a:t>
            </a:r>
            <a:r>
              <a:rPr lang="en-IN" sz="1400" dirty="0" smtClean="0"/>
              <a:t>did </a:t>
            </a:r>
            <a:r>
              <a:rPr lang="en-IN" sz="1400" dirty="0"/>
              <a:t>not cross </a:t>
            </a:r>
            <a:r>
              <a:rPr lang="en-IN" sz="1400" dirty="0" err="1" smtClean="0"/>
              <a:t>prespecified</a:t>
            </a:r>
            <a:r>
              <a:rPr lang="en-IN" sz="1400" dirty="0" smtClean="0"/>
              <a:t> efficacy </a:t>
            </a:r>
            <a:r>
              <a:rPr lang="en-IN" sz="1400" dirty="0"/>
              <a:t>boundary for statistical </a:t>
            </a:r>
            <a:r>
              <a:rPr lang="en-IN" sz="1400" dirty="0" smtClean="0"/>
              <a:t>significance</a:t>
            </a:r>
          </a:p>
          <a:p>
            <a:endParaRPr lang="en-IN" dirty="0"/>
          </a:p>
          <a:p>
            <a:r>
              <a:rPr lang="en-IN" dirty="0" smtClean="0"/>
              <a:t>Secondary </a:t>
            </a:r>
            <a:r>
              <a:rPr lang="en-IN" dirty="0"/>
              <a:t>end points (time to </a:t>
            </a:r>
            <a:r>
              <a:rPr lang="en-IN" dirty="0" smtClean="0"/>
              <a:t>opiate use </a:t>
            </a:r>
            <a:r>
              <a:rPr lang="en-IN" dirty="0"/>
              <a:t>for cancer-related pain, time to cytotoxic </a:t>
            </a:r>
            <a:r>
              <a:rPr lang="en-IN" dirty="0" smtClean="0"/>
              <a:t>chemotherapy, time </a:t>
            </a:r>
            <a:r>
              <a:rPr lang="en-IN" dirty="0"/>
              <a:t>to ECOG-PS deterioration by at least </a:t>
            </a:r>
            <a:r>
              <a:rPr lang="en-IN" dirty="0" smtClean="0"/>
              <a:t>1 grade, time </a:t>
            </a:r>
            <a:r>
              <a:rPr lang="en-IN" dirty="0"/>
              <a:t>to PSA </a:t>
            </a:r>
            <a:r>
              <a:rPr lang="en-IN" dirty="0" smtClean="0"/>
              <a:t>progression): </a:t>
            </a:r>
            <a:r>
              <a:rPr lang="en-IN" b="1" u="sng" dirty="0" smtClean="0">
                <a:solidFill>
                  <a:srgbClr val="FF0000"/>
                </a:solidFill>
              </a:rPr>
              <a:t>Consistent </a:t>
            </a:r>
            <a:r>
              <a:rPr lang="en-IN" b="1" u="sng" dirty="0">
                <a:solidFill>
                  <a:srgbClr val="FF0000"/>
                </a:solidFill>
              </a:rPr>
              <a:t>with </a:t>
            </a:r>
            <a:r>
              <a:rPr lang="en-IN" b="1" u="sng" dirty="0" smtClean="0">
                <a:solidFill>
                  <a:srgbClr val="FF0000"/>
                </a:solidFill>
              </a:rPr>
              <a:t>results </a:t>
            </a:r>
            <a:r>
              <a:rPr lang="en-IN" b="1" u="sng" dirty="0">
                <a:solidFill>
                  <a:srgbClr val="FF0000"/>
                </a:solidFill>
              </a:rPr>
              <a:t>of previous </a:t>
            </a:r>
            <a:r>
              <a:rPr lang="en-IN" b="1" u="sng" dirty="0" smtClean="0">
                <a:solidFill>
                  <a:srgbClr val="FF0000"/>
                </a:solidFill>
              </a:rPr>
              <a:t>analyses &amp; demonstrated statistically </a:t>
            </a:r>
            <a:r>
              <a:rPr lang="en-IN" b="1" u="sng" dirty="0">
                <a:solidFill>
                  <a:srgbClr val="FF0000"/>
                </a:solidFill>
              </a:rPr>
              <a:t>significant differences in favour of </a:t>
            </a:r>
            <a:r>
              <a:rPr lang="en-IN" b="1" u="sng" dirty="0" smtClean="0">
                <a:solidFill>
                  <a:srgbClr val="FF0000"/>
                </a:solidFill>
              </a:rPr>
              <a:t>treatment with AA </a:t>
            </a:r>
            <a:r>
              <a:rPr lang="en-IN" b="1" u="sng" dirty="0">
                <a:solidFill>
                  <a:srgbClr val="FF0000"/>
                </a:solidFill>
              </a:rPr>
              <a:t>compared with </a:t>
            </a:r>
            <a:r>
              <a:rPr lang="en-IN" b="1" u="sng" dirty="0" smtClean="0">
                <a:solidFill>
                  <a:srgbClr val="FF0000"/>
                </a:solidFill>
              </a:rPr>
              <a:t>P</a:t>
            </a:r>
            <a:endParaRPr lang="en-IN" b="1" u="sng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Rathkopf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DE, et al. </a:t>
            </a:r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Eur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Urol. 2014; 66: 815-825.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16384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Conclusions from the IA: COU-AA-302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146"/>
            <a:ext cx="8075240" cy="2376264"/>
          </a:xfrm>
        </p:spPr>
        <p:txBody>
          <a:bodyPr>
            <a:normAutofit/>
          </a:bodyPr>
          <a:lstStyle/>
          <a:p>
            <a:r>
              <a:rPr lang="en-IN" dirty="0" err="1" smtClean="0"/>
              <a:t>Abiraterone</a:t>
            </a:r>
            <a:r>
              <a:rPr lang="en-IN" dirty="0" smtClean="0"/>
              <a:t> treatment </a:t>
            </a:r>
            <a:r>
              <a:rPr lang="en-IN" dirty="0"/>
              <a:t>delayed pain progression </a:t>
            </a:r>
            <a:r>
              <a:rPr lang="en-IN" dirty="0" smtClean="0"/>
              <a:t>&amp; deterioration of </a:t>
            </a:r>
            <a:r>
              <a:rPr lang="en-IN" dirty="0"/>
              <a:t>functional status compared with </a:t>
            </a:r>
            <a:r>
              <a:rPr lang="en-IN" dirty="0" smtClean="0"/>
              <a:t>prednisone, consistent with previous IA2 report</a:t>
            </a:r>
          </a:p>
          <a:p>
            <a:endParaRPr lang="en-IN" dirty="0"/>
          </a:p>
          <a:p>
            <a:r>
              <a:rPr lang="en-IN" dirty="0" smtClean="0"/>
              <a:t>No new </a:t>
            </a:r>
            <a:r>
              <a:rPr lang="en-IN" dirty="0"/>
              <a:t>safety signals were observed </a:t>
            </a:r>
            <a:r>
              <a:rPr lang="en-IN" dirty="0" smtClean="0"/>
              <a:t>with 24mo </a:t>
            </a:r>
            <a:r>
              <a:rPr lang="en-IN" dirty="0"/>
              <a:t>of </a:t>
            </a:r>
            <a:r>
              <a:rPr lang="en-IN" dirty="0" smtClean="0"/>
              <a:t>treatment with </a:t>
            </a:r>
            <a:r>
              <a:rPr lang="en-IN" dirty="0" err="1"/>
              <a:t>abiraterone</a:t>
            </a:r>
            <a:r>
              <a:rPr lang="en-IN" dirty="0"/>
              <a:t> or with </a:t>
            </a:r>
            <a:r>
              <a:rPr lang="en-IN" dirty="0" smtClean="0"/>
              <a:t>prednisone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Rathkopf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DE, et al. </a:t>
            </a:r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Eur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 Urol. 2014; 66: 815-825.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3276401"/>
            <a:ext cx="8064896" cy="1656184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sunset" dir="t">
              <a:rot lat="0" lon="0" rev="8400000"/>
            </a:lightRig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In patients with asymptomatic and mildly </a:t>
            </a:r>
            <a:r>
              <a:rPr lang="en-IN" sz="2000" b="1" dirty="0" smtClean="0"/>
              <a:t>symptomatic </a:t>
            </a:r>
            <a:r>
              <a:rPr lang="en-IN" sz="2000" b="1" dirty="0" err="1" smtClean="0"/>
              <a:t>mCRPC</a:t>
            </a:r>
            <a:r>
              <a:rPr lang="en-IN" sz="2000" b="1" dirty="0" smtClean="0"/>
              <a:t> </a:t>
            </a:r>
            <a:r>
              <a:rPr lang="en-IN" sz="2000" b="1" dirty="0"/>
              <a:t>without prior chemotherapy, treatment </a:t>
            </a:r>
            <a:r>
              <a:rPr lang="en-IN" sz="2000" b="1" dirty="0" smtClean="0"/>
              <a:t>with </a:t>
            </a:r>
            <a:r>
              <a:rPr lang="en-IN" sz="2000" b="1" dirty="0" err="1" smtClean="0"/>
              <a:t>abiraterone</a:t>
            </a:r>
            <a:r>
              <a:rPr lang="en-IN" sz="2000" b="1" dirty="0" smtClean="0"/>
              <a:t> </a:t>
            </a:r>
            <a:r>
              <a:rPr lang="en-IN" sz="2000" b="1" dirty="0"/>
              <a:t>plus prednisone significantly delayed </a:t>
            </a:r>
            <a:r>
              <a:rPr lang="en-IN" sz="2000" b="1" dirty="0" smtClean="0"/>
              <a:t>disease progression</a:t>
            </a:r>
            <a:r>
              <a:rPr lang="en-IN" sz="2000" b="1" dirty="0"/>
              <a:t>, time to opiate </a:t>
            </a:r>
            <a:r>
              <a:rPr lang="en-IN" sz="2000" b="1" dirty="0" smtClean="0"/>
              <a:t>use &amp; initiation </a:t>
            </a:r>
            <a:r>
              <a:rPr lang="en-IN" sz="2000" b="1" dirty="0"/>
              <a:t>of </a:t>
            </a:r>
            <a:r>
              <a:rPr lang="en-IN" sz="2000" b="1" dirty="0" smtClean="0"/>
              <a:t>chemotherapy, and </a:t>
            </a:r>
            <a:r>
              <a:rPr lang="en-IN" sz="2000" b="1" dirty="0"/>
              <a:t>it was associated </a:t>
            </a:r>
            <a:r>
              <a:rPr lang="en-IN" sz="2000" b="1" dirty="0" smtClean="0"/>
              <a:t>with </a:t>
            </a:r>
            <a:r>
              <a:rPr lang="en-IN" sz="2000" b="1" dirty="0"/>
              <a:t>increase in </a:t>
            </a:r>
            <a:r>
              <a:rPr lang="en-IN" sz="2000" b="1" dirty="0" smtClean="0"/>
              <a:t>OS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5952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1" y="848678"/>
            <a:ext cx="6379039" cy="436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0" y="5191448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Rittmaster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RS, et al. European  Urology. 2009; 55: 1064–1074.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Molecular Pathogenesis of Prostate </a:t>
            </a:r>
            <a:r>
              <a:rPr lang="en-IN" dirty="0" smtClean="0"/>
              <a:t>Cancer</a:t>
            </a:r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Completed clinical trials of immunotherapy for patients with metastatic castration-resistant prostate cancer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9121"/>
            <a:ext cx="8229600" cy="445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Suarez C, et al.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BJU </a:t>
            </a:r>
            <a:r>
              <a:rPr lang="sv-SE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Int.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2014; 113: 367–375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42198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46" y="490537"/>
            <a:ext cx="6331354" cy="451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Suarez C, et al.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BJU </a:t>
            </a:r>
            <a:r>
              <a:rPr lang="sv-SE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Int.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2014; 113: 367–375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646" y="947737"/>
            <a:ext cx="2203046" cy="34163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dirty="0" err="1">
                <a:solidFill>
                  <a:schemeClr val="bg1"/>
                </a:solidFill>
              </a:rPr>
              <a:t>Sipuleucel</a:t>
            </a:r>
            <a:r>
              <a:rPr lang="en-IN" dirty="0">
                <a:solidFill>
                  <a:schemeClr val="bg1"/>
                </a:solidFill>
              </a:rPr>
              <a:t>-T is manufactured by culturing a patient's </a:t>
            </a:r>
            <a:r>
              <a:rPr lang="en-IN" dirty="0" smtClean="0">
                <a:solidFill>
                  <a:schemeClr val="bg1"/>
                </a:solidFill>
              </a:rPr>
              <a:t>peripheral blood </a:t>
            </a:r>
            <a:r>
              <a:rPr lang="en-IN" dirty="0">
                <a:solidFill>
                  <a:schemeClr val="bg1"/>
                </a:solidFill>
              </a:rPr>
              <a:t>mononuclear cells, including autologous APCs, with a recombinant</a:t>
            </a:r>
          </a:p>
          <a:p>
            <a:r>
              <a:rPr lang="en-IN" dirty="0">
                <a:solidFill>
                  <a:schemeClr val="bg1"/>
                </a:solidFill>
              </a:rPr>
              <a:t>protein comprising a tumour-associated antigen (PAP) &amp;</a:t>
            </a:r>
            <a:r>
              <a:rPr lang="en-IN" dirty="0" smtClean="0">
                <a:solidFill>
                  <a:schemeClr val="bg1"/>
                </a:solidFill>
              </a:rPr>
              <a:t> GM-CSF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Ongoing </a:t>
            </a:r>
            <a:r>
              <a:rPr lang="en-IN" dirty="0"/>
              <a:t>clinical trials of immunotherapy for patients with metastatic castration-resistant prostate cancer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Suarez C, et al.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BJU </a:t>
            </a:r>
            <a:r>
              <a:rPr lang="sv-SE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Int.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2014; 113: 367–375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3937"/>
            <a:ext cx="8420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Suarez C, et al.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BJU </a:t>
            </a:r>
            <a:r>
              <a:rPr lang="sv-SE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Int.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2014; 113: 367–375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646" y="1824900"/>
            <a:ext cx="2203046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Ipilimumab mechanism of action. TCR, T-cell receptor; MHC, major</a:t>
            </a:r>
          </a:p>
          <a:p>
            <a:r>
              <a:rPr lang="en-IN" dirty="0">
                <a:solidFill>
                  <a:schemeClr val="bg1"/>
                </a:solidFill>
              </a:rPr>
              <a:t>histocompatibility complex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75" y="642937"/>
            <a:ext cx="61577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7"/>
            <a:ext cx="8075240" cy="646583"/>
          </a:xfrm>
        </p:spPr>
        <p:txBody>
          <a:bodyPr/>
          <a:lstStyle/>
          <a:p>
            <a:r>
              <a:rPr lang="en-IN" dirty="0" smtClean="0"/>
              <a:t>Ongoing </a:t>
            </a:r>
            <a:r>
              <a:rPr lang="en-IN" dirty="0"/>
              <a:t>clinical trials of immunotherapy for patients with metastatic castration-resistant prostate cancer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Suarez C, et al.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BJU </a:t>
            </a:r>
            <a:r>
              <a:rPr lang="sv-SE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Int.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2014; 113: 367–375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29"/>
          <a:stretch/>
        </p:blipFill>
        <p:spPr bwMode="auto">
          <a:xfrm>
            <a:off x="152400" y="1023937"/>
            <a:ext cx="8420100" cy="9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6"/>
          <a:stretch/>
        </p:blipFill>
        <p:spPr bwMode="auto">
          <a:xfrm>
            <a:off x="152400" y="1945482"/>
            <a:ext cx="8420100" cy="311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Ongoing </a:t>
            </a:r>
            <a:r>
              <a:rPr lang="en-IN" dirty="0"/>
              <a:t>clinical trials of immunotherapy for patients with metastatic castration-resistant prostate cancer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04201"/>
            <a:ext cx="91440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Suarez C, et al.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BJU </a:t>
            </a:r>
            <a:r>
              <a:rPr lang="sv-SE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Int. </a:t>
            </a:r>
            <a:r>
              <a:rPr lang="sv-SE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2014; 113: 367–375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  <a:sym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29"/>
          <a:stretch/>
        </p:blipFill>
        <p:spPr bwMode="auto">
          <a:xfrm>
            <a:off x="152400" y="1633536"/>
            <a:ext cx="8420100" cy="9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631567"/>
            <a:ext cx="8420099" cy="8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82058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"/>
            <a:ext cx="9144000" cy="53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09800" y="3767137"/>
            <a:ext cx="678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3995737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4224337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2750770"/>
            <a:ext cx="678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3005137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300"/>
            <a:ext cx="4876800" cy="53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023937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676400" y="2928937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676400" y="4605337"/>
            <a:ext cx="1524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6537366" y="4763016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Sartor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O, et al. Asian 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Journal of 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Andrology. 2014; 16: 426–431.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5355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9"/>
            <a:ext cx="9169851" cy="540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4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140" y="1633537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Dependency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of prostate cancer cell growth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on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single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defined </a:t>
            </a:r>
            <a:r>
              <a:rPr lang="en-IN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signaling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pathway mediated by the AR strongly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suggests that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this disease may benefit greatly from a targeted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therapeutic approach</a:t>
            </a:r>
            <a:endParaRPr lang="en-IN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Attar RM, et al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Clin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Cancer Res 2009;15(10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): 3251-5.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120093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boutcancer.com/prostate_androgen_nej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" y="91765"/>
            <a:ext cx="8469869" cy="51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61937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As with any other cancer type,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development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resistant phenotype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evolutionary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response of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cancer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cell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to selective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pressure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applied</a:t>
            </a:r>
          </a:p>
          <a:p>
            <a:pPr algn="ctr"/>
            <a:endParaRPr lang="en-IN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Hopefully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near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future,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it will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be possible to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rapidly determine mechanism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resistance predominant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IN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tumor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as it progresses during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treatment &amp; apply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that knowledge for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selection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appropriate targeted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therapy or therapies, with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goal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of turning </a:t>
            </a:r>
            <a:r>
              <a:rPr lang="en-IN" sz="2800" b="1" i="1" dirty="0" smtClean="0">
                <a:solidFill>
                  <a:schemeClr val="accent1">
                    <a:lumMod val="50000"/>
                  </a:schemeClr>
                </a:solidFill>
              </a:rPr>
              <a:t>prostate cancer </a:t>
            </a:r>
            <a:r>
              <a:rPr lang="en-IN" sz="2800" b="1" i="1">
                <a:solidFill>
                  <a:schemeClr val="accent1">
                    <a:lumMod val="50000"/>
                  </a:schemeClr>
                </a:solidFill>
              </a:rPr>
              <a:t>into </a:t>
            </a:r>
            <a:r>
              <a:rPr lang="en-IN" sz="2800" b="1" i="1" smtClean="0">
                <a:solidFill>
                  <a:schemeClr val="accent1">
                    <a:lumMod val="50000"/>
                  </a:schemeClr>
                </a:solidFill>
              </a:rPr>
              <a:t>chronic </a:t>
            </a:r>
            <a:r>
              <a:rPr lang="en-IN" sz="2800" b="1" i="1" dirty="0">
                <a:solidFill>
                  <a:schemeClr val="accent1">
                    <a:lumMod val="50000"/>
                  </a:schemeClr>
                </a:solidFill>
              </a:rPr>
              <a:t>disease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91447"/>
            <a:ext cx="4572000" cy="223401"/>
          </a:xfrm>
          <a:prstGeom prst="rect">
            <a:avLst/>
          </a:prstGeom>
        </p:spPr>
        <p:txBody>
          <a:bodyPr lIns="38359" tIns="19180" rIns="38359" bIns="19180">
            <a:spAutoFit/>
          </a:bodyPr>
          <a:lstStyle/>
          <a:p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Attar RM, et al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 </a:t>
            </a:r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Clin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Cancer Res 2009;15(10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): 3251-5.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3860909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3564433"/>
            <a:ext cx="5680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YOU!!!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4" descr="https://media.licdn.com/mpr/mpr/p/6/005/04b/1a9/0c56a9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057"/>
            <a:ext cx="5655247" cy="34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91448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en-IN" sz="12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Labrie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 F, et al. Endocrine Reviews. 2005; 26 (3): 361-379.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7" y="808569"/>
            <a:ext cx="8394634" cy="423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Milestones in management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29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" y="21145"/>
            <a:ext cx="9110471" cy="511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185629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Khemlina G, et al. </a:t>
            </a:r>
            <a:r>
              <a:rPr lang="en-IN" sz="1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Cancer Treatment </a:t>
            </a:r>
            <a:r>
              <a:rPr lang="en-IN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Reviews. 2015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2150" y="-2605"/>
            <a:ext cx="533400" cy="24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0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7544" y="75612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180057"/>
            <a:ext cx="8075240" cy="576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IN" sz="2800" b="1" dirty="0" smtClean="0"/>
              <a:t>Treatment Options</a:t>
            </a:r>
            <a:endParaRPr lang="en-IN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71537"/>
            <a:ext cx="815143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185629"/>
            <a:ext cx="8686800" cy="223401"/>
          </a:xfrm>
          <a:prstGeom prst="rect">
            <a:avLst/>
          </a:prstGeom>
        </p:spPr>
        <p:txBody>
          <a:bodyPr wrap="square" lIns="38359" tIns="19180" rIns="38359" bIns="19180">
            <a:spAutoFit/>
          </a:bodyPr>
          <a:lstStyle/>
          <a:p>
            <a:pPr algn="l"/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SD 산돌고딕 Neo 중간체"/>
                <a:cs typeface="Apple SD 산돌고딕 Neo 중간체"/>
              </a:rPr>
              <a:t>Clarke NW. BJU International. 2012; 110 (Suppl. 1): 14-22.</a:t>
            </a:r>
            <a:endParaRPr lang="en-IN" sz="1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ple SD 산돌고딕 Neo 중간체"/>
              <a:cs typeface="Apple SD 산돌고딕 Neo 중간체"/>
            </a:endParaRPr>
          </a:p>
        </p:txBody>
      </p:sp>
    </p:spTree>
    <p:extLst>
      <p:ext uri="{BB962C8B-B14F-4D97-AF65-F5344CB8AC3E}">
        <p14:creationId xmlns:p14="http://schemas.microsoft.com/office/powerpoint/2010/main" val="12979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1129</TotalTime>
  <Words>2220</Words>
  <Application>Microsoft Office PowerPoint</Application>
  <PresentationFormat>Custom</PresentationFormat>
  <Paragraphs>226</Paragraphs>
  <Slides>61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Adjacency</vt:lpstr>
      <vt:lpstr>Current treatments available for CRPC</vt:lpstr>
      <vt:lpstr>Prostate Cancer: Introduction</vt:lpstr>
      <vt:lpstr>PowerPoint Presentation</vt:lpstr>
      <vt:lpstr>Endocrine Axis in Prostate Cancer</vt:lpstr>
      <vt:lpstr>Molecular Pathogenesis of Prostate Cancer</vt:lpstr>
      <vt:lpstr>PowerPoint Presentation</vt:lpstr>
      <vt:lpstr>Milestones in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PC: Androgen-mediated progression</vt:lpstr>
      <vt:lpstr>Crpc: Castration-resistant prostate cancer</vt:lpstr>
      <vt:lpstr>Definition of CRPC</vt:lpstr>
      <vt:lpstr>Mechanisms involved in CRPC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3 trials: Approved agents in CRPC</vt:lpstr>
      <vt:lpstr>Phase 3 trials: Approved agents in CRPC</vt:lpstr>
      <vt:lpstr>Phase 3 trials: Approved agents in CRPC</vt:lpstr>
      <vt:lpstr>Phase 3 trials: Approved agents in CRPC</vt:lpstr>
      <vt:lpstr>Phase 3 trials: Approved agents in CRPC</vt:lpstr>
      <vt:lpstr>Phase 3 trials: Approved agents in CRPC</vt:lpstr>
      <vt:lpstr>Abiraterone Acetate</vt:lpstr>
      <vt:lpstr>Sources of Androgen in Prostate Cancer</vt:lpstr>
      <vt:lpstr>Mechanism of Action of Abiraterone acetate</vt:lpstr>
      <vt:lpstr> </vt:lpstr>
      <vt:lpstr>Abiraterone in metastatic PC: COU-AA-302</vt:lpstr>
      <vt:lpstr>Patients and Efficacy parameters</vt:lpstr>
      <vt:lpstr>COU-AA-302 Results: r-PFS &amp; OS (primary efficacy parameters)</vt:lpstr>
      <vt:lpstr>COU-AA-302: Secondary efficacy parameters</vt:lpstr>
      <vt:lpstr>IA3 Results: rPFS</vt:lpstr>
      <vt:lpstr>IA3 Results: OS</vt:lpstr>
      <vt:lpstr>IA3 Conclusions: COU-AA-302</vt:lpstr>
      <vt:lpstr>Conclusions from the IA: COU-AA-302</vt:lpstr>
      <vt:lpstr>Completed clinical trials of immunotherapy for patients with metastatic castration-resistant prostate cancer</vt:lpstr>
      <vt:lpstr>PowerPoint Presentation</vt:lpstr>
      <vt:lpstr>Ongoing clinical trials of immunotherapy for patients with metastatic castration-resistant prostate cancer</vt:lpstr>
      <vt:lpstr>PowerPoint Presentation</vt:lpstr>
      <vt:lpstr>Ongoing clinical trials of immunotherapy for patients with metastatic castration-resistant prostate cancer</vt:lpstr>
      <vt:lpstr>Ongoing clinical trials of immunotherapy for patients with metastatic castration-resistant prostate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D’Souza</dc:creator>
  <cp:lastModifiedBy>Shirley D’Souza</cp:lastModifiedBy>
  <cp:revision>251</cp:revision>
  <dcterms:created xsi:type="dcterms:W3CDTF">2015-08-26T07:30:38Z</dcterms:created>
  <dcterms:modified xsi:type="dcterms:W3CDTF">2015-10-19T13:52:49Z</dcterms:modified>
</cp:coreProperties>
</file>