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71" r:id="rId3"/>
    <p:sldId id="257" r:id="rId4"/>
    <p:sldId id="298" r:id="rId5"/>
    <p:sldId id="272" r:id="rId6"/>
    <p:sldId id="260" r:id="rId7"/>
    <p:sldId id="275" r:id="rId8"/>
    <p:sldId id="306" r:id="rId9"/>
    <p:sldId id="258" r:id="rId10"/>
    <p:sldId id="276" r:id="rId11"/>
    <p:sldId id="263" r:id="rId12"/>
    <p:sldId id="264" r:id="rId13"/>
    <p:sldId id="266" r:id="rId14"/>
    <p:sldId id="267" r:id="rId15"/>
    <p:sldId id="269" r:id="rId16"/>
    <p:sldId id="268" r:id="rId17"/>
    <p:sldId id="277" r:id="rId18"/>
    <p:sldId id="278" r:id="rId19"/>
    <p:sldId id="273" r:id="rId20"/>
    <p:sldId id="279" r:id="rId21"/>
    <p:sldId id="280" r:id="rId22"/>
    <p:sldId id="281" r:id="rId23"/>
    <p:sldId id="282" r:id="rId24"/>
    <p:sldId id="283" r:id="rId25"/>
    <p:sldId id="300" r:id="rId26"/>
    <p:sldId id="27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1" r:id="rId35"/>
    <p:sldId id="307" r:id="rId36"/>
    <p:sldId id="293" r:id="rId37"/>
    <p:sldId id="294" r:id="rId38"/>
    <p:sldId id="295" r:id="rId39"/>
    <p:sldId id="296" r:id="rId40"/>
    <p:sldId id="299" r:id="rId41"/>
    <p:sldId id="297" r:id="rId42"/>
    <p:sldId id="304" r:id="rId43"/>
    <p:sldId id="305" r:id="rId44"/>
    <p:sldId id="302" r:id="rId45"/>
    <p:sldId id="270" r:id="rId46"/>
  </p:sldIdLst>
  <p:sldSz cx="9144000" cy="55800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0000"/>
    <a:srgbClr val="663300"/>
    <a:srgbClr val="A50021"/>
    <a:srgbClr val="33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96"/>
      </p:cViewPr>
      <p:guideLst>
        <p:guide orient="horz" pos="17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DFD0C-D405-4FDA-A872-F3487B70642B}" type="datetimeFigureOut">
              <a:rPr lang="en-IN" smtClean="0"/>
              <a:t>03-10-2015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0713" y="685800"/>
            <a:ext cx="5616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0940B-6C15-46ED-8A90-B7EF75C5BB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98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90C24E-6790-4AE8-ADB8-9D6CB86AD19C}" type="slidenum">
              <a:rPr lang="en-GB"/>
              <a:pPr/>
              <a:t>10</a:t>
            </a:fld>
            <a:endParaRPr lang="en-GB"/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685800" y="685800"/>
            <a:ext cx="5486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Calibri" pitchFamily="32" charset="0"/>
              <a:buNone/>
            </a:pPr>
            <a:fld id="{219590B0-31B6-489B-97FE-A6ED5FD7CCC2}" type="slidenum">
              <a:rPr lang="en-GB">
                <a:latin typeface="Calibri" pitchFamily="32" charset="0"/>
              </a:rPr>
              <a:pPr>
                <a:lnSpc>
                  <a:spcPct val="100000"/>
                </a:lnSpc>
                <a:buFont typeface="Calibri" pitchFamily="32" charset="0"/>
                <a:buNone/>
              </a:pPr>
              <a:t>10</a:t>
            </a:fld>
            <a:endParaRPr lang="en-GB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0940B-6C15-46ED-8A90-B7EF75C5BB28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34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0018"/>
            <a:ext cx="7543800" cy="2110607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0042"/>
            <a:ext cx="6461760" cy="86801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3462"/>
            <a:ext cx="1752600" cy="4761137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3462"/>
            <a:ext cx="6019800" cy="4761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64051"/>
            <a:ext cx="7659687" cy="950677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3134911"/>
            <a:ext cx="6135687" cy="1329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9934"/>
            <a:ext cx="3657600" cy="3734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49934"/>
            <a:ext cx="3657600" cy="3734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9056"/>
            <a:ext cx="3657600" cy="52054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9603"/>
            <a:ext cx="3657600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249056"/>
            <a:ext cx="3657600" cy="520547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769603"/>
            <a:ext cx="3657600" cy="32149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471491"/>
            <a:ext cx="7772400" cy="483605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960056"/>
            <a:ext cx="7772401" cy="49600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10003"/>
            <a:ext cx="7772400" cy="40217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471274"/>
            <a:ext cx="7772400" cy="483822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46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960056"/>
            <a:ext cx="7772400" cy="498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3461"/>
            <a:ext cx="7620000" cy="930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2015"/>
            <a:ext cx="7620000" cy="390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580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464051"/>
            <a:ext cx="685800" cy="55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596318"/>
            <a:ext cx="548640" cy="322404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A808E6C-AF2F-4F62-85B4-E8C4D422D7D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07473" y="3260226"/>
            <a:ext cx="192615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778540" y="1305137"/>
            <a:ext cx="198402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31EBAF-1FF5-4DF1-BE34-032CF8486A9F}" type="datetimeFigureOut">
              <a:rPr lang="en-IN" smtClean="0"/>
              <a:pPr/>
              <a:t>03-10-2015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4800" b="1" dirty="0" smtClean="0">
                <a:latin typeface="+mn-lt"/>
              </a:rPr>
              <a:t>BPH: Patient Awareness</a:t>
            </a:r>
            <a:endParaRPr lang="en-IN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/>
              <a:t>October 2015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0023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Oval 5"/>
          <p:cNvSpPr>
            <a:spLocks noChangeArrowheads="1"/>
          </p:cNvSpPr>
          <p:nvPr/>
        </p:nvSpPr>
        <p:spPr bwMode="auto">
          <a:xfrm rot="10800000">
            <a:off x="4695825" y="2857458"/>
            <a:ext cx="617538" cy="698864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 rot="10800000">
            <a:off x="5233990" y="2840411"/>
            <a:ext cx="611187" cy="712810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210177" y="2843510"/>
            <a:ext cx="100013" cy="11327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 rot="10800000">
            <a:off x="1319215" y="2640515"/>
            <a:ext cx="338137" cy="568699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 rot="10800000">
            <a:off x="1563690" y="2640514"/>
            <a:ext cx="320675" cy="570248"/>
          </a:xfrm>
          <a:prstGeom prst="ellipse">
            <a:avLst/>
          </a:prstGeom>
          <a:gradFill rotWithShape="0">
            <a:gsLst>
              <a:gs pos="0">
                <a:srgbClr val="98103F"/>
              </a:gs>
              <a:gs pos="100000">
                <a:srgbClr val="FF366E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555752" y="2564585"/>
            <a:ext cx="98425" cy="11311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614365" y="1425637"/>
            <a:ext cx="1946275" cy="1028926"/>
          </a:xfrm>
          <a:prstGeom prst="ellipse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1168402" y="2184937"/>
            <a:ext cx="849313" cy="460227"/>
          </a:xfrm>
          <a:prstGeom prst="ellipse">
            <a:avLst/>
          </a:prstGeom>
          <a:gradFill rotWithShape="0">
            <a:gsLst>
              <a:gs pos="0">
                <a:srgbClr val="FF8F69"/>
              </a:gs>
              <a:gs pos="100000">
                <a:srgbClr val="FFC8B7"/>
              </a:gs>
            </a:gsLst>
            <a:lin ang="16200000" scaled="1"/>
          </a:gradFill>
          <a:ln w="9360">
            <a:solidFill>
              <a:srgbClr val="FF5D0C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10800000">
            <a:off x="1504952" y="2615721"/>
            <a:ext cx="188913" cy="1044422"/>
          </a:xfrm>
          <a:prstGeom prst="can">
            <a:avLst>
              <a:gd name="adj" fmla="val 100769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3986213" y="1266031"/>
            <a:ext cx="2551112" cy="1455062"/>
          </a:xfrm>
          <a:prstGeom prst="ellipse">
            <a:avLst/>
          </a:prstGeom>
          <a:gradFill rotWithShape="0">
            <a:gsLst>
              <a:gs pos="0">
                <a:srgbClr val="FFD95C"/>
              </a:gs>
              <a:gs pos="100000">
                <a:srgbClr val="FFECAC"/>
              </a:gs>
            </a:gsLst>
            <a:lin ang="16200000" scaled="1"/>
          </a:gradFill>
          <a:ln w="9360">
            <a:solidFill>
              <a:srgbClr val="FFC409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4787900" y="2414275"/>
            <a:ext cx="850900" cy="458677"/>
          </a:xfrm>
          <a:prstGeom prst="ellipse">
            <a:avLst/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819276" y="2784627"/>
            <a:ext cx="159137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Normal prostate </a:t>
            </a: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13200" y="1778944"/>
            <a:ext cx="2516188" cy="395145"/>
          </a:xfrm>
          <a:prstGeom prst="ellipse">
            <a:avLst/>
          </a:prstGeom>
          <a:solidFill>
            <a:srgbClr val="3333FF">
              <a:alpha val="4999"/>
            </a:srgbClr>
          </a:solidFill>
          <a:ln w="9360">
            <a:solidFill>
              <a:srgbClr val="F4E7ED"/>
            </a:solidFill>
            <a:miter lim="800000"/>
            <a:headEnd/>
            <a:tailEnd/>
          </a:ln>
          <a:effectLst>
            <a:outerShdw dist="40186" dir="1096358" algn="ctr" rotWithShape="0">
              <a:srgbClr val="808080">
                <a:alpha val="20044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8021638" y="5265496"/>
            <a:ext cx="990600" cy="24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  <a:buFont typeface="Calibri" pitchFamily="32" charset="0"/>
              <a:buNone/>
            </a:pPr>
            <a:fld id="{21EC1C26-9AB6-4BA3-A01B-B64856F126A6}" type="slidenum">
              <a:rPr lang="en-GB" sz="1000">
                <a:latin typeface="Calibri" pitchFamily="32" charset="0"/>
              </a:rPr>
              <a:pPr algn="r">
                <a:lnSpc>
                  <a:spcPct val="100000"/>
                </a:lnSpc>
                <a:buFont typeface="Calibri" pitchFamily="32" charset="0"/>
                <a:buNone/>
              </a:pPr>
              <a:t>10</a:t>
            </a:fld>
            <a:endParaRPr lang="en-GB" sz="1000">
              <a:latin typeface="Calibri" pitchFamily="32" charset="0"/>
            </a:endParaRP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 rot="10800000">
            <a:off x="5156200" y="2824916"/>
            <a:ext cx="190500" cy="1044422"/>
          </a:xfrm>
          <a:prstGeom prst="can">
            <a:avLst>
              <a:gd name="adj" fmla="val 100788"/>
            </a:avLst>
          </a:prstGeom>
          <a:gradFill rotWithShape="0">
            <a:gsLst>
              <a:gs pos="0">
                <a:srgbClr val="FC7E9D"/>
              </a:gs>
              <a:gs pos="100000">
                <a:srgbClr val="FFC5D3"/>
              </a:gs>
            </a:gsLst>
            <a:lin ang="16200000" scaled="1"/>
          </a:gradFill>
          <a:ln w="9360">
            <a:solidFill>
              <a:srgbClr val="D71E5F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5133977" y="2896197"/>
            <a:ext cx="68263" cy="590392"/>
          </a:xfrm>
          <a:custGeom>
            <a:avLst/>
            <a:gdLst>
              <a:gd name="T0" fmla="*/ 9752 w 93705"/>
              <a:gd name="T1" fmla="*/ 172811 h 367614"/>
              <a:gd name="T2" fmla="*/ 9752 w 93705"/>
              <a:gd name="T3" fmla="*/ 579424 h 367614"/>
              <a:gd name="T4" fmla="*/ 68263 w 93705"/>
              <a:gd name="T5" fmla="*/ 325290 h 367614"/>
              <a:gd name="T6" fmla="*/ 9752 w 93705"/>
              <a:gd name="T7" fmla="*/ 0 h 367614"/>
              <a:gd name="T8" fmla="*/ 9752 w 93705"/>
              <a:gd name="T9" fmla="*/ 172811 h 367614"/>
              <a:gd name="T10" fmla="*/ 0 w 93705"/>
              <a:gd name="T11" fmla="*/ 0 h 367614"/>
              <a:gd name="T12" fmla="*/ 93705 w 93705"/>
              <a:gd name="T13" fmla="*/ 367614 h 36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3705" h="367614">
                <a:moveTo>
                  <a:pt x="13386" y="105033"/>
                </a:moveTo>
                <a:cubicBezTo>
                  <a:pt x="13386" y="163728"/>
                  <a:pt x="0" y="336722"/>
                  <a:pt x="13386" y="352168"/>
                </a:cubicBezTo>
                <a:cubicBezTo>
                  <a:pt x="26772" y="367614"/>
                  <a:pt x="93705" y="256403"/>
                  <a:pt x="93705" y="197708"/>
                </a:cubicBezTo>
                <a:cubicBezTo>
                  <a:pt x="93705" y="139013"/>
                  <a:pt x="26772" y="13386"/>
                  <a:pt x="13386" y="0"/>
                </a:cubicBezTo>
                <a:lnTo>
                  <a:pt x="13386" y="105033"/>
                </a:lnTo>
                <a:close/>
              </a:path>
            </a:pathLst>
          </a:cu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 flipH="1">
            <a:off x="5280025" y="2917891"/>
            <a:ext cx="82550" cy="514463"/>
          </a:xfrm>
          <a:custGeom>
            <a:avLst/>
            <a:gdLst>
              <a:gd name="T0" fmla="*/ 11792 w 93705"/>
              <a:gd name="T1" fmla="*/ 150586 h 367614"/>
              <a:gd name="T2" fmla="*/ 11792 w 93705"/>
              <a:gd name="T3" fmla="*/ 504905 h 367614"/>
              <a:gd name="T4" fmla="*/ 82550 w 93705"/>
              <a:gd name="T5" fmla="*/ 283455 h 367614"/>
              <a:gd name="T6" fmla="*/ 11792 w 93705"/>
              <a:gd name="T7" fmla="*/ 0 h 367614"/>
              <a:gd name="T8" fmla="*/ 11792 w 93705"/>
              <a:gd name="T9" fmla="*/ 150586 h 367614"/>
              <a:gd name="T10" fmla="*/ 0 w 93705"/>
              <a:gd name="T11" fmla="*/ 0 h 367614"/>
              <a:gd name="T12" fmla="*/ 93705 w 93705"/>
              <a:gd name="T13" fmla="*/ 367614 h 367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93705" h="367614">
                <a:moveTo>
                  <a:pt x="13386" y="105033"/>
                </a:moveTo>
                <a:cubicBezTo>
                  <a:pt x="13386" y="163728"/>
                  <a:pt x="0" y="336722"/>
                  <a:pt x="13386" y="352168"/>
                </a:cubicBezTo>
                <a:cubicBezTo>
                  <a:pt x="26772" y="367614"/>
                  <a:pt x="93705" y="256403"/>
                  <a:pt x="93705" y="197708"/>
                </a:cubicBezTo>
                <a:cubicBezTo>
                  <a:pt x="93705" y="139013"/>
                  <a:pt x="26772" y="13386"/>
                  <a:pt x="13386" y="0"/>
                </a:cubicBezTo>
                <a:lnTo>
                  <a:pt x="13386" y="105033"/>
                </a:lnTo>
                <a:close/>
              </a:path>
            </a:pathLst>
          </a:custGeom>
          <a:solidFill>
            <a:srgbClr val="B83D6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 flipH="1">
            <a:off x="5327650" y="3023263"/>
            <a:ext cx="431800" cy="285124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>
            <a:off x="4743450" y="3024812"/>
            <a:ext cx="431800" cy="285124"/>
          </a:xfrm>
          <a:prstGeom prst="rightArrow">
            <a:avLst>
              <a:gd name="adj1" fmla="val 50000"/>
              <a:gd name="adj2" fmla="val 50001"/>
            </a:avLst>
          </a:prstGeom>
          <a:gradFill rotWithShape="0">
            <a:gsLst>
              <a:gs pos="0">
                <a:srgbClr val="E190F6"/>
              </a:gs>
              <a:gs pos="100000">
                <a:srgbClr val="F6CCFF"/>
              </a:gs>
            </a:gsLst>
            <a:lin ang="16200000" scaled="1"/>
          </a:gradFill>
          <a:ln w="9360">
            <a:solidFill>
              <a:srgbClr val="BA51D0"/>
            </a:solidFill>
            <a:miter lim="800000"/>
            <a:headEnd/>
            <a:tailEnd/>
          </a:ln>
          <a:effectLst>
            <a:outerShdw dist="114543" dir="1167601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107115" y="2855909"/>
            <a:ext cx="165258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Enlarged prostate</a:t>
            </a:r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>
            <a:off x="6810375" y="3243305"/>
            <a:ext cx="260350" cy="368802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>
            <a:off x="6815138" y="3935970"/>
            <a:ext cx="260350" cy="368802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E700B4"/>
              </a:gs>
              <a:gs pos="100000">
                <a:srgbClr val="DF8AC8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765071" y="3573366"/>
            <a:ext cx="235414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Font typeface="Calibri" pitchFamily="32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rPr>
              <a:t>Narrows urethral passage </a:t>
            </a:r>
            <a:endParaRPr lang="en-GB" sz="1600" dirty="0">
              <a:solidFill>
                <a:srgbClr val="000000"/>
              </a:solidFill>
              <a:latin typeface="Calibri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3507116" y="4352810"/>
            <a:ext cx="472248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IN" sz="1600" dirty="0" smtClean="0"/>
              <a:t>Obstructs </a:t>
            </a:r>
            <a:r>
              <a:rPr lang="en-IN" sz="1600" dirty="0"/>
              <a:t>flow of urine </a:t>
            </a:r>
            <a:r>
              <a:rPr lang="en-IN" sz="1600" dirty="0" smtClean="0"/>
              <a:t>from </a:t>
            </a:r>
            <a:r>
              <a:rPr lang="en-IN" sz="1600" dirty="0"/>
              <a:t>bladder </a:t>
            </a:r>
            <a:r>
              <a:rPr lang="en-IN" sz="1600" dirty="0" smtClean="0"/>
              <a:t>through </a:t>
            </a:r>
            <a:r>
              <a:rPr lang="en-IN" sz="1600" dirty="0"/>
              <a:t>urethra </a:t>
            </a:r>
            <a:r>
              <a:rPr lang="en-IN" sz="1600" dirty="0" smtClean="0"/>
              <a:t>to outside of the body</a:t>
            </a:r>
            <a:endParaRPr lang="en-IN" sz="1600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23461"/>
            <a:ext cx="7620000" cy="930011"/>
          </a:xfrm>
        </p:spPr>
        <p:txBody>
          <a:bodyPr/>
          <a:lstStyle/>
          <a:p>
            <a:r>
              <a:rPr lang="en-IN" dirty="0"/>
              <a:t>What happens in BPH?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634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 animBg="1"/>
      <p:bldP spid="20502" grpId="0" animBg="1"/>
      <p:bldP spid="20503" grpId="0" animBg="1"/>
      <p:bldP spid="20504" grpId="0" animBg="1"/>
      <p:bldP spid="20506" grpId="0" animBg="1"/>
      <p:bldP spid="2050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Who is more likely to develop </a:t>
            </a:r>
            <a:r>
              <a:rPr lang="en-IN" dirty="0" smtClean="0"/>
              <a:t>BPH?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Men with the following factors are more likely to develop benign prostatic hyperplasia</a:t>
            </a:r>
            <a:r>
              <a:rPr lang="en-IN" dirty="0" smtClean="0"/>
              <a:t>:</a:t>
            </a:r>
            <a:endParaRPr lang="en-IN" dirty="0"/>
          </a:p>
          <a:p>
            <a:pPr lvl="1"/>
            <a:r>
              <a:rPr lang="en-IN" dirty="0" smtClean="0"/>
              <a:t>Men after age 50 years</a:t>
            </a:r>
            <a:endParaRPr lang="en-IN" dirty="0"/>
          </a:p>
          <a:p>
            <a:pPr lvl="1"/>
            <a:r>
              <a:rPr lang="en-IN" dirty="0" smtClean="0"/>
              <a:t>Family </a:t>
            </a:r>
            <a:r>
              <a:rPr lang="en-IN" dirty="0"/>
              <a:t>history of benign prostatic hyperplasia</a:t>
            </a:r>
          </a:p>
          <a:p>
            <a:pPr lvl="1"/>
            <a:r>
              <a:rPr lang="en-IN" dirty="0" smtClean="0"/>
              <a:t>Medical </a:t>
            </a:r>
            <a:r>
              <a:rPr lang="en-IN" dirty="0"/>
              <a:t>conditions such as obesity, heart and circulatory disease, and type 2 diabetes</a:t>
            </a:r>
          </a:p>
          <a:p>
            <a:pPr lvl="1"/>
            <a:r>
              <a:rPr lang="en-IN" dirty="0" smtClean="0"/>
              <a:t>Lack </a:t>
            </a:r>
            <a:r>
              <a:rPr lang="en-IN" dirty="0"/>
              <a:t>of physical exercise</a:t>
            </a:r>
          </a:p>
          <a:p>
            <a:pPr lvl="1"/>
            <a:r>
              <a:rPr lang="en-IN" dirty="0" smtClean="0"/>
              <a:t>Erectile </a:t>
            </a:r>
            <a:r>
              <a:rPr lang="en-IN" dirty="0"/>
              <a:t>dysfunction </a:t>
            </a:r>
            <a:r>
              <a:rPr lang="en-IN" dirty="0" smtClean="0"/>
              <a:t>(a consistent </a:t>
            </a:r>
            <a:r>
              <a:rPr lang="en-IN" dirty="0"/>
              <a:t>inability to sustain an erection sufficient for sexual </a:t>
            </a:r>
            <a:r>
              <a:rPr lang="en-IN" dirty="0" smtClean="0"/>
              <a:t>intercourse)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999831"/>
            <a:ext cx="8458200" cy="580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http://www.niddk.nih.gov/health-information/health-topics/urologic-disease/benign-prostatic-hyperplasia-bph/Pages/facts.aspx/ http://www.medicinenet.com/benign_prostatic_hyperplasia/page2.htm/ </a:t>
            </a:r>
            <a:r>
              <a:rPr lang="en-IN" sz="1400" b="1" dirty="0" err="1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 2015.</a:t>
            </a:r>
          </a:p>
        </p:txBody>
      </p:sp>
    </p:spTree>
    <p:extLst>
      <p:ext uri="{BB962C8B-B14F-4D97-AF65-F5344CB8AC3E}">
        <p14:creationId xmlns:p14="http://schemas.microsoft.com/office/powerpoint/2010/main" val="10398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951831"/>
            <a:ext cx="8077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002060"/>
                </a:solidFill>
              </a:rPr>
              <a:t>An enlarged prostate is the most common cause of urinary symptoms in men as they get </a:t>
            </a:r>
            <a:r>
              <a:rPr lang="en-IN" sz="3200" b="1" dirty="0" smtClean="0">
                <a:solidFill>
                  <a:srgbClr val="002060"/>
                </a:solidFill>
              </a:rPr>
              <a:t>older (because an enlarged prostate can cause narrowing of the urethra)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H Tearoff Leaflet-3.jpg"/>
          <p:cNvPicPr>
            <a:picLocks noChangeAspect="1"/>
          </p:cNvPicPr>
          <p:nvPr/>
        </p:nvPicPr>
        <p:blipFill rotWithShape="1">
          <a:blip r:embed="rId2" cstate="print"/>
          <a:srcRect l="51200" t="13125" b="66542"/>
          <a:stretch/>
        </p:blipFill>
        <p:spPr>
          <a:xfrm>
            <a:off x="240343" y="1493887"/>
            <a:ext cx="8023611" cy="3036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b="1" dirty="0">
                <a:latin typeface="+mn-lt"/>
              </a:rPr>
              <a:t>Major Symptoms of BPH &amp; Enlarged prostate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999831"/>
            <a:ext cx="8458200" cy="580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http://www.niddk.nih.gov/health-information/health-topics/urologic-disease/benign-prostatic-hyperplasia-bph/Pages/facts.aspx/ </a:t>
            </a:r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36063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H Tearoff Leaflet-3.jpg"/>
          <p:cNvPicPr>
            <a:picLocks noChangeAspect="1"/>
          </p:cNvPicPr>
          <p:nvPr/>
        </p:nvPicPr>
        <p:blipFill rotWithShape="1">
          <a:blip r:embed="rId2" cstate="print"/>
          <a:srcRect l="51200" t="34259" b="49256"/>
          <a:stretch/>
        </p:blipFill>
        <p:spPr>
          <a:xfrm>
            <a:off x="441960" y="1570831"/>
            <a:ext cx="7872779" cy="298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2"/>
          <p:cNvSpPr txBox="1">
            <a:spLocks/>
          </p:cNvSpPr>
          <p:nvPr/>
        </p:nvSpPr>
        <p:spPr>
          <a:xfrm>
            <a:off x="457200" y="1"/>
            <a:ext cx="7620000" cy="1153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 smtClean="0">
                <a:latin typeface="+mn-lt"/>
              </a:rPr>
              <a:t>Major Symptoms of BPH &amp; Enlarged prostate </a:t>
            </a:r>
            <a:endParaRPr lang="en-IN" sz="4000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99831"/>
            <a:ext cx="8458200" cy="580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http://www.niddk.nih.gov/health-information/health-topics/urologic-disease/benign-prostatic-hyperplasia-bph/Pages/facts.aspx/ </a:t>
            </a:r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22166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H Tearoff Leaflet-3.jpg"/>
          <p:cNvPicPr>
            <a:picLocks noChangeAspect="1"/>
          </p:cNvPicPr>
          <p:nvPr/>
        </p:nvPicPr>
        <p:blipFill rotWithShape="1">
          <a:blip r:embed="rId2" cstate="print"/>
          <a:srcRect l="51200" t="51289" b="33656"/>
          <a:stretch/>
        </p:blipFill>
        <p:spPr>
          <a:xfrm>
            <a:off x="323528" y="1565895"/>
            <a:ext cx="7902545" cy="30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84576" y="0"/>
            <a:ext cx="7620000" cy="1165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 dirty="0" smtClean="0">
                <a:latin typeface="+mn-lt"/>
              </a:rPr>
              <a:t>Major Symptoms of BPH &amp; Enlarged prostate </a:t>
            </a:r>
            <a:endParaRPr lang="en-IN" sz="4000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999831"/>
            <a:ext cx="8458200" cy="580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http://www.niddk.nih.gov/health-information/health-topics/urologic-disease/benign-prostatic-hyperplasia-bph/Pages/facts.aspx/ </a:t>
            </a:r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622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H Tearoff Leaflet-3.jpg"/>
          <p:cNvPicPr>
            <a:picLocks noChangeAspect="1"/>
          </p:cNvPicPr>
          <p:nvPr/>
        </p:nvPicPr>
        <p:blipFill rotWithShape="1">
          <a:blip r:embed="rId2" cstate="print"/>
          <a:srcRect l="51200" t="67294" b="5526"/>
          <a:stretch/>
        </p:blipFill>
        <p:spPr>
          <a:xfrm>
            <a:off x="222173" y="1418431"/>
            <a:ext cx="8157221" cy="336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90784" y="4005"/>
            <a:ext cx="7620000" cy="1161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IN" sz="4000" b="1" dirty="0" smtClean="0">
                <a:latin typeface="+mn-lt"/>
              </a:rPr>
              <a:t>Major Symptoms of BPH &amp; Enlarged prostate </a:t>
            </a:r>
            <a:endParaRPr lang="en-IN" sz="4000" b="1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46376" y="3115746"/>
            <a:ext cx="533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0" y="4999831"/>
            <a:ext cx="8458200" cy="580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http://www.niddk.nih.gov/health-information/health-topics/urologic-disease/benign-prostatic-hyperplasia-bph/Pages/facts.aspx/ </a:t>
            </a:r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41830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Symptoms of BPH &amp; enlarged prostate?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You may have only a few of these symptoms, or you may not have any symptoms at </a:t>
            </a:r>
            <a:r>
              <a:rPr lang="en-IN" sz="2000" dirty="0" smtClean="0"/>
              <a:t>all</a:t>
            </a:r>
          </a:p>
          <a:p>
            <a:endParaRPr lang="en-IN" sz="2000" dirty="0"/>
          </a:p>
          <a:p>
            <a:r>
              <a:rPr lang="en-IN" sz="2000" dirty="0" smtClean="0"/>
              <a:t>Without </a:t>
            </a:r>
            <a:r>
              <a:rPr lang="en-IN" sz="2000" dirty="0"/>
              <a:t>treatment, some men find that the symptoms of an enlarged prostate slowly get </a:t>
            </a:r>
            <a:r>
              <a:rPr lang="en-IN" sz="2000" dirty="0" smtClean="0"/>
              <a:t>worse</a:t>
            </a:r>
          </a:p>
          <a:p>
            <a:endParaRPr lang="en-IN" sz="2000" dirty="0"/>
          </a:p>
          <a:p>
            <a:r>
              <a:rPr lang="en-IN" sz="2000" dirty="0" smtClean="0"/>
              <a:t>These </a:t>
            </a:r>
            <a:r>
              <a:rPr lang="en-IN" sz="2000" dirty="0"/>
              <a:t>symptoms can be caused by other medical problems, lifestyle factors or certain </a:t>
            </a:r>
            <a:r>
              <a:rPr lang="en-IN" sz="2000" dirty="0" smtClean="0"/>
              <a:t>medicines and may </a:t>
            </a:r>
            <a:r>
              <a:rPr lang="en-IN" sz="2000" dirty="0"/>
              <a:t>be nothing to do with the </a:t>
            </a:r>
            <a:r>
              <a:rPr lang="en-IN" sz="2000" dirty="0" smtClean="0"/>
              <a:t>prostate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4999831"/>
            <a:ext cx="8458200" cy="580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http://www.niddk.nih.gov/health-information/health-topics/urologic-disease/benign-prostatic-hyperplasia-bph/Pages/facts.aspx/ </a:t>
            </a:r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22352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0728" y="1875631"/>
            <a:ext cx="7696200" cy="1828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rgbClr val="002060"/>
                </a:solidFill>
              </a:rPr>
              <a:t>If you have any of the symptoms </a:t>
            </a:r>
            <a:r>
              <a:rPr lang="en-IN" sz="3600" b="1" dirty="0" smtClean="0">
                <a:solidFill>
                  <a:srgbClr val="002060"/>
                </a:solidFill>
              </a:rPr>
              <a:t>mentioned, </a:t>
            </a:r>
            <a:r>
              <a:rPr lang="en-IN" sz="3600" b="1" dirty="0">
                <a:solidFill>
                  <a:srgbClr val="002060"/>
                </a:solidFill>
              </a:rPr>
              <a:t>you should consult your doctor to find out what is causing </a:t>
            </a:r>
            <a:r>
              <a:rPr lang="en-IN" sz="3600" b="1" dirty="0" smtClean="0">
                <a:solidFill>
                  <a:srgbClr val="002060"/>
                </a:solidFill>
              </a:rPr>
              <a:t>them</a:t>
            </a:r>
            <a:endParaRPr lang="en-I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99231"/>
            <a:ext cx="7467600" cy="1808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>
                <a:solidFill>
                  <a:srgbClr val="002060"/>
                </a:solidFill>
              </a:rPr>
              <a:t>How will I know that I have BPH?</a:t>
            </a:r>
            <a:endParaRPr lang="en-IN" sz="48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healthathomes.com/wp-content/uploads/angellodeco-fot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45491"/>
            <a:ext cx="4307522" cy="3085829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5924" y="1685130"/>
            <a:ext cx="3579876" cy="236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>
                <a:solidFill>
                  <a:srgbClr val="002060"/>
                </a:solidFill>
              </a:rPr>
              <a:t>What is the prostate gland?</a:t>
            </a:r>
            <a:endParaRPr lang="en-IN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.huffpost.com/gen/1113871/images/o-MEN-DIVORCE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5486"/>
            <a:ext cx="4421124" cy="3479908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 of BPH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015"/>
            <a:ext cx="3429000" cy="3906044"/>
          </a:xfrm>
        </p:spPr>
        <p:txBody>
          <a:bodyPr/>
          <a:lstStyle/>
          <a:p>
            <a:r>
              <a:rPr lang="en-IN" dirty="0"/>
              <a:t>To know if BPH or another problem is causing your symptoms, a doctor </a:t>
            </a:r>
            <a:r>
              <a:rPr lang="en-IN" dirty="0" smtClean="0"/>
              <a:t>will </a:t>
            </a:r>
            <a:r>
              <a:rPr lang="en-IN" dirty="0"/>
              <a:t>ask you </a:t>
            </a:r>
            <a:r>
              <a:rPr lang="en-IN" dirty="0" smtClean="0"/>
              <a:t>questions (take a </a:t>
            </a:r>
            <a:r>
              <a:rPr lang="en-IN" dirty="0" smtClean="0"/>
              <a:t>medical history), </a:t>
            </a:r>
            <a:r>
              <a:rPr lang="en-IN" dirty="0" smtClean="0"/>
              <a:t>perform </a:t>
            </a:r>
            <a:r>
              <a:rPr lang="en-IN" dirty="0"/>
              <a:t>an exam, and do </a:t>
            </a:r>
            <a:r>
              <a:rPr lang="en-IN" dirty="0" smtClean="0"/>
              <a:t>blood, urine tests, ultrasound scans or other tests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ultrasound-images.com/admin/uploads/Benign-prostatic-hypertrophy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85" y="1342231"/>
            <a:ext cx="376150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2517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5" b="2326"/>
          <a:stretch/>
        </p:blipFill>
        <p:spPr bwMode="auto">
          <a:xfrm>
            <a:off x="1002142" y="7207"/>
            <a:ext cx="6998858" cy="51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419042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Urine examination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015"/>
            <a:ext cx="3124200" cy="3906044"/>
          </a:xfrm>
        </p:spPr>
        <p:txBody>
          <a:bodyPr>
            <a:normAutofit/>
          </a:bodyPr>
          <a:lstStyle/>
          <a:p>
            <a:r>
              <a:rPr lang="en-IN" dirty="0" smtClean="0"/>
              <a:t>Urinalysis: You </a:t>
            </a:r>
            <a:r>
              <a:rPr lang="en-IN" dirty="0"/>
              <a:t>might be asked for a urine sample to see if you have a bladder </a:t>
            </a:r>
            <a:r>
              <a:rPr lang="en-IN" dirty="0" smtClean="0"/>
              <a:t>infection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frequenturinationhelper.com/wp-content/uploads/2015/08/urine-infec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15" y="1418431"/>
            <a:ext cx="4238625" cy="3086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26865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Blood tests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015"/>
            <a:ext cx="4114800" cy="3906044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Blood </a:t>
            </a:r>
            <a:r>
              <a:rPr lang="en-IN" dirty="0" smtClean="0"/>
              <a:t>tests: A </a:t>
            </a:r>
            <a:r>
              <a:rPr lang="en-IN" dirty="0"/>
              <a:t>blood test to check the </a:t>
            </a:r>
            <a:r>
              <a:rPr lang="en-IN" dirty="0" smtClean="0"/>
              <a:t>prostate specific antigen </a:t>
            </a:r>
            <a:r>
              <a:rPr lang="en-IN" dirty="0"/>
              <a:t>(PSA) level is </a:t>
            </a:r>
            <a:r>
              <a:rPr lang="en-IN" dirty="0" smtClean="0"/>
              <a:t>recommended</a:t>
            </a:r>
          </a:p>
          <a:p>
            <a:endParaRPr lang="en-IN" dirty="0"/>
          </a:p>
          <a:p>
            <a:r>
              <a:rPr lang="en-IN" dirty="0" smtClean="0"/>
              <a:t>PSA: A protein </a:t>
            </a:r>
            <a:r>
              <a:rPr lang="en-IN" dirty="0"/>
              <a:t>produced by prostate cells; the PSA level may be increased in men with </a:t>
            </a:r>
            <a:r>
              <a:rPr lang="en-IN" dirty="0" smtClean="0"/>
              <a:t>BPH</a:t>
            </a:r>
          </a:p>
          <a:p>
            <a:endParaRPr lang="en-IN" dirty="0"/>
          </a:p>
          <a:p>
            <a:r>
              <a:rPr lang="en-IN" dirty="0" smtClean="0"/>
              <a:t>Men who have </a:t>
            </a:r>
            <a:r>
              <a:rPr lang="en-IN" dirty="0"/>
              <a:t>prostate cancer often have a highly </a:t>
            </a:r>
            <a:r>
              <a:rPr lang="en-IN" dirty="0" smtClean="0"/>
              <a:t>disproportionately elevated PSA </a:t>
            </a:r>
            <a:r>
              <a:rPr lang="en-IN" dirty="0"/>
              <a:t>level, although </a:t>
            </a:r>
            <a:r>
              <a:rPr lang="en-IN" dirty="0" smtClean="0"/>
              <a:t>prostate cancer </a:t>
            </a:r>
            <a:r>
              <a:rPr lang="en-IN" dirty="0"/>
              <a:t>is also found in men who do not have an elevated </a:t>
            </a:r>
            <a:r>
              <a:rPr lang="en-IN" dirty="0" smtClean="0"/>
              <a:t>PSA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i.huffpost.com/gen/1402083/images/n-BLOOD-TEST-large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56631"/>
            <a:ext cx="3467419" cy="144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7717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Urodynamic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 bladder test, known as a urodynamic study, might be recommended for some </a:t>
            </a:r>
            <a:r>
              <a:rPr lang="en-IN" dirty="0" smtClean="0"/>
              <a:t>men who </a:t>
            </a:r>
            <a:r>
              <a:rPr lang="en-IN" dirty="0"/>
              <a:t>have signs or symptoms of </a:t>
            </a:r>
            <a:r>
              <a:rPr lang="en-IN" dirty="0" smtClean="0"/>
              <a:t>BPH</a:t>
            </a:r>
          </a:p>
          <a:p>
            <a:endParaRPr lang="en-IN" dirty="0"/>
          </a:p>
          <a:p>
            <a:r>
              <a:rPr lang="en-IN" dirty="0" smtClean="0"/>
              <a:t>This </a:t>
            </a:r>
            <a:r>
              <a:rPr lang="en-IN" dirty="0"/>
              <a:t>test can give information about how well the bladder and </a:t>
            </a:r>
            <a:r>
              <a:rPr lang="en-IN" dirty="0" smtClean="0"/>
              <a:t>urethra are working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26897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iramihospital.com/uploads/facilities/87858/t3_20111228085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4014"/>
            <a:ext cx="6096000" cy="45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99231"/>
            <a:ext cx="7467600" cy="1808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>
                <a:solidFill>
                  <a:srgbClr val="002060"/>
                </a:solidFill>
              </a:rPr>
              <a:t>How will my BPH be treated?</a:t>
            </a:r>
            <a:endParaRPr lang="en-IN" sz="4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ww.righthomehealth.com/wp-content/uploads/2015/06/doc5-450x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92" y="2007803"/>
            <a:ext cx="5638800" cy="324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2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12" y="885031"/>
            <a:ext cx="7772400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Treatments for BPH can help to reduce urinary </a:t>
            </a:r>
            <a:r>
              <a:rPr lang="en-IN" sz="3600" b="1" dirty="0" smtClean="0">
                <a:solidFill>
                  <a:schemeClr val="bg1"/>
                </a:solidFill>
              </a:rPr>
              <a:t>symptoms </a:t>
            </a:r>
            <a:endParaRPr lang="en-IN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" y="2634658"/>
            <a:ext cx="7807452" cy="1200329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Treatment options include medicines and surgery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6875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812" y="504031"/>
            <a:ext cx="4209288" cy="440120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Men with mild BPH might not need </a:t>
            </a:r>
            <a:r>
              <a:rPr lang="en-IN" sz="2800" dirty="0" smtClean="0">
                <a:solidFill>
                  <a:schemeClr val="bg1"/>
                </a:solidFill>
              </a:rPr>
              <a:t>treatment</a:t>
            </a:r>
          </a:p>
          <a:p>
            <a:endParaRPr lang="en-IN" sz="2800" dirty="0">
              <a:solidFill>
                <a:schemeClr val="bg1"/>
              </a:solidFill>
            </a:endParaRPr>
          </a:p>
          <a:p>
            <a:r>
              <a:rPr lang="en-IN" sz="2800" dirty="0" smtClean="0">
                <a:solidFill>
                  <a:schemeClr val="bg1"/>
                </a:solidFill>
              </a:rPr>
              <a:t>In </a:t>
            </a:r>
            <a:r>
              <a:rPr lang="en-IN" sz="2800" dirty="0">
                <a:solidFill>
                  <a:schemeClr val="bg1"/>
                </a:solidFill>
              </a:rPr>
              <a:t>this case, most </a:t>
            </a:r>
            <a:r>
              <a:rPr lang="en-IN" sz="2800" dirty="0" smtClean="0">
                <a:solidFill>
                  <a:schemeClr val="bg1"/>
                </a:solidFill>
              </a:rPr>
              <a:t>doctors </a:t>
            </a:r>
            <a:r>
              <a:rPr lang="en-IN" sz="2800" dirty="0">
                <a:solidFill>
                  <a:schemeClr val="bg1"/>
                </a:solidFill>
              </a:rPr>
              <a:t>recommend a "wait and </a:t>
            </a:r>
            <a:r>
              <a:rPr lang="en-IN" sz="2800" dirty="0" smtClean="0">
                <a:solidFill>
                  <a:schemeClr val="bg1"/>
                </a:solidFill>
              </a:rPr>
              <a:t>watch“ approach</a:t>
            </a:r>
          </a:p>
          <a:p>
            <a:endParaRPr lang="en-IN" sz="2800" dirty="0">
              <a:solidFill>
                <a:schemeClr val="bg1"/>
              </a:solidFill>
            </a:endParaRPr>
          </a:p>
          <a:p>
            <a:r>
              <a:rPr lang="en-IN" sz="2800" dirty="0" smtClean="0">
                <a:solidFill>
                  <a:schemeClr val="bg1"/>
                </a:solidFill>
              </a:rPr>
              <a:t>This </a:t>
            </a:r>
            <a:r>
              <a:rPr lang="en-IN" sz="2800" dirty="0">
                <a:solidFill>
                  <a:schemeClr val="bg1"/>
                </a:solidFill>
              </a:rPr>
              <a:t>means that you will watch your symptoms over </a:t>
            </a:r>
            <a:r>
              <a:rPr lang="en-IN" sz="2800" dirty="0" smtClean="0">
                <a:solidFill>
                  <a:schemeClr val="bg1"/>
                </a:solidFill>
              </a:rPr>
              <a:t>time</a:t>
            </a:r>
          </a:p>
        </p:txBody>
      </p:sp>
      <p:pic>
        <p:nvPicPr>
          <p:cNvPr id="11266" name="Picture 2" descr="https://mpalumbo.liberty.me/wp-content/uploads/sites/1858/2015/07/reduce-perceived_time-waiting-ret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0" y="995816"/>
            <a:ext cx="3417633" cy="3417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4333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12" y="1861734"/>
            <a:ext cx="7772400" cy="2123658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IN" sz="4400" dirty="0" smtClean="0">
                <a:solidFill>
                  <a:schemeClr val="bg1"/>
                </a:solidFill>
              </a:rPr>
              <a:t>Men with moderate to severe symptoms usually require treatment</a:t>
            </a:r>
            <a:endParaRPr lang="en-IN" sz="4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38281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elay 16"/>
          <p:cNvSpPr/>
          <p:nvPr/>
        </p:nvSpPr>
        <p:spPr>
          <a:xfrm rot="5400000">
            <a:off x="4697081" y="3819525"/>
            <a:ext cx="915988" cy="533400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76800" y="3323431"/>
            <a:ext cx="685800" cy="381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486400" y="3323431"/>
            <a:ext cx="1371600" cy="19812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lay 10"/>
          <p:cNvSpPr/>
          <p:nvPr/>
        </p:nvSpPr>
        <p:spPr>
          <a:xfrm rot="5400000">
            <a:off x="5105399" y="1418432"/>
            <a:ext cx="2209804" cy="2514602"/>
          </a:xfrm>
          <a:prstGeom prst="flowChartDela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Prostate Gland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2015"/>
            <a:ext cx="3250704" cy="3906044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A small </a:t>
            </a:r>
            <a:r>
              <a:rPr lang="en-IN" dirty="0"/>
              <a:t>organ usually the shape </a:t>
            </a:r>
            <a:r>
              <a:rPr lang="en-IN" dirty="0" smtClean="0"/>
              <a:t>and size </a:t>
            </a:r>
            <a:r>
              <a:rPr lang="en-IN" dirty="0"/>
              <a:t>of a walnut</a:t>
            </a:r>
          </a:p>
          <a:p>
            <a:endParaRPr lang="en-IN" dirty="0"/>
          </a:p>
          <a:p>
            <a:r>
              <a:rPr lang="en-IN" dirty="0" smtClean="0"/>
              <a:t>Lies </a:t>
            </a:r>
            <a:r>
              <a:rPr lang="en-IN" dirty="0"/>
              <a:t>below </a:t>
            </a:r>
            <a:r>
              <a:rPr lang="en-IN" dirty="0" smtClean="0"/>
              <a:t>urinary </a:t>
            </a:r>
            <a:r>
              <a:rPr lang="en-IN" dirty="0"/>
              <a:t>bladder (where urine is stored) and surrounds the urethra (the tube which </a:t>
            </a:r>
            <a:r>
              <a:rPr lang="en-IN" dirty="0" smtClean="0"/>
              <a:t>passes </a:t>
            </a:r>
            <a:r>
              <a:rPr lang="en-IN" dirty="0"/>
              <a:t>urine and semen </a:t>
            </a:r>
            <a:r>
              <a:rPr lang="en-IN" dirty="0" smtClean="0"/>
              <a:t>through to outside of body)</a:t>
            </a:r>
            <a:endParaRPr lang="en-IN" dirty="0"/>
          </a:p>
          <a:p>
            <a:endParaRPr lang="en-IN" dirty="0"/>
          </a:p>
          <a:p>
            <a:r>
              <a:rPr lang="en-IN" dirty="0" smtClean="0"/>
              <a:t>Main job: To </a:t>
            </a:r>
            <a:r>
              <a:rPr lang="en-IN" dirty="0"/>
              <a:t>make some of the fluid that carries sperm, called semen (ejaculatory fluid</a:t>
            </a:r>
            <a:r>
              <a:rPr lang="en-IN" dirty="0" smtClean="0"/>
              <a:t>)</a:t>
            </a:r>
            <a:endParaRPr lang="en-IN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Delay 6"/>
          <p:cNvSpPr/>
          <p:nvPr/>
        </p:nvSpPr>
        <p:spPr>
          <a:xfrm rot="5400000">
            <a:off x="5863144" y="2032286"/>
            <a:ext cx="694309" cy="1143000"/>
          </a:xfrm>
          <a:prstGeom prst="flowChartDelay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5410">
            <a:off x="5791200" y="2942431"/>
            <a:ext cx="8382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781417" y="2866231"/>
            <a:ext cx="1631575" cy="1752600"/>
            <a:chOff x="4781417" y="2866231"/>
            <a:chExt cx="1631575" cy="1752600"/>
          </a:xfrm>
        </p:grpSpPr>
        <p:sp>
          <p:nvSpPr>
            <p:cNvPr id="9" name="Left-Up Arrow 8"/>
            <p:cNvSpPr/>
            <p:nvPr/>
          </p:nvSpPr>
          <p:spPr>
            <a:xfrm>
              <a:off x="5105400" y="2866231"/>
              <a:ext cx="1307592" cy="850392"/>
            </a:xfrm>
            <a:prstGeom prst="leftUpArrow">
              <a:avLst>
                <a:gd name="adj1" fmla="val 25000"/>
                <a:gd name="adj2" fmla="val 25000"/>
                <a:gd name="adj3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9"/>
            <p:cNvSpPr/>
            <p:nvPr/>
          </p:nvSpPr>
          <p:spPr>
            <a:xfrm rot="5400000">
              <a:off x="4590917" y="3590131"/>
              <a:ext cx="1219200" cy="838200"/>
            </a:xfrm>
            <a:prstGeom prst="mathMin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 rot="5400000">
            <a:off x="5791200" y="221515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62600" y="1494631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Bladder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2485231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Prostate gland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781800" y="3018631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839494" y="2979737"/>
            <a:ext cx="684212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4800" y="2180431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Urethra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495800" y="4542631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505200" y="4161631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Penis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Medicines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Alpha blockers</a:t>
            </a:r>
          </a:p>
          <a:p>
            <a:endParaRPr lang="en-IN" dirty="0"/>
          </a:p>
          <a:p>
            <a:r>
              <a:rPr lang="en-IN" dirty="0" smtClean="0"/>
              <a:t>Alpha-reductase inhibitors</a:t>
            </a:r>
          </a:p>
          <a:p>
            <a:endParaRPr lang="en-IN" dirty="0"/>
          </a:p>
          <a:p>
            <a:r>
              <a:rPr lang="en-IN" dirty="0" smtClean="0"/>
              <a:t>Phosphodiesterase 5 Inhibitors</a:t>
            </a:r>
          </a:p>
          <a:p>
            <a:endParaRPr lang="en-IN" dirty="0"/>
          </a:p>
          <a:p>
            <a:r>
              <a:rPr lang="en-IN" dirty="0" smtClean="0"/>
              <a:t>Most </a:t>
            </a:r>
            <a:r>
              <a:rPr lang="en-IN" dirty="0"/>
              <a:t>men with BPH who start taking a medicine will need to take it forever unless they </a:t>
            </a:r>
            <a:r>
              <a:rPr lang="en-IN" dirty="0" smtClean="0"/>
              <a:t>have some </a:t>
            </a:r>
            <a:r>
              <a:rPr lang="en-IN" dirty="0"/>
              <a:t>type of prostate surgery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8943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Alpha blockers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Alpha blockers: These medications relax the muscle of the prostate and bladder neck, which allows urine to flow more easily</a:t>
            </a:r>
          </a:p>
          <a:p>
            <a:endParaRPr lang="en-IN" dirty="0" smtClean="0"/>
          </a:p>
          <a:p>
            <a:r>
              <a:rPr lang="en-IN" dirty="0" smtClean="0"/>
              <a:t>Alpha blockers begin to work quickly and are usually recommended as a first-line treatment for men with mild to moderate symptoms</a:t>
            </a:r>
          </a:p>
          <a:p>
            <a:endParaRPr lang="en-IN" dirty="0" smtClean="0"/>
          </a:p>
          <a:p>
            <a:r>
              <a:rPr lang="en-IN" dirty="0" smtClean="0"/>
              <a:t>Examples: Terazosin, doxazosin, </a:t>
            </a:r>
            <a:r>
              <a:rPr lang="en-IN" dirty="0" err="1" smtClean="0"/>
              <a:t>tamsulosin</a:t>
            </a:r>
            <a:r>
              <a:rPr lang="en-IN" dirty="0" smtClean="0"/>
              <a:t>, </a:t>
            </a:r>
            <a:r>
              <a:rPr lang="en-IN" dirty="0" err="1" smtClean="0"/>
              <a:t>alfuzosin</a:t>
            </a:r>
            <a:r>
              <a:rPr lang="en-IN" dirty="0" smtClean="0"/>
              <a:t>, and silodosin 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32893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Alpha reductase inhibitors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Alpha reductase inhibitors: Medicines </a:t>
            </a:r>
            <a:r>
              <a:rPr lang="en-IN" dirty="0"/>
              <a:t>that can stop the prostate </a:t>
            </a:r>
            <a:r>
              <a:rPr lang="en-IN" dirty="0" smtClean="0"/>
              <a:t>from growing </a:t>
            </a:r>
            <a:r>
              <a:rPr lang="en-IN" dirty="0"/>
              <a:t>further or even cause it to </a:t>
            </a:r>
            <a:r>
              <a:rPr lang="en-IN" dirty="0" smtClean="0"/>
              <a:t>shrink</a:t>
            </a:r>
          </a:p>
          <a:p>
            <a:endParaRPr lang="en-IN" dirty="0"/>
          </a:p>
          <a:p>
            <a:r>
              <a:rPr lang="en-IN" dirty="0"/>
              <a:t>This type of medicine works better in men with a larger </a:t>
            </a:r>
            <a:r>
              <a:rPr lang="en-IN" dirty="0" smtClean="0"/>
              <a:t>prostate</a:t>
            </a:r>
          </a:p>
          <a:p>
            <a:endParaRPr lang="en-IN" dirty="0"/>
          </a:p>
          <a:p>
            <a:r>
              <a:rPr lang="en-IN" dirty="0" smtClean="0"/>
              <a:t>It </a:t>
            </a:r>
            <a:r>
              <a:rPr lang="en-IN" dirty="0"/>
              <a:t>can reduce the risk of urinary </a:t>
            </a:r>
            <a:r>
              <a:rPr lang="en-IN" dirty="0" smtClean="0"/>
              <a:t>retention (not </a:t>
            </a:r>
            <a:r>
              <a:rPr lang="en-IN" dirty="0"/>
              <a:t>being able to empty the bladder) and the need for </a:t>
            </a:r>
            <a:r>
              <a:rPr lang="en-IN" dirty="0" smtClean="0"/>
              <a:t>surgery</a:t>
            </a:r>
          </a:p>
          <a:p>
            <a:endParaRPr lang="en-IN" dirty="0"/>
          </a:p>
          <a:p>
            <a:r>
              <a:rPr lang="en-IN" dirty="0" smtClean="0"/>
              <a:t>Most </a:t>
            </a:r>
            <a:r>
              <a:rPr lang="en-IN" dirty="0"/>
              <a:t>men see an improvement within </a:t>
            </a:r>
            <a:r>
              <a:rPr lang="en-IN" dirty="0" smtClean="0"/>
              <a:t>six months </a:t>
            </a:r>
            <a:r>
              <a:rPr lang="en-IN" dirty="0"/>
              <a:t>of starting </a:t>
            </a:r>
            <a:r>
              <a:rPr lang="en-IN" dirty="0" smtClean="0"/>
              <a:t>treatment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6962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Phosphodiesterase 5 inhibitor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Example: </a:t>
            </a:r>
            <a:r>
              <a:rPr lang="en-IN" dirty="0" err="1" smtClean="0"/>
              <a:t>Tadalafil</a:t>
            </a:r>
            <a:r>
              <a:rPr lang="en-IN" dirty="0" smtClean="0"/>
              <a:t> 5 mg </a:t>
            </a:r>
          </a:p>
          <a:p>
            <a:endParaRPr lang="en-IN" dirty="0"/>
          </a:p>
          <a:p>
            <a:r>
              <a:rPr lang="en-IN" dirty="0" err="1" smtClean="0"/>
              <a:t>Tadalafil</a:t>
            </a:r>
            <a:r>
              <a:rPr lang="en-IN" dirty="0" smtClean="0"/>
              <a:t> will </a:t>
            </a:r>
            <a:r>
              <a:rPr lang="en-IN" dirty="0"/>
              <a:t>make </a:t>
            </a:r>
            <a:r>
              <a:rPr lang="en-IN" dirty="0" smtClean="0"/>
              <a:t>BPH symptoms </a:t>
            </a:r>
            <a:r>
              <a:rPr lang="en-IN" dirty="0"/>
              <a:t>less severe and reduce the chance that prostate surgery will be </a:t>
            </a:r>
            <a:r>
              <a:rPr lang="en-IN" dirty="0" smtClean="0"/>
              <a:t>needed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0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Combination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015"/>
            <a:ext cx="4343400" cy="3906044"/>
          </a:xfrm>
        </p:spPr>
        <p:txBody>
          <a:bodyPr>
            <a:normAutofit/>
          </a:bodyPr>
          <a:lstStyle/>
          <a:p>
            <a:r>
              <a:rPr lang="en-IN" dirty="0" smtClean="0"/>
              <a:t>With severe symptoms</a:t>
            </a:r>
          </a:p>
          <a:p>
            <a:endParaRPr lang="en-IN" dirty="0"/>
          </a:p>
          <a:p>
            <a:r>
              <a:rPr lang="en-IN" dirty="0" smtClean="0"/>
              <a:t>With a large prostate</a:t>
            </a:r>
          </a:p>
          <a:p>
            <a:endParaRPr lang="en-IN" dirty="0"/>
          </a:p>
          <a:p>
            <a:r>
              <a:rPr lang="en-IN" smtClean="0"/>
              <a:t>Sometimes</a:t>
            </a:r>
            <a:r>
              <a:rPr lang="en-IN" dirty="0"/>
              <a:t>, taking more than one medication is </a:t>
            </a:r>
            <a:r>
              <a:rPr lang="en-IN" dirty="0" smtClean="0"/>
              <a:t>beneficial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hoto of man about to take his medication pills with wat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0830"/>
            <a:ext cx="3673983" cy="249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25023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Combination 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Combining </a:t>
            </a:r>
            <a:r>
              <a:rPr lang="en-IN" dirty="0"/>
              <a:t>a drug that slows prostate growth with one that relaxes bladder muscles may work better than the drugs given </a:t>
            </a:r>
            <a:r>
              <a:rPr lang="en-IN" dirty="0" smtClean="0"/>
              <a:t>alone</a:t>
            </a:r>
          </a:p>
          <a:p>
            <a:endParaRPr lang="en-IN" dirty="0"/>
          </a:p>
          <a:p>
            <a:r>
              <a:rPr lang="en-IN" dirty="0" smtClean="0"/>
              <a:t>Other </a:t>
            </a:r>
            <a:r>
              <a:rPr lang="en-IN" dirty="0"/>
              <a:t>medications that may be added include drugs to treat an overactive </a:t>
            </a:r>
            <a:r>
              <a:rPr lang="en-IN" dirty="0" smtClean="0"/>
              <a:t>bladder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Lifestyle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All men with BPH should avoid medicines that can worsen symptoms or </a:t>
            </a:r>
            <a:r>
              <a:rPr lang="en-IN" dirty="0" smtClean="0"/>
              <a:t>cause urinary retention</a:t>
            </a:r>
          </a:p>
          <a:p>
            <a:endParaRPr lang="en-IN" dirty="0"/>
          </a:p>
          <a:p>
            <a:r>
              <a:rPr lang="en-IN" dirty="0" smtClean="0"/>
              <a:t>These </a:t>
            </a:r>
            <a:r>
              <a:rPr lang="en-IN" dirty="0"/>
              <a:t>include certain antihistamines (such as diphenhydramine </a:t>
            </a:r>
            <a:r>
              <a:rPr lang="en-IN" dirty="0" smtClean="0"/>
              <a:t>and decongestants </a:t>
            </a:r>
            <a:r>
              <a:rPr lang="en-IN" dirty="0"/>
              <a:t>(</a:t>
            </a:r>
            <a:r>
              <a:rPr lang="en-IN" dirty="0" err="1"/>
              <a:t>eg</a:t>
            </a:r>
            <a:r>
              <a:rPr lang="en-IN" dirty="0"/>
              <a:t>, </a:t>
            </a:r>
            <a:r>
              <a:rPr lang="en-IN" dirty="0" smtClean="0"/>
              <a:t>pseudoephedrine)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3093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Lifestyle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Lifestyle </a:t>
            </a:r>
            <a:r>
              <a:rPr lang="en-IN" dirty="0"/>
              <a:t>changes are also recommended if you are bothered by having to go to the bathroom </a:t>
            </a:r>
            <a:r>
              <a:rPr lang="en-IN" dirty="0" smtClean="0"/>
              <a:t>frequently</a:t>
            </a:r>
          </a:p>
          <a:p>
            <a:endParaRPr lang="en-IN" dirty="0"/>
          </a:p>
          <a:p>
            <a:r>
              <a:rPr lang="en-IN" dirty="0" smtClean="0"/>
              <a:t>This </a:t>
            </a:r>
            <a:r>
              <a:rPr lang="en-IN" dirty="0"/>
              <a:t>includes</a:t>
            </a:r>
            <a:r>
              <a:rPr lang="en-IN" dirty="0" smtClean="0"/>
              <a:t>:</a:t>
            </a:r>
          </a:p>
          <a:p>
            <a:endParaRPr lang="en-IN" dirty="0"/>
          </a:p>
          <a:p>
            <a:r>
              <a:rPr lang="en-IN" dirty="0"/>
              <a:t>Making a habit of going to the bathroom when you have the urge</a:t>
            </a:r>
          </a:p>
          <a:p>
            <a:endParaRPr lang="en-IN" dirty="0"/>
          </a:p>
          <a:p>
            <a:r>
              <a:rPr lang="en-IN" dirty="0" smtClean="0"/>
              <a:t>Double void: </a:t>
            </a:r>
          </a:p>
          <a:p>
            <a:pPr lvl="1"/>
            <a:r>
              <a:rPr lang="en-IN" dirty="0" smtClean="0"/>
              <a:t>This </a:t>
            </a:r>
            <a:r>
              <a:rPr lang="en-IN" dirty="0"/>
              <a:t>means that after you empty your bladder, you wait a moment and try to go </a:t>
            </a:r>
            <a:r>
              <a:rPr lang="en-IN" dirty="0" smtClean="0"/>
              <a:t>again</a:t>
            </a:r>
          </a:p>
          <a:p>
            <a:pPr lvl="1"/>
            <a:r>
              <a:rPr lang="en-IN" dirty="0" smtClean="0"/>
              <a:t>Do </a:t>
            </a:r>
            <a:r>
              <a:rPr lang="en-IN" dirty="0"/>
              <a:t>not strain or push to </a:t>
            </a:r>
            <a:r>
              <a:rPr lang="en-IN" dirty="0" smtClean="0"/>
              <a:t>empty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39954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Lifestyle changes</a:t>
            </a:r>
          </a:p>
        </p:txBody>
      </p:sp>
      <p:pic>
        <p:nvPicPr>
          <p:cNvPr id="13314" name="Picture 2" descr="http://a.dilcdn.com/bl/wp-content/uploads/sites/8/2012/06/quit-dr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1831"/>
            <a:ext cx="3200400" cy="27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9664" y="2561431"/>
            <a:ext cx="396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chemeClr val="tx2">
                    <a:lumMod val="50000"/>
                  </a:schemeClr>
                </a:solidFill>
              </a:rPr>
              <a:t>Stop drinking fluids a few hours before bedtime or going out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8478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Lifestyle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33800" y="2409031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chemeClr val="tx2">
                    <a:lumMod val="50000"/>
                  </a:schemeClr>
                </a:solidFill>
              </a:rPr>
              <a:t>Avoid or drink less fluids that can make you go more often, like caffeine and alcohol</a:t>
            </a:r>
          </a:p>
        </p:txBody>
      </p:sp>
      <p:pic>
        <p:nvPicPr>
          <p:cNvPr id="21506" name="Picture 2" descr="http://howtostopdrinkingalcohol.net/images/how-to-stop-drinking-alcohol-on-your-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" y="1037431"/>
            <a:ext cx="2381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i.ytimg.com/vi/R3SyeqPn_js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7" r="12334"/>
          <a:stretch/>
        </p:blipFill>
        <p:spPr bwMode="auto">
          <a:xfrm>
            <a:off x="890397" y="3323431"/>
            <a:ext cx="2136648" cy="215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1400" b="1" dirty="0">
                <a:solidFill>
                  <a:schemeClr val="tx2">
                    <a:lumMod val="50000"/>
                  </a:schemeClr>
                </a:solidFill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10502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431"/>
            <a:ext cx="5334000" cy="521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276600" y="3780631"/>
            <a:ext cx="1676400" cy="1143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89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Lifestyle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0" y="2409031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i="1" dirty="0">
                <a:solidFill>
                  <a:schemeClr val="tx2">
                    <a:lumMod val="50000"/>
                  </a:schemeClr>
                </a:solidFill>
              </a:rPr>
              <a:t>Try to do some form of exercise, for 30 minutes a day</a:t>
            </a:r>
          </a:p>
        </p:txBody>
      </p:sp>
      <p:pic>
        <p:nvPicPr>
          <p:cNvPr id="23556" name="Picture 4" descr="https://c1.staticflickr.com/3/2503/3778103428_f0cb6768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0"/>
          <a:stretch/>
        </p:blipFill>
        <p:spPr bwMode="auto">
          <a:xfrm>
            <a:off x="457200" y="1266030"/>
            <a:ext cx="2971800" cy="372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152231"/>
            <a:ext cx="8458200" cy="42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Nursing times. 2012.</a:t>
            </a:r>
            <a:endParaRPr lang="en-IN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Surgery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/>
              <a:t>Transurethral </a:t>
            </a:r>
            <a:r>
              <a:rPr lang="en-IN" sz="2000" dirty="0" smtClean="0"/>
              <a:t>procedures: If </a:t>
            </a:r>
            <a:r>
              <a:rPr lang="en-IN" sz="2000" dirty="0"/>
              <a:t>medicines do not relieve your symptoms of BPH, a treatment to remove </a:t>
            </a:r>
            <a:r>
              <a:rPr lang="en-IN" sz="2000" dirty="0" smtClean="0"/>
              <a:t>or destroy </a:t>
            </a:r>
            <a:r>
              <a:rPr lang="en-IN" sz="2000" dirty="0"/>
              <a:t>some of the prostate tissue around the urethra may be </a:t>
            </a:r>
            <a:r>
              <a:rPr lang="en-IN" sz="2000" dirty="0" smtClean="0"/>
              <a:t>recommended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1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urmc.rochester.edu/Encyclopedia/GetImage.aspx?ImageID=142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430"/>
            <a:ext cx="5486400" cy="51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0" y="1342231"/>
            <a:ext cx="12192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5032248" y="1046866"/>
            <a:ext cx="3349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>
                <a:solidFill>
                  <a:schemeClr val="tx2">
                    <a:lumMod val="50000"/>
                  </a:schemeClr>
                </a:solidFill>
              </a:rPr>
              <a:t>After the patient is given anaesthesia, the doctor inserts a special instrument into the urethra through the penis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248" y="2940705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>
                <a:solidFill>
                  <a:schemeClr val="tx2">
                    <a:lumMod val="50000"/>
                  </a:schemeClr>
                </a:solidFill>
              </a:rPr>
              <a:t>With the instrument, the doctor then remove or destroy some of the prostate tissue around the urethra to relieve the outflow of urine from the bladder</a:t>
            </a:r>
          </a:p>
        </p:txBody>
      </p:sp>
    </p:spTree>
    <p:extLst>
      <p:ext uri="{BB962C8B-B14F-4D97-AF65-F5344CB8AC3E}">
        <p14:creationId xmlns:p14="http://schemas.microsoft.com/office/powerpoint/2010/main" val="41674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drtimnathan-urology.com.au/assets/images/procedures/the-prostate/Transurethral-prostatectomy-(TURP)/TURP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31"/>
            <a:ext cx="8305800" cy="52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828800" y="4085431"/>
            <a:ext cx="1905000" cy="9906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ounded Rectangle 26"/>
          <p:cNvSpPr/>
          <p:nvPr/>
        </p:nvSpPr>
        <p:spPr>
          <a:xfrm>
            <a:off x="6172200" y="4932775"/>
            <a:ext cx="2286000" cy="56395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8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Laser procedures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</a:t>
            </a:r>
            <a:r>
              <a:rPr lang="en-IN" dirty="0"/>
              <a:t>number of laser procedures are available, some of which can be performed in the doctor's office with minimal </a:t>
            </a:r>
            <a:r>
              <a:rPr lang="en-IN" dirty="0" smtClean="0"/>
              <a:t>anaesthesia</a:t>
            </a:r>
          </a:p>
          <a:p>
            <a:endParaRPr lang="en-IN" dirty="0"/>
          </a:p>
          <a:p>
            <a:r>
              <a:rPr lang="en-IN" dirty="0" smtClean="0"/>
              <a:t>These </a:t>
            </a:r>
            <a:r>
              <a:rPr lang="en-IN" dirty="0"/>
              <a:t>procedures also involve </a:t>
            </a:r>
            <a:r>
              <a:rPr lang="en-IN" dirty="0" smtClean="0"/>
              <a:t>removal </a:t>
            </a:r>
            <a:r>
              <a:rPr lang="en-IN" dirty="0"/>
              <a:t>of obstructing prostate </a:t>
            </a:r>
            <a:r>
              <a:rPr lang="en-IN" dirty="0" smtClean="0"/>
              <a:t>tissue with the help of laser technology</a:t>
            </a:r>
          </a:p>
          <a:p>
            <a:endParaRPr lang="en-IN" dirty="0"/>
          </a:p>
          <a:p>
            <a:r>
              <a:rPr lang="en-IN" dirty="0" smtClean="0"/>
              <a:t>They </a:t>
            </a:r>
            <a:r>
              <a:rPr lang="en-IN" dirty="0"/>
              <a:t>are generally associated with less bleeding and quicker recovery than </a:t>
            </a:r>
            <a:r>
              <a:rPr lang="en-IN" dirty="0" smtClean="0"/>
              <a:t>TURP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836" y="2028031"/>
            <a:ext cx="56892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YOU!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2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99231"/>
            <a:ext cx="7467600" cy="1808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b="1" dirty="0" smtClean="0">
                <a:solidFill>
                  <a:srgbClr val="002060"/>
                </a:solidFill>
              </a:rPr>
              <a:t>What is Benign Prostatic Hyperplasia (BPH)?</a:t>
            </a:r>
            <a:endParaRPr lang="en-IN" sz="4800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://redletterbox.com/sabbatical/wp-content/uploads/old-me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27394" r="3724" b="8620"/>
          <a:stretch/>
        </p:blipFill>
        <p:spPr bwMode="auto">
          <a:xfrm>
            <a:off x="1638300" y="2332831"/>
            <a:ext cx="5410200" cy="2916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benign prostatic </a:t>
            </a:r>
            <a:r>
              <a:rPr lang="en-IN" dirty="0" smtClean="0"/>
              <a:t>hyperplasia (BPH)?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Benign prostatic hyperplasia (BPH</a:t>
            </a:r>
            <a:r>
              <a:rPr lang="en-IN" dirty="0" smtClean="0"/>
              <a:t>): Means a </a:t>
            </a:r>
            <a:r>
              <a:rPr lang="en-IN" dirty="0"/>
              <a:t>non-cancerous enlargement of the prostate </a:t>
            </a:r>
            <a:r>
              <a:rPr lang="en-IN" dirty="0" smtClean="0"/>
              <a:t>gland</a:t>
            </a:r>
          </a:p>
          <a:p>
            <a:endParaRPr lang="en-IN" dirty="0"/>
          </a:p>
          <a:p>
            <a:r>
              <a:rPr lang="en-IN" dirty="0" smtClean="0"/>
              <a:t>Benign: Non-cancerous</a:t>
            </a:r>
            <a:endParaRPr lang="en-IN" dirty="0"/>
          </a:p>
          <a:p>
            <a:r>
              <a:rPr lang="en-IN" dirty="0" smtClean="0"/>
              <a:t>Prostatic: To </a:t>
            </a:r>
            <a:r>
              <a:rPr lang="en-IN" dirty="0"/>
              <a:t>do with the prostate gland</a:t>
            </a:r>
          </a:p>
          <a:p>
            <a:r>
              <a:rPr lang="en-IN" dirty="0" smtClean="0"/>
              <a:t>Hyperplasia: Means an increase </a:t>
            </a:r>
            <a:r>
              <a:rPr lang="en-IN" dirty="0"/>
              <a:t>in the number of </a:t>
            </a:r>
            <a:r>
              <a:rPr lang="en-IN" dirty="0" smtClean="0"/>
              <a:t>prostatic cells</a:t>
            </a:r>
          </a:p>
          <a:p>
            <a:endParaRPr lang="en-IN" dirty="0"/>
          </a:p>
          <a:p>
            <a:r>
              <a:rPr lang="en-IN" dirty="0" smtClean="0"/>
              <a:t>An increase </a:t>
            </a:r>
            <a:r>
              <a:rPr lang="en-IN" dirty="0"/>
              <a:t>in prostatic cells </a:t>
            </a:r>
            <a:r>
              <a:rPr lang="en-IN" dirty="0" smtClean="0"/>
              <a:t>causes </a:t>
            </a:r>
            <a:r>
              <a:rPr lang="en-IN" dirty="0"/>
              <a:t>the prostate to </a:t>
            </a:r>
            <a:r>
              <a:rPr lang="en-IN" dirty="0" smtClean="0"/>
              <a:t>grow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common is </a:t>
            </a:r>
            <a:r>
              <a:rPr lang="en-IN" dirty="0"/>
              <a:t>BPH?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7544" y="2409031"/>
            <a:ext cx="76541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i="1" dirty="0" smtClean="0">
                <a:solidFill>
                  <a:srgbClr val="002060"/>
                </a:solidFill>
              </a:rPr>
              <a:t>Common: Men </a:t>
            </a:r>
            <a:r>
              <a:rPr lang="en-IN" sz="4400" b="1" i="1" dirty="0">
                <a:solidFill>
                  <a:srgbClr val="002060"/>
                </a:solidFill>
              </a:rPr>
              <a:t>after the age of about 50</a:t>
            </a:r>
          </a:p>
        </p:txBody>
      </p:sp>
    </p:spTree>
    <p:extLst>
      <p:ext uri="{BB962C8B-B14F-4D97-AF65-F5344CB8AC3E}">
        <p14:creationId xmlns:p14="http://schemas.microsoft.com/office/powerpoint/2010/main" val="9070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Prevalence of prostatic hyperplasia</a:t>
            </a: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165938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clinicaurologicadelcaribe.com/en/images/ag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4" y="1244005"/>
            <a:ext cx="7673728" cy="29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1048" y="4228232"/>
            <a:ext cx="7838256" cy="856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000" b="1" dirty="0" smtClean="0">
                <a:solidFill>
                  <a:srgbClr val="002060"/>
                </a:solidFill>
              </a:rPr>
              <a:t>Increases </a:t>
            </a:r>
            <a:r>
              <a:rPr lang="en-IN" sz="2000" b="1" dirty="0">
                <a:solidFill>
                  <a:srgbClr val="002060"/>
                </a:solidFill>
              </a:rPr>
              <a:t>from </a:t>
            </a:r>
            <a:r>
              <a:rPr lang="en-IN" sz="2000" b="1" dirty="0" smtClean="0">
                <a:solidFill>
                  <a:srgbClr val="002060"/>
                </a:solidFill>
              </a:rPr>
              <a:t>8% in </a:t>
            </a:r>
            <a:r>
              <a:rPr lang="en-IN" sz="2000" b="1" dirty="0">
                <a:solidFill>
                  <a:srgbClr val="002060"/>
                </a:solidFill>
              </a:rPr>
              <a:t>men aged 31 to </a:t>
            </a:r>
            <a:r>
              <a:rPr lang="en-IN" sz="2000" b="1" dirty="0" smtClean="0">
                <a:solidFill>
                  <a:srgbClr val="002060"/>
                </a:solidFill>
              </a:rPr>
              <a:t>40 to 40-50% in </a:t>
            </a:r>
            <a:r>
              <a:rPr lang="en-IN" sz="2000" b="1" dirty="0">
                <a:solidFill>
                  <a:srgbClr val="002060"/>
                </a:solidFill>
              </a:rPr>
              <a:t>men aged 51 to </a:t>
            </a:r>
            <a:r>
              <a:rPr lang="en-IN" sz="2000" b="1" dirty="0" smtClean="0">
                <a:solidFill>
                  <a:srgbClr val="002060"/>
                </a:solidFill>
              </a:rPr>
              <a:t>60 </a:t>
            </a:r>
            <a:r>
              <a:rPr lang="en-IN" sz="2000" b="1" dirty="0">
                <a:solidFill>
                  <a:srgbClr val="002060"/>
                </a:solidFill>
              </a:rPr>
              <a:t>to over </a:t>
            </a:r>
            <a:r>
              <a:rPr lang="en-IN" sz="2000" b="1" dirty="0" smtClean="0">
                <a:solidFill>
                  <a:srgbClr val="002060"/>
                </a:solidFill>
              </a:rPr>
              <a:t>80% </a:t>
            </a:r>
            <a:r>
              <a:rPr lang="en-IN" sz="2000" b="1" dirty="0">
                <a:solidFill>
                  <a:srgbClr val="002060"/>
                </a:solidFill>
              </a:rPr>
              <a:t>in men older than age 80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04631"/>
            <a:ext cx="8458200" cy="275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1" dirty="0" err="1" smtClean="0">
                <a:solidFill>
                  <a:schemeClr val="tx2">
                    <a:lumMod val="50000"/>
                  </a:schemeClr>
                </a:solidFill>
              </a:rPr>
              <a:t>UpToDate</a:t>
            </a:r>
            <a:r>
              <a:rPr lang="en-IN" sz="1400" b="1" dirty="0" smtClean="0">
                <a:solidFill>
                  <a:schemeClr val="tx2">
                    <a:lumMod val="50000"/>
                  </a:schemeClr>
                </a:solidFill>
              </a:rPr>
              <a:t> 2015.</a:t>
            </a:r>
            <a:endParaRPr lang="en-IN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676400" y="3345879"/>
            <a:ext cx="1143000" cy="66335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/>
          <p:cNvSpPr/>
          <p:nvPr/>
        </p:nvSpPr>
        <p:spPr>
          <a:xfrm>
            <a:off x="5099943" y="3345879"/>
            <a:ext cx="1295400" cy="777652"/>
          </a:xfrm>
          <a:prstGeom prst="ellipse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395536" y="485775"/>
            <a:ext cx="3338264" cy="6278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A normal prostate gland</a:t>
            </a:r>
            <a:endParaRPr lang="en-I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183623" y="485775"/>
            <a:ext cx="3586156" cy="6278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/>
              <a:t>A enlarged prostate gland</a:t>
            </a:r>
            <a:endParaRPr lang="en-IN" sz="2400" b="1" dirty="0"/>
          </a:p>
        </p:txBody>
      </p:sp>
      <p:sp>
        <p:nvSpPr>
          <p:cNvPr id="5" name="Flowchart: Delay 4"/>
          <p:cNvSpPr/>
          <p:nvPr/>
        </p:nvSpPr>
        <p:spPr>
          <a:xfrm rot="5400000">
            <a:off x="1627632" y="1593278"/>
            <a:ext cx="1219200" cy="2286000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lowchart: Delay 5"/>
          <p:cNvSpPr/>
          <p:nvPr/>
        </p:nvSpPr>
        <p:spPr>
          <a:xfrm rot="5400000">
            <a:off x="5029200" y="1570831"/>
            <a:ext cx="1219200" cy="2286000"/>
          </a:xfrm>
          <a:prstGeom prst="flowChartDelay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Minus 6"/>
          <p:cNvSpPr/>
          <p:nvPr/>
        </p:nvSpPr>
        <p:spPr>
          <a:xfrm rot="5400000">
            <a:off x="1132332" y="3666331"/>
            <a:ext cx="2209800" cy="914400"/>
          </a:xfrm>
          <a:prstGeom prst="mathMinus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>
            <a:off x="5638800" y="3323431"/>
            <a:ext cx="110582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49382" y="3345879"/>
            <a:ext cx="0" cy="434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663184" y="3780631"/>
            <a:ext cx="86198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49382" y="3780631"/>
            <a:ext cx="76200" cy="1143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368381" y="3448955"/>
            <a:ext cx="337901" cy="560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5747643" y="3448955"/>
            <a:ext cx="337901" cy="5602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237232" y="1723231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371600" y="1266031"/>
            <a:ext cx="182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</a:rPr>
              <a:t>Bladder</a:t>
            </a:r>
            <a:endParaRPr lang="en-IN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080" y="3500493"/>
            <a:ext cx="143326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</a:rPr>
              <a:t>Urethra</a:t>
            </a:r>
            <a:endParaRPr lang="en-IN" sz="2400" b="1" dirty="0">
              <a:solidFill>
                <a:srgbClr val="00206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47800" y="3694356"/>
            <a:ext cx="7022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26762" y="4400486"/>
            <a:ext cx="227466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</a:rPr>
              <a:t>Prostate tissue</a:t>
            </a:r>
            <a:endParaRPr lang="en-IN" sz="2400" b="1" dirty="0">
              <a:solidFill>
                <a:srgbClr val="00206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09344" y="3884853"/>
            <a:ext cx="371856" cy="4672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72656" y="2485231"/>
            <a:ext cx="1491326" cy="634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</a:rPr>
              <a:t>Narrowed Urethra</a:t>
            </a:r>
            <a:endParaRPr lang="en-IN" sz="2400" b="1" dirty="0">
              <a:solidFill>
                <a:srgbClr val="00206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747643" y="3018630"/>
            <a:ext cx="1194816" cy="658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562344" y="3533757"/>
            <a:ext cx="1701638" cy="1048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002060"/>
                </a:solidFill>
              </a:rPr>
              <a:t>Increase in number of cells</a:t>
            </a:r>
            <a:endParaRPr lang="en-IN" sz="2400" b="1" dirty="0">
              <a:solidFill>
                <a:srgbClr val="002060"/>
              </a:solidFill>
            </a:endParaRPr>
          </a:p>
        </p:txBody>
      </p:sp>
      <p:cxnSp>
        <p:nvCxnSpPr>
          <p:cNvPr id="38" name="Straight Arrow Connector 37"/>
          <p:cNvCxnSpPr>
            <a:endCxn id="20" idx="6"/>
          </p:cNvCxnSpPr>
          <p:nvPr/>
        </p:nvCxnSpPr>
        <p:spPr>
          <a:xfrm flipH="1" flipV="1">
            <a:off x="6085544" y="3729093"/>
            <a:ext cx="696256" cy="3115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962400" y="199231"/>
            <a:ext cx="0" cy="4876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349</TotalTime>
  <Words>1295</Words>
  <Application>Microsoft Office PowerPoint</Application>
  <PresentationFormat>Custom</PresentationFormat>
  <Paragraphs>176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Adjacency</vt:lpstr>
      <vt:lpstr>BPH: Patient Awareness</vt:lpstr>
      <vt:lpstr>PowerPoint Presentation</vt:lpstr>
      <vt:lpstr>Prostate Gland</vt:lpstr>
      <vt:lpstr>PowerPoint Presentation</vt:lpstr>
      <vt:lpstr>PowerPoint Presentation</vt:lpstr>
      <vt:lpstr>What is benign prostatic hyperplasia (BPH)?</vt:lpstr>
      <vt:lpstr>How common is BPH?</vt:lpstr>
      <vt:lpstr>Prevalence of prostatic hyperplasia</vt:lpstr>
      <vt:lpstr>PowerPoint Presentation</vt:lpstr>
      <vt:lpstr>What happens in BPH?</vt:lpstr>
      <vt:lpstr>Who is more likely to develop BPH?</vt:lpstr>
      <vt:lpstr>PowerPoint Presentation</vt:lpstr>
      <vt:lpstr>Major Symptoms of BPH &amp; Enlarged prostate </vt:lpstr>
      <vt:lpstr>PowerPoint Presentation</vt:lpstr>
      <vt:lpstr>PowerPoint Presentation</vt:lpstr>
      <vt:lpstr>PowerPoint Presentation</vt:lpstr>
      <vt:lpstr>Symptoms of BPH &amp; enlarged prostate?</vt:lpstr>
      <vt:lpstr>PowerPoint Presentation</vt:lpstr>
      <vt:lpstr>PowerPoint Presentation</vt:lpstr>
      <vt:lpstr>Diagnosis of BPH</vt:lpstr>
      <vt:lpstr>PowerPoint Presentation</vt:lpstr>
      <vt:lpstr>Urine examination</vt:lpstr>
      <vt:lpstr>Blood tests</vt:lpstr>
      <vt:lpstr>Urodynamic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Medicines </vt:lpstr>
      <vt:lpstr>Alpha blockers</vt:lpstr>
      <vt:lpstr>Alpha reductase inhibitors</vt:lpstr>
      <vt:lpstr>Phosphodiesterase 5 inhibitor</vt:lpstr>
      <vt:lpstr>Combination treatment</vt:lpstr>
      <vt:lpstr>Combination treatment</vt:lpstr>
      <vt:lpstr>Lifestyle changes</vt:lpstr>
      <vt:lpstr>Lifestyle changes</vt:lpstr>
      <vt:lpstr>Lifestyle changes</vt:lpstr>
      <vt:lpstr>Lifestyle changes</vt:lpstr>
      <vt:lpstr>Lifestyle changes</vt:lpstr>
      <vt:lpstr>Surgery </vt:lpstr>
      <vt:lpstr>PowerPoint Presentation</vt:lpstr>
      <vt:lpstr>PowerPoint Presentation</vt:lpstr>
      <vt:lpstr>Laser procedures</vt:lpstr>
      <vt:lpstr>PowerPoint Presentation</vt:lpstr>
    </vt:vector>
  </TitlesOfParts>
  <Company>SUN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BPH: Patient Awareness</dc:title>
  <dc:creator>Shirley D’Souza</dc:creator>
  <cp:lastModifiedBy>Shirley D’Souza</cp:lastModifiedBy>
  <cp:revision>92</cp:revision>
  <dcterms:created xsi:type="dcterms:W3CDTF">2015-09-29T12:51:17Z</dcterms:created>
  <dcterms:modified xsi:type="dcterms:W3CDTF">2015-10-03T10:58:00Z</dcterms:modified>
</cp:coreProperties>
</file>