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310" r:id="rId4"/>
    <p:sldId id="296" r:id="rId5"/>
    <p:sldId id="314" r:id="rId6"/>
    <p:sldId id="304" r:id="rId7"/>
    <p:sldId id="315" r:id="rId8"/>
    <p:sldId id="404" r:id="rId9"/>
    <p:sldId id="299" r:id="rId10"/>
    <p:sldId id="305" r:id="rId11"/>
    <p:sldId id="300" r:id="rId12"/>
    <p:sldId id="301" r:id="rId13"/>
    <p:sldId id="309" r:id="rId14"/>
    <p:sldId id="312" r:id="rId15"/>
    <p:sldId id="259" r:id="rId16"/>
    <p:sldId id="346" r:id="rId17"/>
    <p:sldId id="308" r:id="rId18"/>
    <p:sldId id="319" r:id="rId19"/>
    <p:sldId id="320" r:id="rId20"/>
    <p:sldId id="321" r:id="rId21"/>
    <p:sldId id="424" r:id="rId22"/>
    <p:sldId id="327" r:id="rId23"/>
    <p:sldId id="331" r:id="rId24"/>
    <p:sldId id="332" r:id="rId25"/>
    <p:sldId id="340" r:id="rId26"/>
    <p:sldId id="341" r:id="rId27"/>
    <p:sldId id="342" r:id="rId28"/>
    <p:sldId id="347" r:id="rId29"/>
    <p:sldId id="351" r:id="rId30"/>
    <p:sldId id="407" r:id="rId31"/>
    <p:sldId id="405" r:id="rId32"/>
    <p:sldId id="406" r:id="rId33"/>
    <p:sldId id="374" r:id="rId34"/>
    <p:sldId id="408" r:id="rId35"/>
    <p:sldId id="409" r:id="rId36"/>
    <p:sldId id="410" r:id="rId37"/>
    <p:sldId id="400" r:id="rId38"/>
    <p:sldId id="401" r:id="rId39"/>
    <p:sldId id="402" r:id="rId40"/>
    <p:sldId id="403" r:id="rId41"/>
    <p:sldId id="369" r:id="rId42"/>
    <p:sldId id="370" r:id="rId43"/>
    <p:sldId id="371" r:id="rId44"/>
    <p:sldId id="366" r:id="rId45"/>
    <p:sldId id="367" r:id="rId46"/>
    <p:sldId id="368" r:id="rId47"/>
    <p:sldId id="394" r:id="rId48"/>
    <p:sldId id="395" r:id="rId49"/>
    <p:sldId id="396" r:id="rId50"/>
    <p:sldId id="397" r:id="rId51"/>
    <p:sldId id="398" r:id="rId52"/>
    <p:sldId id="399" r:id="rId53"/>
    <p:sldId id="359" r:id="rId54"/>
    <p:sldId id="362" r:id="rId55"/>
    <p:sldId id="363" r:id="rId56"/>
    <p:sldId id="364" r:id="rId57"/>
    <p:sldId id="365" r:id="rId58"/>
    <p:sldId id="375" r:id="rId59"/>
    <p:sldId id="378" r:id="rId60"/>
    <p:sldId id="379" r:id="rId61"/>
    <p:sldId id="380" r:id="rId62"/>
    <p:sldId id="393" r:id="rId63"/>
    <p:sldId id="384" r:id="rId64"/>
    <p:sldId id="385" r:id="rId65"/>
    <p:sldId id="386" r:id="rId66"/>
    <p:sldId id="381" r:id="rId67"/>
    <p:sldId id="388" r:id="rId68"/>
    <p:sldId id="389" r:id="rId69"/>
    <p:sldId id="390" r:id="rId70"/>
    <p:sldId id="391" r:id="rId71"/>
    <p:sldId id="392" r:id="rId72"/>
    <p:sldId id="387" r:id="rId73"/>
    <p:sldId id="382" r:id="rId74"/>
    <p:sldId id="383" r:id="rId75"/>
    <p:sldId id="377" r:id="rId76"/>
    <p:sldId id="376" r:id="rId77"/>
    <p:sldId id="411" r:id="rId78"/>
    <p:sldId id="412" r:id="rId79"/>
    <p:sldId id="413" r:id="rId80"/>
    <p:sldId id="414" r:id="rId81"/>
    <p:sldId id="415" r:id="rId82"/>
    <p:sldId id="416" r:id="rId83"/>
    <p:sldId id="417" r:id="rId84"/>
    <p:sldId id="418" r:id="rId85"/>
    <p:sldId id="419" r:id="rId86"/>
    <p:sldId id="420" r:id="rId87"/>
    <p:sldId id="421" r:id="rId88"/>
    <p:sldId id="422" r:id="rId89"/>
    <p:sldId id="423" r:id="rId90"/>
    <p:sldId id="425" r:id="rId91"/>
    <p:sldId id="295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395536" y="0"/>
            <a:ext cx="8748464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3032391" y="3428999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971600" y="533400"/>
            <a:ext cx="7500668" cy="2868168"/>
          </a:xfrm>
        </p:spPr>
        <p:txBody>
          <a:bodyPr lIns="45720" tIns="0" rIns="45720">
            <a:noAutofit/>
          </a:bodyPr>
          <a:lstStyle>
            <a:lvl1pPr algn="r">
              <a:defRPr sz="48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971600" y="3539864"/>
            <a:ext cx="7497620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3651028-1919-4545-95D1-BC5213072755}" type="datetimeFigureOut">
              <a:rPr lang="en-IN" smtClean="0"/>
              <a:t>03-12-2015</a:t>
            </a:fld>
            <a:endParaRPr lang="en-IN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D219813-E478-4363-A921-2C26D2706A31}" type="slidenum">
              <a:rPr lang="en-IN" smtClean="0"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651028-1919-4545-95D1-BC5213072755}" type="datetimeFigureOut">
              <a:rPr lang="en-IN" smtClean="0"/>
              <a:t>03-12-2015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219813-E478-4363-A921-2C26D2706A3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A3651028-1919-4545-95D1-BC5213072755}" type="datetimeFigureOut">
              <a:rPr lang="en-IN" smtClean="0"/>
              <a:t>03-12-2015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D219813-E478-4363-A921-2C26D2706A3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651028-1919-4545-95D1-BC5213072755}" type="datetimeFigureOut">
              <a:rPr lang="en-IN" smtClean="0"/>
              <a:t>03-12-2015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219813-E478-4363-A921-2C26D2706A3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3651028-1919-4545-95D1-BC5213072755}" type="datetimeFigureOut">
              <a:rPr lang="en-IN" smtClean="0"/>
              <a:t>03-12-2015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4D219813-E478-4363-A921-2C26D2706A31}" type="slidenum">
              <a:rPr lang="en-IN" smtClean="0"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651028-1919-4545-95D1-BC5213072755}" type="datetimeFigureOut">
              <a:rPr lang="en-IN" smtClean="0"/>
              <a:t>03-12-2015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219813-E478-4363-A921-2C26D2706A3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651028-1919-4545-95D1-BC5213072755}" type="datetimeFigureOut">
              <a:rPr lang="en-IN" smtClean="0"/>
              <a:t>03-12-2015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219813-E478-4363-A921-2C26D2706A3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651028-1919-4545-95D1-BC5213072755}" type="datetimeFigureOut">
              <a:rPr lang="en-IN" smtClean="0"/>
              <a:t>03-12-2015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219813-E478-4363-A921-2C26D2706A3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3651028-1919-4545-95D1-BC5213072755}" type="datetimeFigureOut">
              <a:rPr lang="en-IN" smtClean="0"/>
              <a:t>03-12-2015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219813-E478-4363-A921-2C26D2706A3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651028-1919-4545-95D1-BC5213072755}" type="datetimeFigureOut">
              <a:rPr lang="en-IN" smtClean="0"/>
              <a:t>03-12-2015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219813-E478-4363-A921-2C26D2706A31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3651028-1919-4545-95D1-BC5213072755}" type="datetimeFigureOut">
              <a:rPr lang="en-IN" smtClean="0"/>
              <a:t>03-12-2015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219813-E478-4363-A921-2C26D2706A31}" type="slidenum">
              <a:rPr lang="en-IN" smtClean="0"/>
              <a:t>‹#›</a:t>
            </a:fld>
            <a:endParaRPr lang="en-IN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896350" y="0"/>
            <a:ext cx="24765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8147248" cy="660688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147248" cy="5258984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A3651028-1919-4545-95D1-BC5213072755}" type="datetimeFigureOut">
              <a:rPr lang="en-IN" smtClean="0"/>
              <a:t>03-12-2015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D219813-E478-4363-A921-2C26D2706A31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7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err="1" smtClean="0"/>
              <a:t>Endourological</a:t>
            </a:r>
            <a:r>
              <a:rPr lang="en-IN" dirty="0" smtClean="0"/>
              <a:t> procedures in stone disease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48265" y="6525343"/>
            <a:ext cx="2166670" cy="332657"/>
          </a:xfrm>
        </p:spPr>
        <p:txBody>
          <a:bodyPr>
            <a:noAutofit/>
          </a:bodyPr>
          <a:lstStyle/>
          <a:p>
            <a:r>
              <a:rPr lang="en-IN" sz="2000" b="1" dirty="0" smtClean="0">
                <a:latin typeface="Calibri" panose="020F0502020204030204" pitchFamily="34" charset="0"/>
              </a:rPr>
              <a:t>December 2015</a:t>
            </a:r>
            <a:endParaRPr lang="en-IN" sz="2000" b="1" dirty="0">
              <a:latin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3440198"/>
            <a:ext cx="3312368" cy="2869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97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2800" dirty="0"/>
              <a:t>Plain film </a:t>
            </a:r>
            <a:r>
              <a:rPr lang="en-IN" sz="2800" dirty="0" smtClean="0"/>
              <a:t>radiograph: calcium </a:t>
            </a:r>
            <a:r>
              <a:rPr lang="en-IN" sz="2800" dirty="0"/>
              <a:t>oxalate stone (</a:t>
            </a:r>
            <a:r>
              <a:rPr lang="en-IN" sz="2800" dirty="0" smtClean="0"/>
              <a:t>arrow) in lower </a:t>
            </a:r>
            <a:r>
              <a:rPr lang="en-IN" sz="2800" dirty="0"/>
              <a:t>pole </a:t>
            </a:r>
            <a:r>
              <a:rPr lang="en-IN" sz="2800" dirty="0" smtClean="0"/>
              <a:t>of </a:t>
            </a:r>
            <a:r>
              <a:rPr lang="en-IN" sz="2800" dirty="0" err="1" smtClean="0"/>
              <a:t>rt</a:t>
            </a:r>
            <a:r>
              <a:rPr lang="en-IN" sz="2800" dirty="0" smtClean="0"/>
              <a:t> kidney</a:t>
            </a:r>
            <a:endParaRPr lang="en-IN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38947"/>
            <a:ext cx="6480720" cy="537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Pietrow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PK, et al. Am Fam Physician. 2006;74:86-94, 99-100.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45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-382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IN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Imaging Modalities: Diagnosis of Ureteral Calculi</a:t>
            </a:r>
            <a:endParaRPr lang="en-IN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93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0"/>
            <a:ext cx="71497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-382"/>
            <a:ext cx="2339752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IN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Initial management of radiologically confirmed </a:t>
            </a:r>
            <a:r>
              <a:rPr lang="en-IN" sz="28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urolithiasis</a:t>
            </a:r>
            <a:endParaRPr lang="en-IN" sz="2800" b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3" y="2677274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>
                <a:latin typeface="Calibri" panose="020F0502020204030204" pitchFamily="34" charset="0"/>
              </a:rPr>
              <a:t>(KUB = kidney, ureters and bladder)</a:t>
            </a:r>
            <a:endParaRPr lang="en-IN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84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Pietrow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PK, et al. Am Fam Physician. 2006;74:86-94, 99-100.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8928992" cy="658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788024" y="188640"/>
            <a:ext cx="3888432" cy="86409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 smtClean="0">
                <a:latin typeface="Calibri" panose="020F0502020204030204" pitchFamily="34" charset="0"/>
              </a:rPr>
              <a:t>Medical Management of Nephrolithiasis</a:t>
            </a:r>
            <a:endParaRPr lang="en-IN" sz="2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67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" y="404664"/>
            <a:ext cx="8820471" cy="618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Masselli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G, et al. Insights Imaging. 2014; 5: 691–696.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188640"/>
            <a:ext cx="2843808" cy="14401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>
                <a:latin typeface="Calibri" panose="020F0502020204030204" pitchFamily="34" charset="0"/>
              </a:rPr>
              <a:t>Algorithm: management of </a:t>
            </a:r>
            <a:r>
              <a:rPr lang="en-IN" sz="2400" b="1" dirty="0" err="1" smtClean="0">
                <a:latin typeface="Calibri" panose="020F0502020204030204" pitchFamily="34" charset="0"/>
              </a:rPr>
              <a:t>urolithiasis</a:t>
            </a:r>
            <a:r>
              <a:rPr lang="en-IN" sz="2400" b="1" dirty="0" smtClean="0">
                <a:latin typeface="Calibri" panose="020F0502020204030204" pitchFamily="34" charset="0"/>
              </a:rPr>
              <a:t> during pregnancy</a:t>
            </a:r>
            <a:endParaRPr lang="en-IN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0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Probability of Stone Passage*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455295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Portis AJ, et al. Am Fam Physician 2001;63:1329-38.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34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COMPLICATIONS OF UROLITHIASIS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/>
              <a:t>Renal </a:t>
            </a:r>
            <a:r>
              <a:rPr lang="en-IN" sz="2400" dirty="0" smtClean="0"/>
              <a:t>failure</a:t>
            </a:r>
          </a:p>
          <a:p>
            <a:endParaRPr lang="en-IN" sz="2400" dirty="0"/>
          </a:p>
          <a:p>
            <a:r>
              <a:rPr lang="en-IN" sz="2400" dirty="0"/>
              <a:t>Ureteral </a:t>
            </a:r>
            <a:r>
              <a:rPr lang="en-IN" sz="2400" dirty="0" smtClean="0"/>
              <a:t>stricture</a:t>
            </a:r>
          </a:p>
          <a:p>
            <a:endParaRPr lang="en-IN" sz="2400" dirty="0"/>
          </a:p>
          <a:p>
            <a:r>
              <a:rPr lang="en-IN" sz="2400" dirty="0"/>
              <a:t>Infection, </a:t>
            </a:r>
            <a:r>
              <a:rPr lang="en-IN" sz="2400" dirty="0" smtClean="0"/>
              <a:t>sepsis</a:t>
            </a:r>
          </a:p>
          <a:p>
            <a:endParaRPr lang="en-IN" sz="2400" dirty="0"/>
          </a:p>
          <a:p>
            <a:r>
              <a:rPr lang="en-IN" sz="2400" dirty="0"/>
              <a:t>Urine </a:t>
            </a:r>
            <a:r>
              <a:rPr lang="en-IN" sz="2400" dirty="0" smtClean="0"/>
              <a:t>extravasation</a:t>
            </a:r>
          </a:p>
          <a:p>
            <a:endParaRPr lang="en-IN" sz="2400" dirty="0"/>
          </a:p>
          <a:p>
            <a:r>
              <a:rPr lang="en-IN" sz="2400" dirty="0"/>
              <a:t>Perinephric </a:t>
            </a:r>
            <a:r>
              <a:rPr lang="en-IN" sz="2400" dirty="0" smtClean="0"/>
              <a:t>abscess</a:t>
            </a:r>
          </a:p>
          <a:p>
            <a:endParaRPr lang="en-IN" sz="2400" dirty="0"/>
          </a:p>
          <a:p>
            <a:r>
              <a:rPr lang="en-IN" sz="2400" dirty="0" err="1"/>
              <a:t>Xanthogranulomatous</a:t>
            </a:r>
            <a:r>
              <a:rPr lang="en-IN" sz="2400" dirty="0"/>
              <a:t> pyelonephritis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Portis AJ, et al. Am Fam Physician 2001;63:1329-38.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63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Pietrow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PK, et al. Am Fam Physician. 2006;74:86-94, 99-100.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" y="25083"/>
            <a:ext cx="8861964" cy="650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516216" y="980728"/>
            <a:ext cx="1728192" cy="504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ounded Rectangle 6"/>
          <p:cNvSpPr/>
          <p:nvPr/>
        </p:nvSpPr>
        <p:spPr>
          <a:xfrm>
            <a:off x="6516216" y="1700808"/>
            <a:ext cx="1728192" cy="4404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ounded Rectangle 7"/>
          <p:cNvSpPr/>
          <p:nvPr/>
        </p:nvSpPr>
        <p:spPr>
          <a:xfrm>
            <a:off x="6516216" y="2141240"/>
            <a:ext cx="1728192" cy="4404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ounded Rectangle 8"/>
          <p:cNvSpPr/>
          <p:nvPr/>
        </p:nvSpPr>
        <p:spPr>
          <a:xfrm>
            <a:off x="6516216" y="2836535"/>
            <a:ext cx="1728192" cy="4404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ounded Rectangle 9"/>
          <p:cNvSpPr/>
          <p:nvPr/>
        </p:nvSpPr>
        <p:spPr>
          <a:xfrm>
            <a:off x="6499550" y="3645024"/>
            <a:ext cx="2248914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ounded Rectangle 10"/>
          <p:cNvSpPr/>
          <p:nvPr/>
        </p:nvSpPr>
        <p:spPr>
          <a:xfrm>
            <a:off x="6499550" y="4373488"/>
            <a:ext cx="2248914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ounded Rectangle 11"/>
          <p:cNvSpPr/>
          <p:nvPr/>
        </p:nvSpPr>
        <p:spPr>
          <a:xfrm>
            <a:off x="6499550" y="5085184"/>
            <a:ext cx="2248914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ounded Rectangle 12"/>
          <p:cNvSpPr/>
          <p:nvPr/>
        </p:nvSpPr>
        <p:spPr>
          <a:xfrm>
            <a:off x="6499550" y="5939615"/>
            <a:ext cx="2248914" cy="432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6660232" y="1484784"/>
            <a:ext cx="963775" cy="216024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7717551" y="5301208"/>
            <a:ext cx="799900" cy="216024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259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TREATMENT DECISION BASED ON STONE LOCATION: KIDNEY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Kambadakone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AR, et al. </a:t>
            </a:r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RadioGraphics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2010; 30:603–623.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70" y="1268760"/>
            <a:ext cx="822123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91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TREATMENT DECISION BASED ON STONE LOCATION: URETER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Kambadakone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AR, et al. </a:t>
            </a:r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RadioGraphics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2010; 30:603–623.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14" y="1206598"/>
            <a:ext cx="8075612" cy="510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12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Urolithiasis</a:t>
            </a:r>
            <a:r>
              <a:rPr lang="en-IN" dirty="0" smtClean="0"/>
              <a:t>: </a:t>
            </a:r>
            <a:r>
              <a:rPr lang="en-IN" dirty="0" err="1" smtClean="0"/>
              <a:t>iNTRODUCTION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err="1" smtClean="0"/>
              <a:t>Urolithiasis</a:t>
            </a:r>
            <a:r>
              <a:rPr lang="en-IN" sz="2400" dirty="0" smtClean="0"/>
              <a:t>: A </a:t>
            </a:r>
            <a:r>
              <a:rPr lang="en-IN" sz="2400" dirty="0"/>
              <a:t>problem </a:t>
            </a:r>
            <a:r>
              <a:rPr lang="en-IN" sz="2400" dirty="0" smtClean="0"/>
              <a:t>that has </a:t>
            </a:r>
            <a:r>
              <a:rPr lang="en-IN" sz="2400" dirty="0"/>
              <a:t>confronted clinicians </a:t>
            </a:r>
            <a:r>
              <a:rPr lang="en-IN" sz="2400" dirty="0" smtClean="0"/>
              <a:t>since the </a:t>
            </a:r>
            <a:r>
              <a:rPr lang="en-IN" sz="2400" dirty="0"/>
              <a:t>time of </a:t>
            </a:r>
            <a:r>
              <a:rPr lang="en-IN" sz="2400" dirty="0" smtClean="0"/>
              <a:t>Hippocrates &amp; many </a:t>
            </a:r>
            <a:r>
              <a:rPr lang="en-IN" sz="2400" dirty="0"/>
              <a:t>family physicians </a:t>
            </a:r>
            <a:r>
              <a:rPr lang="en-IN" sz="2400" dirty="0" smtClean="0"/>
              <a:t>have extensive </a:t>
            </a:r>
            <a:r>
              <a:rPr lang="en-IN" sz="2400" dirty="0"/>
              <a:t>experience in </a:t>
            </a:r>
            <a:r>
              <a:rPr lang="en-IN" sz="2400" dirty="0" smtClean="0"/>
              <a:t>its clinical management</a:t>
            </a:r>
          </a:p>
          <a:p>
            <a:endParaRPr lang="en-IN" sz="2400" dirty="0"/>
          </a:p>
          <a:p>
            <a:r>
              <a:rPr lang="en-IN" sz="2400" dirty="0"/>
              <a:t>In recent years, </a:t>
            </a:r>
            <a:r>
              <a:rPr lang="en-IN" sz="2400" dirty="0" smtClean="0"/>
              <a:t>technological advancements </a:t>
            </a:r>
            <a:r>
              <a:rPr lang="en-IN" sz="2400" dirty="0"/>
              <a:t>have greatly </a:t>
            </a:r>
            <a:r>
              <a:rPr lang="en-IN" sz="2400" dirty="0" smtClean="0"/>
              <a:t>facilitated diagnosis </a:t>
            </a:r>
            <a:r>
              <a:rPr lang="en-IN" sz="2400" dirty="0"/>
              <a:t>of stone </a:t>
            </a:r>
            <a:r>
              <a:rPr lang="en-IN" sz="2400" dirty="0" smtClean="0"/>
              <a:t>disease</a:t>
            </a:r>
          </a:p>
          <a:p>
            <a:endParaRPr lang="en-IN" sz="2400" dirty="0"/>
          </a:p>
          <a:p>
            <a:r>
              <a:rPr lang="en-IN" sz="2400" dirty="0" smtClean="0"/>
              <a:t>Management </a:t>
            </a:r>
            <a:r>
              <a:rPr lang="en-IN" sz="2400" dirty="0"/>
              <a:t>of </a:t>
            </a:r>
            <a:r>
              <a:rPr lang="en-IN" sz="2400" dirty="0" err="1"/>
              <a:t>urolithiasis</a:t>
            </a:r>
            <a:r>
              <a:rPr lang="en-IN" sz="2400" dirty="0"/>
              <a:t> is also </a:t>
            </a:r>
            <a:r>
              <a:rPr lang="en-IN" sz="2400" dirty="0" smtClean="0"/>
              <a:t>becoming increasingly </a:t>
            </a:r>
            <a:r>
              <a:rPr lang="en-IN" sz="2400" dirty="0"/>
              <a:t>well </a:t>
            </a:r>
            <a:r>
              <a:rPr lang="en-IN" sz="2400" dirty="0" smtClean="0"/>
              <a:t>defined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Portis AJ, et al. Am Fam Physician 2001;63:1329-38.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23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TREATMENT DECISION BASED ON STONE COMPOSITION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Kambadakone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AR, et al. </a:t>
            </a:r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RadioGraphics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2010; 30:603–623.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0225"/>
            <a:ext cx="756084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1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39338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8865865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49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PROPHYLACTIC MEDICATIONS: Potassium citrate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/>
              <a:t>Potassium citrate has several </a:t>
            </a:r>
            <a:r>
              <a:rPr lang="en-IN" sz="2400" dirty="0" smtClean="0"/>
              <a:t>features</a:t>
            </a:r>
          </a:p>
          <a:p>
            <a:pPr lvl="1"/>
            <a:r>
              <a:rPr lang="en-IN" b="1" dirty="0" smtClean="0">
                <a:solidFill>
                  <a:srgbClr val="FF0000"/>
                </a:solidFill>
              </a:rPr>
              <a:t>It </a:t>
            </a:r>
            <a:r>
              <a:rPr lang="en-IN" b="1" dirty="0">
                <a:solidFill>
                  <a:srgbClr val="FF0000"/>
                </a:solidFill>
              </a:rPr>
              <a:t>maintains </a:t>
            </a:r>
            <a:r>
              <a:rPr lang="en-IN" b="1" dirty="0" smtClean="0">
                <a:solidFill>
                  <a:srgbClr val="FF0000"/>
                </a:solidFill>
              </a:rPr>
              <a:t>urine </a:t>
            </a:r>
            <a:r>
              <a:rPr lang="en-IN" b="1" dirty="0">
                <a:solidFill>
                  <a:srgbClr val="FF0000"/>
                </a:solidFill>
              </a:rPr>
              <a:t>pH above </a:t>
            </a:r>
            <a:r>
              <a:rPr lang="en-IN" b="1" dirty="0" err="1" smtClean="0">
                <a:solidFill>
                  <a:srgbClr val="FF0000"/>
                </a:solidFill>
              </a:rPr>
              <a:t>pK</a:t>
            </a:r>
            <a:r>
              <a:rPr lang="en-IN" b="1" baseline="-25000" dirty="0" err="1" smtClean="0">
                <a:solidFill>
                  <a:srgbClr val="FF0000"/>
                </a:solidFill>
              </a:rPr>
              <a:t>a</a:t>
            </a:r>
            <a:r>
              <a:rPr lang="en-IN" b="1" dirty="0" smtClean="0">
                <a:solidFill>
                  <a:srgbClr val="FF0000"/>
                </a:solidFill>
              </a:rPr>
              <a:t> for uric </a:t>
            </a:r>
            <a:r>
              <a:rPr lang="en-IN" b="1" dirty="0">
                <a:solidFill>
                  <a:srgbClr val="FF0000"/>
                </a:solidFill>
              </a:rPr>
              <a:t>acid thus promoting dissolution of </a:t>
            </a:r>
            <a:r>
              <a:rPr lang="en-IN" b="1" dirty="0" smtClean="0">
                <a:solidFill>
                  <a:srgbClr val="FF0000"/>
                </a:solidFill>
              </a:rPr>
              <a:t>uric acid </a:t>
            </a:r>
            <a:r>
              <a:rPr lang="en-IN" b="1" dirty="0">
                <a:solidFill>
                  <a:srgbClr val="FF0000"/>
                </a:solidFill>
              </a:rPr>
              <a:t>crystals. This </a:t>
            </a:r>
            <a:r>
              <a:rPr lang="en-IN" b="1" dirty="0" smtClean="0">
                <a:solidFill>
                  <a:srgbClr val="FF0000"/>
                </a:solidFill>
                <a:sym typeface="Symbol"/>
              </a:rPr>
              <a:t></a:t>
            </a:r>
            <a:r>
              <a:rPr lang="en-IN" b="1" dirty="0" smtClean="0">
                <a:solidFill>
                  <a:srgbClr val="FF0000"/>
                </a:solidFill>
              </a:rPr>
              <a:t> </a:t>
            </a:r>
            <a:r>
              <a:rPr lang="en-IN" b="1" dirty="0">
                <a:solidFill>
                  <a:srgbClr val="FF0000"/>
                </a:solidFill>
              </a:rPr>
              <a:t>uric acid </a:t>
            </a:r>
            <a:r>
              <a:rPr lang="en-IN" b="1" dirty="0" smtClean="0">
                <a:solidFill>
                  <a:srgbClr val="FF0000"/>
                </a:solidFill>
              </a:rPr>
              <a:t>&amp; calcium </a:t>
            </a:r>
            <a:r>
              <a:rPr lang="en-IN" b="1" dirty="0">
                <a:solidFill>
                  <a:srgbClr val="FF0000"/>
                </a:solidFill>
              </a:rPr>
              <a:t>stone formation by </a:t>
            </a:r>
            <a:r>
              <a:rPr lang="en-IN" b="1" dirty="0" smtClean="0">
                <a:solidFill>
                  <a:srgbClr val="FF0000"/>
                </a:solidFill>
                <a:sym typeface="Symbol"/>
              </a:rPr>
              <a:t></a:t>
            </a:r>
            <a:r>
              <a:rPr lang="en-IN" b="1" dirty="0" smtClean="0">
                <a:solidFill>
                  <a:srgbClr val="FF0000"/>
                </a:solidFill>
              </a:rPr>
              <a:t> formation </a:t>
            </a:r>
            <a:r>
              <a:rPr lang="en-IN" b="1" dirty="0">
                <a:solidFill>
                  <a:srgbClr val="FF0000"/>
                </a:solidFill>
              </a:rPr>
              <a:t>of a </a:t>
            </a:r>
            <a:r>
              <a:rPr lang="en-IN" b="1" dirty="0" smtClean="0">
                <a:solidFill>
                  <a:srgbClr val="FF0000"/>
                </a:solidFill>
              </a:rPr>
              <a:t>nidus</a:t>
            </a:r>
          </a:p>
          <a:p>
            <a:pPr lvl="1"/>
            <a:r>
              <a:rPr lang="en-IN" b="1" dirty="0" smtClean="0">
                <a:solidFill>
                  <a:srgbClr val="FF0000"/>
                </a:solidFill>
              </a:rPr>
              <a:t>Citrate also directly </a:t>
            </a:r>
            <a:r>
              <a:rPr lang="en-IN" b="1" dirty="0">
                <a:solidFill>
                  <a:srgbClr val="FF0000"/>
                </a:solidFill>
              </a:rPr>
              <a:t>prevents </a:t>
            </a:r>
            <a:r>
              <a:rPr lang="en-IN" b="1" dirty="0" smtClean="0">
                <a:solidFill>
                  <a:srgbClr val="FF0000"/>
                </a:solidFill>
              </a:rPr>
              <a:t>complexation of calcium</a:t>
            </a:r>
          </a:p>
          <a:p>
            <a:endParaRPr lang="en-IN" sz="2400" dirty="0"/>
          </a:p>
          <a:p>
            <a:r>
              <a:rPr lang="en-IN" sz="2400" dirty="0" smtClean="0"/>
              <a:t>In </a:t>
            </a:r>
            <a:r>
              <a:rPr lang="en-IN" sz="2400" dirty="0"/>
              <a:t>patients with </a:t>
            </a:r>
            <a:r>
              <a:rPr lang="en-IN" sz="2400" dirty="0" smtClean="0"/>
              <a:t>either </a:t>
            </a:r>
            <a:r>
              <a:rPr lang="en-IN" sz="2400" dirty="0" err="1" smtClean="0"/>
              <a:t>hypocitraturia</a:t>
            </a:r>
            <a:r>
              <a:rPr lang="en-IN" sz="2400" dirty="0" smtClean="0"/>
              <a:t> </a:t>
            </a:r>
            <a:r>
              <a:rPr lang="en-IN" sz="2400" dirty="0"/>
              <a:t>or acidic urine pH, </a:t>
            </a:r>
            <a:r>
              <a:rPr lang="en-IN" sz="2400" dirty="0" smtClean="0"/>
              <a:t>treatment with </a:t>
            </a:r>
            <a:r>
              <a:rPr lang="en-IN" sz="2400" dirty="0"/>
              <a:t>this medication </a:t>
            </a:r>
            <a:r>
              <a:rPr lang="en-IN" sz="2400" dirty="0" smtClean="0">
                <a:sym typeface="Symbol"/>
              </a:rPr>
              <a:t></a:t>
            </a:r>
            <a:r>
              <a:rPr lang="en-IN" sz="2400" dirty="0" smtClean="0"/>
              <a:t> urinary citrate </a:t>
            </a:r>
            <a:r>
              <a:rPr lang="en-IN" sz="2400" dirty="0"/>
              <a:t>levels, pH and </a:t>
            </a:r>
            <a:r>
              <a:rPr lang="en-IN" sz="2400" dirty="0" smtClean="0"/>
              <a:t>potassium. </a:t>
            </a:r>
            <a:r>
              <a:rPr lang="en-IN" sz="2400" dirty="0"/>
              <a:t>This </a:t>
            </a:r>
            <a:r>
              <a:rPr lang="en-IN" sz="2400" dirty="0" smtClean="0"/>
              <a:t>is associated </a:t>
            </a:r>
            <a:r>
              <a:rPr lang="en-IN" sz="2400" dirty="0"/>
              <a:t>with </a:t>
            </a:r>
            <a:r>
              <a:rPr lang="en-IN" sz="2400" dirty="0" smtClean="0"/>
              <a:t>remission </a:t>
            </a:r>
            <a:r>
              <a:rPr lang="en-IN" sz="2400" dirty="0"/>
              <a:t>rate of </a:t>
            </a:r>
            <a:r>
              <a:rPr lang="en-IN" sz="2400" dirty="0" smtClean="0"/>
              <a:t>stone disease </a:t>
            </a:r>
            <a:r>
              <a:rPr lang="en-IN" sz="2400" dirty="0"/>
              <a:t>of up to 91%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Spernat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D, et al. BJU International. 2011; 108: 9-13.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86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DISSOLUTION </a:t>
            </a:r>
            <a:r>
              <a:rPr lang="en-IN" dirty="0" smtClean="0"/>
              <a:t>THERAPY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b="1" u="sng" dirty="0" smtClean="0"/>
              <a:t>Oral Medications:</a:t>
            </a:r>
          </a:p>
          <a:p>
            <a:pPr marL="704088" lvl="1" indent="-457200">
              <a:buFont typeface="+mj-lt"/>
              <a:buAutoNum type="arabicPeriod"/>
            </a:pPr>
            <a:r>
              <a:rPr lang="en-IN" b="1" dirty="0">
                <a:solidFill>
                  <a:srgbClr val="FF0000"/>
                </a:solidFill>
              </a:rPr>
              <a:t>Sodium </a:t>
            </a:r>
            <a:r>
              <a:rPr lang="en-IN" b="1" dirty="0" smtClean="0">
                <a:solidFill>
                  <a:srgbClr val="FF0000"/>
                </a:solidFill>
              </a:rPr>
              <a:t>bicarbonate</a:t>
            </a:r>
          </a:p>
          <a:p>
            <a:pPr marL="704088" lvl="1" indent="-457200">
              <a:buFont typeface="+mj-lt"/>
              <a:buAutoNum type="arabicPeriod"/>
            </a:pPr>
            <a:r>
              <a:rPr lang="en-IN" b="1" dirty="0">
                <a:solidFill>
                  <a:srgbClr val="FF0000"/>
                </a:solidFill>
              </a:rPr>
              <a:t>Potassium </a:t>
            </a:r>
            <a:r>
              <a:rPr lang="en-IN" b="1" dirty="0" smtClean="0">
                <a:solidFill>
                  <a:srgbClr val="FF0000"/>
                </a:solidFill>
              </a:rPr>
              <a:t>citrate</a:t>
            </a:r>
          </a:p>
          <a:p>
            <a:endParaRPr lang="en-IN" sz="2400" dirty="0"/>
          </a:p>
          <a:p>
            <a:r>
              <a:rPr lang="en-IN" sz="2400" b="1" u="sng" dirty="0" smtClean="0"/>
              <a:t>Percutaneous Instillation:</a:t>
            </a:r>
            <a:endParaRPr lang="en-IN" sz="2400" b="1" u="sng" dirty="0"/>
          </a:p>
          <a:p>
            <a:r>
              <a:rPr lang="en-IN" sz="2400" dirty="0"/>
              <a:t>Calcium oxalate stones are resistant </a:t>
            </a:r>
            <a:r>
              <a:rPr lang="en-IN" sz="2400" dirty="0" smtClean="0"/>
              <a:t>to dissolution </a:t>
            </a:r>
            <a:r>
              <a:rPr lang="en-IN" sz="2400" dirty="0"/>
              <a:t>therapy. However, </a:t>
            </a:r>
            <a:r>
              <a:rPr lang="en-IN" sz="2400" dirty="0" err="1"/>
              <a:t>struvite</a:t>
            </a:r>
            <a:r>
              <a:rPr lang="en-IN" sz="2400" dirty="0"/>
              <a:t> </a:t>
            </a:r>
            <a:r>
              <a:rPr lang="en-IN" sz="2400" dirty="0" smtClean="0"/>
              <a:t>calculi have </a:t>
            </a:r>
            <a:r>
              <a:rPr lang="en-IN" sz="2400" dirty="0"/>
              <a:t>been associated with (</a:t>
            </a:r>
            <a:r>
              <a:rPr lang="en-IN" sz="2400" dirty="0" smtClean="0"/>
              <a:t>limited) successful </a:t>
            </a:r>
            <a:r>
              <a:rPr lang="en-IN" sz="2400" dirty="0"/>
              <a:t>dissolution therapies since </a:t>
            </a:r>
            <a:r>
              <a:rPr lang="en-IN" sz="2400" dirty="0" smtClean="0"/>
              <a:t>1943 (</a:t>
            </a:r>
            <a:r>
              <a:rPr lang="en-IN" sz="2400" dirty="0" err="1" smtClean="0"/>
              <a:t>Suby’s</a:t>
            </a:r>
            <a:r>
              <a:rPr lang="en-IN" sz="2400" dirty="0" smtClean="0"/>
              <a:t> </a:t>
            </a:r>
            <a:r>
              <a:rPr lang="en-IN" sz="2400" dirty="0"/>
              <a:t>solution </a:t>
            </a:r>
            <a:r>
              <a:rPr lang="en-IN" sz="2400" dirty="0" smtClean="0"/>
              <a:t>G). </a:t>
            </a:r>
            <a:r>
              <a:rPr lang="en-IN" sz="2400" dirty="0"/>
              <a:t>The following </a:t>
            </a:r>
            <a:r>
              <a:rPr lang="en-IN" sz="2400" dirty="0" smtClean="0"/>
              <a:t>two solutions </a:t>
            </a:r>
            <a:r>
              <a:rPr lang="en-IN" sz="2400" dirty="0"/>
              <a:t>are still used in limited </a:t>
            </a:r>
            <a:r>
              <a:rPr lang="en-IN" sz="2400" dirty="0" smtClean="0"/>
              <a:t>cases:</a:t>
            </a:r>
          </a:p>
          <a:p>
            <a:pPr lvl="1"/>
            <a:r>
              <a:rPr lang="en-IN" b="1" dirty="0" err="1" smtClean="0">
                <a:solidFill>
                  <a:srgbClr val="FF0000"/>
                </a:solidFill>
              </a:rPr>
              <a:t>Hemiacidrin</a:t>
            </a:r>
            <a:r>
              <a:rPr lang="en-IN" b="1" dirty="0" smtClean="0">
                <a:solidFill>
                  <a:srgbClr val="FF0000"/>
                </a:solidFill>
              </a:rPr>
              <a:t>/</a:t>
            </a:r>
            <a:r>
              <a:rPr lang="en-IN" b="1" dirty="0" err="1" smtClean="0">
                <a:solidFill>
                  <a:srgbClr val="FF0000"/>
                </a:solidFill>
              </a:rPr>
              <a:t>renacidrin</a:t>
            </a:r>
            <a:endParaRPr lang="en-IN" b="1" dirty="0" smtClean="0">
              <a:solidFill>
                <a:srgbClr val="FF0000"/>
              </a:solidFill>
            </a:endParaRPr>
          </a:p>
          <a:p>
            <a:pPr lvl="1"/>
            <a:r>
              <a:rPr lang="en-IN" b="1" dirty="0" err="1">
                <a:solidFill>
                  <a:srgbClr val="FF0000"/>
                </a:solidFill>
              </a:rPr>
              <a:t>Tham</a:t>
            </a:r>
            <a:r>
              <a:rPr lang="en-IN" b="1" dirty="0">
                <a:solidFill>
                  <a:srgbClr val="FF0000"/>
                </a:solidFill>
              </a:rPr>
              <a:t> 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Spernat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D, et al. BJU International. 2011; 108: 9-13.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11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MEDICAL EXPULSION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/>
              <a:t>Medical expulsion therapy (MET</a:t>
            </a:r>
            <a:r>
              <a:rPr lang="en-IN" sz="2400" dirty="0" smtClean="0"/>
              <a:t>): Beneficial for </a:t>
            </a:r>
            <a:r>
              <a:rPr lang="en-IN" sz="2400" dirty="0"/>
              <a:t>distal ureteric </a:t>
            </a:r>
            <a:r>
              <a:rPr lang="en-IN" sz="2400" dirty="0" smtClean="0"/>
              <a:t>calculi</a:t>
            </a:r>
          </a:p>
          <a:p>
            <a:endParaRPr lang="en-IN" sz="2400" dirty="0"/>
          </a:p>
          <a:p>
            <a:r>
              <a:rPr lang="en-IN" sz="2400" dirty="0" smtClean="0"/>
              <a:t>No evidence </a:t>
            </a:r>
            <a:r>
              <a:rPr lang="en-IN" sz="2400" dirty="0"/>
              <a:t>that MET improves </a:t>
            </a:r>
            <a:r>
              <a:rPr lang="en-IN" sz="2400" dirty="0" smtClean="0"/>
              <a:t>spontaneous </a:t>
            </a:r>
            <a:r>
              <a:rPr lang="en-IN" sz="2400" dirty="0"/>
              <a:t>stone passage rate of </a:t>
            </a:r>
            <a:r>
              <a:rPr lang="en-IN" sz="2400" dirty="0" smtClean="0"/>
              <a:t>proximal ureteric calculi</a:t>
            </a:r>
          </a:p>
          <a:p>
            <a:endParaRPr lang="en-IN" sz="2400" dirty="0"/>
          </a:p>
          <a:p>
            <a:r>
              <a:rPr lang="en-IN" sz="2400" dirty="0" smtClean="0"/>
              <a:t>However</a:t>
            </a:r>
            <a:r>
              <a:rPr lang="en-IN" sz="2400" dirty="0"/>
              <a:t>, </a:t>
            </a:r>
            <a:r>
              <a:rPr lang="en-IN" sz="2400" dirty="0" err="1" smtClean="0"/>
              <a:t>tamsulosin</a:t>
            </a:r>
            <a:r>
              <a:rPr lang="en-IN" sz="2400" dirty="0" smtClean="0"/>
              <a:t> has </a:t>
            </a:r>
            <a:r>
              <a:rPr lang="en-IN" sz="2400" dirty="0"/>
              <a:t>been shown to </a:t>
            </a:r>
            <a:r>
              <a:rPr lang="en-IN" sz="2400" dirty="0" smtClean="0"/>
              <a:t>significantly </a:t>
            </a:r>
            <a:r>
              <a:rPr lang="en-IN" sz="2400" dirty="0" smtClean="0">
                <a:sym typeface="Symbol"/>
              </a:rPr>
              <a:t> </a:t>
            </a:r>
            <a:r>
              <a:rPr lang="en-IN" sz="2400" dirty="0" smtClean="0"/>
              <a:t>passage </a:t>
            </a:r>
            <a:r>
              <a:rPr lang="en-IN" sz="2400" dirty="0"/>
              <a:t>of stones between 5 </a:t>
            </a:r>
            <a:r>
              <a:rPr lang="en-IN" sz="2400" dirty="0" smtClean="0"/>
              <a:t>&amp; 10 </a:t>
            </a:r>
            <a:r>
              <a:rPr lang="en-IN" sz="2400" dirty="0"/>
              <a:t>mm from </a:t>
            </a:r>
            <a:r>
              <a:rPr lang="en-IN" sz="2400" dirty="0" smtClean="0"/>
              <a:t>proximal </a:t>
            </a:r>
            <a:r>
              <a:rPr lang="en-IN" sz="2400" dirty="0"/>
              <a:t>to </a:t>
            </a:r>
            <a:r>
              <a:rPr lang="en-IN" sz="2400" dirty="0" smtClean="0"/>
              <a:t>distal </a:t>
            </a:r>
            <a:r>
              <a:rPr lang="en-IN" sz="2400" dirty="0"/>
              <a:t>ureter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Spernat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D, et al. BJU International. 2011; 108: 9-13.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54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Principal substances used in medicinal prophylaxis of urinary stones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Fisang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C, et al. </a:t>
            </a:r>
            <a:r>
              <a:rPr lang="de-DE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Dtsch Arztebl Int 2015; 112: 83–91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7" y="1070595"/>
            <a:ext cx="8862704" cy="538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2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Principal substances used in medicinal prophylaxis of urinary stones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Fisang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C, et al. </a:t>
            </a:r>
            <a:r>
              <a:rPr lang="de-DE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Dtsch Arztebl Int 2015; 112: 83–91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25"/>
          <a:stretch/>
        </p:blipFill>
        <p:spPr bwMode="auto">
          <a:xfrm>
            <a:off x="29777" y="1070596"/>
            <a:ext cx="8862704" cy="43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" y="1505244"/>
            <a:ext cx="884534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3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Principal substances used in medicinal prophylaxis of urinary stones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Fisang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C, et al. </a:t>
            </a:r>
            <a:r>
              <a:rPr lang="de-DE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Dtsch Arztebl Int 2015; 112: 83–91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25"/>
          <a:stretch/>
        </p:blipFill>
        <p:spPr bwMode="auto">
          <a:xfrm>
            <a:off x="29777" y="1070596"/>
            <a:ext cx="8862704" cy="43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5244"/>
            <a:ext cx="8892481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26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Advances in </a:t>
            </a:r>
            <a:r>
              <a:rPr lang="en-IN" dirty="0" err="1"/>
              <a:t>Endourology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Field </a:t>
            </a:r>
            <a:r>
              <a:rPr lang="en-IN" sz="2400" dirty="0"/>
              <a:t>of </a:t>
            </a:r>
            <a:r>
              <a:rPr lang="en-IN" sz="2400" dirty="0" err="1"/>
              <a:t>Endourology</a:t>
            </a:r>
            <a:r>
              <a:rPr lang="en-IN" sz="2400" dirty="0"/>
              <a:t> has simply exploded in </a:t>
            </a:r>
            <a:r>
              <a:rPr lang="en-IN" sz="2400" dirty="0" smtClean="0"/>
              <a:t>past 3 decades </a:t>
            </a:r>
            <a:r>
              <a:rPr lang="en-IN" sz="2400" dirty="0"/>
              <a:t>since 1979, when Smith &amp;</a:t>
            </a:r>
            <a:r>
              <a:rPr lang="en-IN" sz="2400" dirty="0" smtClean="0"/>
              <a:t> </a:t>
            </a:r>
            <a:r>
              <a:rPr lang="en-IN" sz="2400" dirty="0" err="1"/>
              <a:t>Flang</a:t>
            </a:r>
            <a:r>
              <a:rPr lang="en-IN" sz="2400" dirty="0"/>
              <a:t> described </a:t>
            </a:r>
            <a:r>
              <a:rPr lang="en-IN" sz="2400" dirty="0" smtClean="0"/>
              <a:t>closed manipulation of </a:t>
            </a:r>
            <a:r>
              <a:rPr lang="en-IN" sz="2400" dirty="0"/>
              <a:t>urinary tract as “ </a:t>
            </a:r>
            <a:r>
              <a:rPr lang="en-IN" sz="2400" dirty="0" smtClean="0"/>
              <a:t>ENDO-UROLOGY”</a:t>
            </a:r>
          </a:p>
          <a:p>
            <a:endParaRPr lang="en-IN" sz="2400" dirty="0"/>
          </a:p>
          <a:p>
            <a:r>
              <a:rPr lang="en-IN" sz="2400" dirty="0" smtClean="0"/>
              <a:t>Interesting </a:t>
            </a:r>
            <a:r>
              <a:rPr lang="en-IN" sz="2400" dirty="0"/>
              <a:t>that </a:t>
            </a:r>
            <a:r>
              <a:rPr lang="en-IN" sz="2400" dirty="0" smtClean="0"/>
              <a:t>&gt; 100 </a:t>
            </a:r>
            <a:r>
              <a:rPr lang="en-IN" sz="2400" dirty="0"/>
              <a:t>years have passed from </a:t>
            </a:r>
            <a:r>
              <a:rPr lang="en-IN" sz="2400" dirty="0" smtClean="0"/>
              <a:t>work of </a:t>
            </a:r>
            <a:r>
              <a:rPr lang="en-IN" sz="2400" dirty="0" err="1"/>
              <a:t>Nitze</a:t>
            </a:r>
            <a:r>
              <a:rPr lang="en-IN" sz="2400" dirty="0"/>
              <a:t> in 1877, when endoscopic light sources were coupled </a:t>
            </a:r>
            <a:r>
              <a:rPr lang="en-IN" sz="2400" dirty="0" smtClean="0"/>
              <a:t>with instrumentation </a:t>
            </a:r>
            <a:r>
              <a:rPr lang="en-IN" sz="2400" dirty="0"/>
              <a:t>that allowed visualization of </a:t>
            </a:r>
            <a:r>
              <a:rPr lang="en-IN" sz="2400" dirty="0" smtClean="0"/>
              <a:t>lower </a:t>
            </a:r>
            <a:r>
              <a:rPr lang="en-IN" sz="2400" dirty="0"/>
              <a:t>urinary </a:t>
            </a:r>
            <a:r>
              <a:rPr lang="en-IN" sz="2400" dirty="0" smtClean="0"/>
              <a:t>tract to break </a:t>
            </a:r>
            <a:r>
              <a:rPr lang="en-IN" sz="2400" dirty="0"/>
              <a:t>through </a:t>
            </a:r>
            <a:r>
              <a:rPr lang="en-IN" sz="2400" dirty="0" smtClean="0"/>
              <a:t>techniques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Varshney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A</a:t>
            </a: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. JIMSA July-September 2011 Vol. 24 No. 3.</a:t>
            </a:r>
          </a:p>
        </p:txBody>
      </p:sp>
    </p:spTree>
    <p:extLst>
      <p:ext uri="{BB962C8B-B14F-4D97-AF65-F5344CB8AC3E}">
        <p14:creationId xmlns:p14="http://schemas.microsoft.com/office/powerpoint/2010/main" val="134434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Advances in </a:t>
            </a:r>
            <a:r>
              <a:rPr lang="en-IN" dirty="0" err="1"/>
              <a:t>Endourology</a:t>
            </a:r>
            <a:endParaRPr lang="en-IN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Varshney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A</a:t>
            </a: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. JIMSA July-September 2011 Vol. 24 No. 3.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6662" y="2276872"/>
            <a:ext cx="8280920" cy="331236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sunset" dir="t">
              <a:rot lat="0" lon="0" rev="8400000"/>
            </a:lightRig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This developing </a:t>
            </a:r>
            <a:r>
              <a:rPr lang="en-IN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speciality has been eclectic </a:t>
            </a:r>
            <a:r>
              <a:rPr lang="en-IN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&amp; all </a:t>
            </a:r>
            <a:r>
              <a:rPr lang="en-IN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inclusive and </a:t>
            </a:r>
            <a:r>
              <a:rPr lang="en-IN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therefore encompasses </a:t>
            </a:r>
            <a:r>
              <a:rPr lang="en-IN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not only </a:t>
            </a:r>
            <a:r>
              <a:rPr lang="en-IN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visualization </a:t>
            </a:r>
            <a:r>
              <a:rPr lang="en-IN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of </a:t>
            </a:r>
            <a:r>
              <a:rPr lang="en-IN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bladder</a:t>
            </a:r>
            <a:r>
              <a:rPr lang="en-IN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, ureter </a:t>
            </a:r>
            <a:r>
              <a:rPr lang="en-IN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and kidney</a:t>
            </a:r>
            <a:r>
              <a:rPr lang="en-IN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, but also </a:t>
            </a:r>
            <a:r>
              <a:rPr lang="en-IN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modern </a:t>
            </a:r>
            <a:r>
              <a:rPr lang="en-IN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management of prostate disease as </a:t>
            </a:r>
            <a:r>
              <a:rPr lang="en-IN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well as evolving </a:t>
            </a:r>
            <a:r>
              <a:rPr lang="en-IN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field of Laparoscopy and Robotic Urology</a:t>
            </a:r>
          </a:p>
        </p:txBody>
      </p:sp>
      <p:sp>
        <p:nvSpPr>
          <p:cNvPr id="8" name="Rectangle 7"/>
          <p:cNvSpPr/>
          <p:nvPr/>
        </p:nvSpPr>
        <p:spPr>
          <a:xfrm>
            <a:off x="899592" y="1618422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latin typeface="Calibri" panose="020F0502020204030204" pitchFamily="34" charset="0"/>
              </a:rPr>
              <a:t>One of more interesting concepts of </a:t>
            </a:r>
            <a:r>
              <a:rPr lang="en-IN" sz="2400" b="1" dirty="0" err="1" smtClean="0">
                <a:latin typeface="Calibri" panose="020F0502020204030204" pitchFamily="34" charset="0"/>
              </a:rPr>
              <a:t>endourology</a:t>
            </a:r>
            <a:endParaRPr lang="en-IN" sz="2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3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commonly occurring urinary tract stones and </a:t>
            </a:r>
            <a:r>
              <a:rPr lang="en-IN" dirty="0" smtClean="0"/>
              <a:t>their </a:t>
            </a:r>
            <a:r>
              <a:rPr lang="en-IN" dirty="0"/>
              <a:t>salient features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Kambadakone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AR, et al. </a:t>
            </a:r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RadioGraphics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2010; 30:603–623.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026268"/>
            <a:ext cx="7963013" cy="554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43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37474"/>
            <a:ext cx="8485401" cy="557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53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Extracorporeal shock wave lithotripsy (SWL)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/>
              <a:t>Success depends on </a:t>
            </a:r>
            <a:r>
              <a:rPr lang="en-IN" sz="2400" dirty="0" smtClean="0"/>
              <a:t>efficacy </a:t>
            </a:r>
            <a:r>
              <a:rPr lang="en-IN" sz="2400" dirty="0"/>
              <a:t>of </a:t>
            </a:r>
            <a:r>
              <a:rPr lang="en-IN" sz="2400" dirty="0" smtClean="0"/>
              <a:t>lithotripter &amp; </a:t>
            </a:r>
            <a:r>
              <a:rPr lang="en-IN" sz="2400" dirty="0"/>
              <a:t>following factors:</a:t>
            </a:r>
          </a:p>
          <a:p>
            <a:pPr marL="704088" lvl="1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FF0000"/>
                </a:solidFill>
              </a:rPr>
              <a:t>Size</a:t>
            </a:r>
            <a:r>
              <a:rPr lang="en-IN" sz="2400" dirty="0">
                <a:solidFill>
                  <a:srgbClr val="FF0000"/>
                </a:solidFill>
              </a:rPr>
              <a:t>, location (ureteral, pelvic or </a:t>
            </a:r>
            <a:r>
              <a:rPr lang="en-IN" sz="2400" dirty="0" err="1">
                <a:solidFill>
                  <a:srgbClr val="FF0000"/>
                </a:solidFill>
              </a:rPr>
              <a:t>calyceal</a:t>
            </a:r>
            <a:r>
              <a:rPr lang="en-IN" sz="2400" dirty="0" smtClean="0">
                <a:solidFill>
                  <a:srgbClr val="FF0000"/>
                </a:solidFill>
              </a:rPr>
              <a:t>) &amp; composition </a:t>
            </a:r>
            <a:r>
              <a:rPr lang="en-IN" sz="2400" dirty="0">
                <a:solidFill>
                  <a:srgbClr val="FF0000"/>
                </a:solidFill>
              </a:rPr>
              <a:t>(hardness) of </a:t>
            </a:r>
            <a:r>
              <a:rPr lang="en-IN" sz="2400" dirty="0" smtClean="0">
                <a:solidFill>
                  <a:srgbClr val="FF0000"/>
                </a:solidFill>
              </a:rPr>
              <a:t>stones</a:t>
            </a:r>
          </a:p>
          <a:p>
            <a:pPr marL="704088" lvl="1" indent="-457200">
              <a:buFont typeface="+mj-lt"/>
              <a:buAutoNum type="arabicPeriod"/>
            </a:pPr>
            <a:r>
              <a:rPr lang="en-IN" sz="2400" dirty="0">
                <a:solidFill>
                  <a:srgbClr val="FF0000"/>
                </a:solidFill>
              </a:rPr>
              <a:t>P</a:t>
            </a:r>
            <a:r>
              <a:rPr lang="en-IN" sz="2400" dirty="0" smtClean="0">
                <a:solidFill>
                  <a:srgbClr val="FF0000"/>
                </a:solidFill>
              </a:rPr>
              <a:t>atient’s habitus</a:t>
            </a:r>
          </a:p>
          <a:p>
            <a:pPr marL="704088" lvl="1" indent="-457200">
              <a:buFont typeface="+mj-lt"/>
              <a:buAutoNum type="arabicPeriod"/>
            </a:pPr>
            <a:r>
              <a:rPr lang="en-IN" sz="2400" dirty="0">
                <a:solidFill>
                  <a:srgbClr val="FF0000"/>
                </a:solidFill>
              </a:rPr>
              <a:t>P</a:t>
            </a:r>
            <a:r>
              <a:rPr lang="en-IN" sz="2400" dirty="0" smtClean="0">
                <a:solidFill>
                  <a:srgbClr val="FF0000"/>
                </a:solidFill>
              </a:rPr>
              <a:t>erformance </a:t>
            </a:r>
            <a:r>
              <a:rPr lang="en-IN" sz="2400" dirty="0">
                <a:solidFill>
                  <a:srgbClr val="FF0000"/>
                </a:solidFill>
              </a:rPr>
              <a:t>of </a:t>
            </a:r>
            <a:r>
              <a:rPr lang="en-IN" sz="2400" dirty="0" smtClean="0">
                <a:solidFill>
                  <a:srgbClr val="FF0000"/>
                </a:solidFill>
              </a:rPr>
              <a:t>SWL</a:t>
            </a:r>
          </a:p>
          <a:p>
            <a:endParaRPr lang="en-IN" sz="2400" dirty="0"/>
          </a:p>
          <a:p>
            <a:r>
              <a:rPr lang="en-IN" sz="2400" dirty="0"/>
              <a:t>Each of these factors </a:t>
            </a:r>
            <a:r>
              <a:rPr lang="en-IN" sz="2400" dirty="0" smtClean="0"/>
              <a:t>has </a:t>
            </a:r>
            <a:r>
              <a:rPr lang="en-IN" sz="2400" dirty="0"/>
              <a:t>important influence on retreatment rate &amp;</a:t>
            </a:r>
            <a:r>
              <a:rPr lang="en-IN" sz="2400" dirty="0" smtClean="0"/>
              <a:t> </a:t>
            </a:r>
            <a:r>
              <a:rPr lang="en-IN" sz="2400" dirty="0"/>
              <a:t>final outcome of </a:t>
            </a:r>
            <a:r>
              <a:rPr lang="en-IN" sz="2400" dirty="0" smtClean="0"/>
              <a:t>SWL</a:t>
            </a:r>
            <a:endParaRPr lang="en-IN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EAU Guidelines 2015.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55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Extracorporeal shock wave lithotripsy (SWL)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/>
              <a:t>Contraindications of extracorporeal shock wave </a:t>
            </a:r>
            <a:r>
              <a:rPr lang="en-IN" sz="2400" dirty="0" smtClean="0"/>
              <a:t>lithotripsy:</a:t>
            </a:r>
            <a:endParaRPr lang="en-IN" sz="2400" dirty="0"/>
          </a:p>
          <a:p>
            <a:pPr marL="749808" lvl="1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FF0000"/>
                </a:solidFill>
              </a:rPr>
              <a:t>Pregnancy</a:t>
            </a:r>
            <a:r>
              <a:rPr lang="en-IN" sz="2400" dirty="0">
                <a:solidFill>
                  <a:srgbClr val="FF0000"/>
                </a:solidFill>
              </a:rPr>
              <a:t>, due </a:t>
            </a:r>
            <a:r>
              <a:rPr lang="en-IN" sz="2400" dirty="0" smtClean="0">
                <a:solidFill>
                  <a:srgbClr val="FF0000"/>
                </a:solidFill>
              </a:rPr>
              <a:t>to </a:t>
            </a:r>
            <a:r>
              <a:rPr lang="en-IN" sz="2400" dirty="0">
                <a:solidFill>
                  <a:srgbClr val="FF0000"/>
                </a:solidFill>
              </a:rPr>
              <a:t>potential effects </a:t>
            </a:r>
            <a:r>
              <a:rPr lang="en-IN" sz="2400" dirty="0" smtClean="0">
                <a:solidFill>
                  <a:srgbClr val="FF0000"/>
                </a:solidFill>
              </a:rPr>
              <a:t>on foetus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IN" sz="2400" dirty="0">
                <a:solidFill>
                  <a:srgbClr val="FF0000"/>
                </a:solidFill>
              </a:rPr>
              <a:t>B</a:t>
            </a:r>
            <a:r>
              <a:rPr lang="en-IN" sz="2400" dirty="0" smtClean="0">
                <a:solidFill>
                  <a:srgbClr val="FF0000"/>
                </a:solidFill>
              </a:rPr>
              <a:t>leeding </a:t>
            </a:r>
            <a:r>
              <a:rPr lang="en-IN" sz="2400" dirty="0">
                <a:solidFill>
                  <a:srgbClr val="FF0000"/>
                </a:solidFill>
              </a:rPr>
              <a:t>diatheses, which should be compensated for at least 24 h before &amp;</a:t>
            </a:r>
            <a:r>
              <a:rPr lang="en-IN" sz="2400" dirty="0" smtClean="0">
                <a:solidFill>
                  <a:srgbClr val="FF0000"/>
                </a:solidFill>
              </a:rPr>
              <a:t> </a:t>
            </a:r>
            <a:r>
              <a:rPr lang="en-IN" sz="2400" dirty="0">
                <a:solidFill>
                  <a:srgbClr val="FF0000"/>
                </a:solidFill>
              </a:rPr>
              <a:t>48 h after </a:t>
            </a:r>
            <a:r>
              <a:rPr lang="en-IN" sz="2400" dirty="0" smtClean="0">
                <a:solidFill>
                  <a:srgbClr val="FF0000"/>
                </a:solidFill>
              </a:rPr>
              <a:t>treatment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IN" sz="2400" dirty="0">
                <a:solidFill>
                  <a:srgbClr val="FF0000"/>
                </a:solidFill>
              </a:rPr>
              <a:t>U</a:t>
            </a:r>
            <a:r>
              <a:rPr lang="en-IN" sz="2400" dirty="0" smtClean="0">
                <a:solidFill>
                  <a:srgbClr val="FF0000"/>
                </a:solidFill>
              </a:rPr>
              <a:t>ncontrolled UTIs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IN" sz="2400" dirty="0">
                <a:solidFill>
                  <a:srgbClr val="FF0000"/>
                </a:solidFill>
              </a:rPr>
              <a:t>S</a:t>
            </a:r>
            <a:r>
              <a:rPr lang="en-IN" sz="2400" dirty="0" smtClean="0">
                <a:solidFill>
                  <a:srgbClr val="FF0000"/>
                </a:solidFill>
              </a:rPr>
              <a:t>evere </a:t>
            </a:r>
            <a:r>
              <a:rPr lang="en-IN" sz="2400" dirty="0">
                <a:solidFill>
                  <a:srgbClr val="FF0000"/>
                </a:solidFill>
              </a:rPr>
              <a:t>skeletal malformations &amp;</a:t>
            </a:r>
            <a:r>
              <a:rPr lang="en-IN" sz="2400" dirty="0" smtClean="0">
                <a:solidFill>
                  <a:srgbClr val="FF0000"/>
                </a:solidFill>
              </a:rPr>
              <a:t> </a:t>
            </a:r>
            <a:r>
              <a:rPr lang="en-IN" sz="2400" dirty="0">
                <a:solidFill>
                  <a:srgbClr val="FF0000"/>
                </a:solidFill>
              </a:rPr>
              <a:t>severe obesity, which prevent targeting </a:t>
            </a:r>
            <a:r>
              <a:rPr lang="en-IN" sz="2400" dirty="0" smtClean="0">
                <a:solidFill>
                  <a:srgbClr val="FF0000"/>
                </a:solidFill>
              </a:rPr>
              <a:t>of stone</a:t>
            </a:r>
            <a:endParaRPr lang="en-IN" sz="2400" dirty="0">
              <a:solidFill>
                <a:srgbClr val="FF0000"/>
              </a:solidFill>
            </a:endParaRPr>
          </a:p>
          <a:p>
            <a:pPr marL="749808" lvl="1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FF0000"/>
                </a:solidFill>
              </a:rPr>
              <a:t>Arterial </a:t>
            </a:r>
            <a:r>
              <a:rPr lang="en-IN" sz="2400" dirty="0">
                <a:solidFill>
                  <a:srgbClr val="FF0000"/>
                </a:solidFill>
              </a:rPr>
              <a:t>aneurysm </a:t>
            </a:r>
            <a:r>
              <a:rPr lang="en-IN" sz="2400" dirty="0" smtClean="0">
                <a:solidFill>
                  <a:srgbClr val="FF0000"/>
                </a:solidFill>
              </a:rPr>
              <a:t>in </a:t>
            </a:r>
            <a:r>
              <a:rPr lang="en-IN" sz="2400" dirty="0">
                <a:solidFill>
                  <a:srgbClr val="FF0000"/>
                </a:solidFill>
              </a:rPr>
              <a:t>vicinity of </a:t>
            </a:r>
            <a:r>
              <a:rPr lang="en-IN" sz="2400" dirty="0" smtClean="0">
                <a:solidFill>
                  <a:srgbClr val="FF0000"/>
                </a:solidFill>
              </a:rPr>
              <a:t>stone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IN" sz="2400" dirty="0">
                <a:solidFill>
                  <a:srgbClr val="FF0000"/>
                </a:solidFill>
              </a:rPr>
              <a:t>A</a:t>
            </a:r>
            <a:r>
              <a:rPr lang="en-IN" sz="2400" dirty="0" smtClean="0">
                <a:solidFill>
                  <a:srgbClr val="FF0000"/>
                </a:solidFill>
              </a:rPr>
              <a:t>natomical </a:t>
            </a:r>
            <a:r>
              <a:rPr lang="en-IN" sz="2400" dirty="0">
                <a:solidFill>
                  <a:srgbClr val="FF0000"/>
                </a:solidFill>
              </a:rPr>
              <a:t>obstruction distal </a:t>
            </a:r>
            <a:r>
              <a:rPr lang="en-IN" sz="2400" dirty="0" smtClean="0">
                <a:solidFill>
                  <a:srgbClr val="FF0000"/>
                </a:solidFill>
              </a:rPr>
              <a:t>to stone</a:t>
            </a:r>
            <a:endParaRPr lang="en-IN" sz="24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EAU Guidelines 2015.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82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57225" y="0"/>
            <a:ext cx="7299151" cy="6713088"/>
            <a:chOff x="657225" y="0"/>
            <a:chExt cx="7299151" cy="671308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0"/>
              <a:ext cx="7299151" cy="671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461900" y="5877272"/>
              <a:ext cx="1656184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18652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PCNL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/>
              <a:t>PNL remains </a:t>
            </a:r>
            <a:r>
              <a:rPr lang="en-IN" sz="2400" dirty="0" smtClean="0"/>
              <a:t>standard </a:t>
            </a:r>
            <a:r>
              <a:rPr lang="en-IN" sz="2400" dirty="0"/>
              <a:t>procedure for large renal </a:t>
            </a:r>
            <a:r>
              <a:rPr lang="en-IN" sz="2400" dirty="0" smtClean="0"/>
              <a:t>calculi</a:t>
            </a:r>
          </a:p>
          <a:p>
            <a:endParaRPr lang="en-IN" sz="2400" dirty="0"/>
          </a:p>
          <a:p>
            <a:r>
              <a:rPr lang="en-IN" sz="2400" dirty="0" smtClean="0"/>
              <a:t>Different </a:t>
            </a:r>
            <a:r>
              <a:rPr lang="en-IN" sz="2400" dirty="0"/>
              <a:t>rigid </a:t>
            </a:r>
            <a:r>
              <a:rPr lang="en-IN" sz="2400" dirty="0" smtClean="0"/>
              <a:t>&amp; flexible </a:t>
            </a:r>
            <a:r>
              <a:rPr lang="en-IN" sz="2400" dirty="0"/>
              <a:t>endoscopes are </a:t>
            </a:r>
            <a:r>
              <a:rPr lang="en-IN" sz="2400" dirty="0" smtClean="0"/>
              <a:t>available and selection </a:t>
            </a:r>
            <a:r>
              <a:rPr lang="en-IN" sz="2400" dirty="0"/>
              <a:t>is mainly based on </a:t>
            </a:r>
            <a:r>
              <a:rPr lang="en-IN" sz="2400" dirty="0" smtClean="0"/>
              <a:t>surgeon’s </a:t>
            </a:r>
            <a:r>
              <a:rPr lang="en-IN" sz="2400" dirty="0"/>
              <a:t>own </a:t>
            </a:r>
            <a:r>
              <a:rPr lang="en-IN" sz="2400" dirty="0" smtClean="0"/>
              <a:t>preference</a:t>
            </a:r>
          </a:p>
          <a:p>
            <a:endParaRPr lang="en-IN" sz="2400" dirty="0"/>
          </a:p>
          <a:p>
            <a:r>
              <a:rPr lang="en-IN" sz="2400" dirty="0" smtClean="0"/>
              <a:t>Standard </a:t>
            </a:r>
            <a:r>
              <a:rPr lang="en-IN" sz="2400" dirty="0"/>
              <a:t>access tracts are 24-30 </a:t>
            </a:r>
            <a:r>
              <a:rPr lang="en-IN" sz="2400" dirty="0" smtClean="0"/>
              <a:t>F</a:t>
            </a:r>
          </a:p>
          <a:p>
            <a:endParaRPr lang="en-IN" sz="2400" dirty="0"/>
          </a:p>
          <a:p>
            <a:r>
              <a:rPr lang="en-IN" sz="2400" dirty="0"/>
              <a:t>Smaller access sheaths, &lt; 18 French, were initially introduced for paediatric use, but are now </a:t>
            </a:r>
            <a:r>
              <a:rPr lang="en-IN" sz="2400" dirty="0" smtClean="0"/>
              <a:t>increasingly popular </a:t>
            </a:r>
            <a:r>
              <a:rPr lang="en-IN" sz="2400" dirty="0"/>
              <a:t>in </a:t>
            </a:r>
            <a:r>
              <a:rPr lang="en-IN" sz="2400" dirty="0" smtClean="0"/>
              <a:t>adults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EAU Guidelines 2015.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84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PCNL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sz="2400" dirty="0" smtClean="0"/>
              <a:t>Efficacy </a:t>
            </a:r>
            <a:r>
              <a:rPr lang="en-IN" sz="2400" dirty="0"/>
              <a:t>of miniaturized systems seems to be high, but longer OR times apply &amp;</a:t>
            </a:r>
            <a:r>
              <a:rPr lang="en-IN" sz="2400" dirty="0" smtClean="0"/>
              <a:t> benefit compared </a:t>
            </a:r>
            <a:r>
              <a:rPr lang="en-IN" sz="2400" dirty="0"/>
              <a:t>to standard </a:t>
            </a:r>
            <a:r>
              <a:rPr lang="en-IN" sz="2400" dirty="0" smtClean="0"/>
              <a:t>PCNL </a:t>
            </a:r>
            <a:r>
              <a:rPr lang="en-IN" sz="2400" dirty="0"/>
              <a:t>for selected patients has yet to be </a:t>
            </a:r>
            <a:r>
              <a:rPr lang="en-IN" sz="2400" dirty="0" smtClean="0"/>
              <a:t>demonstrated</a:t>
            </a:r>
          </a:p>
          <a:p>
            <a:endParaRPr lang="en-IN" sz="2400" dirty="0"/>
          </a:p>
          <a:p>
            <a:r>
              <a:rPr lang="en-IN" sz="2400" dirty="0" smtClean="0"/>
              <a:t>There </a:t>
            </a:r>
            <a:r>
              <a:rPr lang="en-IN" sz="2400" dirty="0"/>
              <a:t>is some evidence </a:t>
            </a:r>
            <a:r>
              <a:rPr lang="en-IN" sz="2400" dirty="0" smtClean="0"/>
              <a:t>that smaller </a:t>
            </a:r>
            <a:r>
              <a:rPr lang="en-IN" sz="2400" dirty="0"/>
              <a:t>tracts cause less bleeding complications, but further studies need to evaluate this </a:t>
            </a:r>
            <a:r>
              <a:rPr lang="en-IN" sz="2400" dirty="0" smtClean="0"/>
              <a:t>issue</a:t>
            </a:r>
          </a:p>
          <a:p>
            <a:endParaRPr lang="en-IN" sz="2400" dirty="0"/>
          </a:p>
          <a:p>
            <a:r>
              <a:rPr lang="en-IN" sz="2400" dirty="0" smtClean="0"/>
              <a:t>Contraindications:</a:t>
            </a:r>
            <a:endParaRPr lang="en-IN" sz="2400" dirty="0"/>
          </a:p>
          <a:p>
            <a:pPr marL="749808" lvl="1" indent="-457200">
              <a:buFont typeface="+mj-lt"/>
              <a:buAutoNum type="arabicPeriod"/>
            </a:pPr>
            <a:r>
              <a:rPr lang="en-IN" sz="2400" dirty="0">
                <a:solidFill>
                  <a:srgbClr val="FF0000"/>
                </a:solidFill>
              </a:rPr>
              <a:t>Patients receiving anticoagulant therapy must be monitored carefully pre- </a:t>
            </a:r>
            <a:r>
              <a:rPr lang="en-IN" sz="2400" dirty="0" smtClean="0">
                <a:solidFill>
                  <a:srgbClr val="FF0000"/>
                </a:solidFill>
              </a:rPr>
              <a:t>&amp; </a:t>
            </a:r>
            <a:r>
              <a:rPr lang="en-IN" sz="2400" dirty="0">
                <a:solidFill>
                  <a:srgbClr val="FF0000"/>
                </a:solidFill>
              </a:rPr>
              <a:t>postoperatively. </a:t>
            </a:r>
            <a:r>
              <a:rPr lang="en-IN" sz="2400" dirty="0" smtClean="0">
                <a:solidFill>
                  <a:srgbClr val="FF0000"/>
                </a:solidFill>
              </a:rPr>
              <a:t>Anticoagulant therapy </a:t>
            </a:r>
            <a:r>
              <a:rPr lang="en-IN" sz="2400" dirty="0">
                <a:solidFill>
                  <a:srgbClr val="FF0000"/>
                </a:solidFill>
              </a:rPr>
              <a:t>must be discontinued before </a:t>
            </a:r>
            <a:r>
              <a:rPr lang="en-IN" sz="2400" dirty="0" smtClean="0">
                <a:solidFill>
                  <a:srgbClr val="FF0000"/>
                </a:solidFill>
              </a:rPr>
              <a:t>PCNL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IN" sz="2400" dirty="0">
                <a:solidFill>
                  <a:srgbClr val="FF0000"/>
                </a:solidFill>
              </a:rPr>
              <a:t>U</a:t>
            </a:r>
            <a:r>
              <a:rPr lang="en-IN" sz="2400" dirty="0" smtClean="0">
                <a:solidFill>
                  <a:srgbClr val="FF0000"/>
                </a:solidFill>
              </a:rPr>
              <a:t>ntreated UTI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IN" sz="2400" dirty="0">
                <a:solidFill>
                  <a:srgbClr val="FF0000"/>
                </a:solidFill>
              </a:rPr>
              <a:t>T</a:t>
            </a:r>
            <a:r>
              <a:rPr lang="en-IN" sz="2400" dirty="0" smtClean="0">
                <a:solidFill>
                  <a:srgbClr val="FF0000"/>
                </a:solidFill>
              </a:rPr>
              <a:t>umour in </a:t>
            </a:r>
            <a:r>
              <a:rPr lang="en-IN" sz="2400" dirty="0">
                <a:solidFill>
                  <a:srgbClr val="FF0000"/>
                </a:solidFill>
              </a:rPr>
              <a:t>presumptive access tract </a:t>
            </a:r>
            <a:r>
              <a:rPr lang="en-IN" sz="2400" dirty="0" smtClean="0">
                <a:solidFill>
                  <a:srgbClr val="FF0000"/>
                </a:solidFill>
              </a:rPr>
              <a:t>area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IN" sz="2400" dirty="0">
                <a:solidFill>
                  <a:srgbClr val="FF0000"/>
                </a:solidFill>
              </a:rPr>
              <a:t>P</a:t>
            </a:r>
            <a:r>
              <a:rPr lang="en-IN" sz="2400" dirty="0" smtClean="0">
                <a:solidFill>
                  <a:srgbClr val="FF0000"/>
                </a:solidFill>
              </a:rPr>
              <a:t>otential </a:t>
            </a:r>
            <a:r>
              <a:rPr lang="en-IN" sz="2400" dirty="0">
                <a:solidFill>
                  <a:srgbClr val="FF0000"/>
                </a:solidFill>
              </a:rPr>
              <a:t>malignant kidney </a:t>
            </a:r>
            <a:r>
              <a:rPr lang="en-IN" sz="2400" dirty="0" smtClean="0">
                <a:solidFill>
                  <a:srgbClr val="FF0000"/>
                </a:solidFill>
              </a:rPr>
              <a:t>tumour</a:t>
            </a:r>
          </a:p>
          <a:p>
            <a:pPr marL="749808" lvl="1" indent="-457200">
              <a:buFont typeface="+mj-lt"/>
              <a:buAutoNum type="arabicPeriod"/>
            </a:pPr>
            <a:r>
              <a:rPr lang="en-IN" sz="2400" dirty="0" smtClean="0">
                <a:solidFill>
                  <a:srgbClr val="FF0000"/>
                </a:solidFill>
              </a:rPr>
              <a:t>Pregnancy</a:t>
            </a:r>
            <a:endParaRPr lang="en-IN" sz="24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EAU Guidelines 2015.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36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15616" y="116631"/>
            <a:ext cx="7056784" cy="6640661"/>
            <a:chOff x="1115616" y="116631"/>
            <a:chExt cx="7056784" cy="664066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16631"/>
              <a:ext cx="6624736" cy="6640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283968" y="764704"/>
              <a:ext cx="2592288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580112" y="6354290"/>
              <a:ext cx="2592288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42549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Rirs</a:t>
            </a:r>
            <a:r>
              <a:rPr lang="en-IN" dirty="0" smtClean="0"/>
              <a:t>: </a:t>
            </a:r>
            <a:r>
              <a:rPr lang="en-IN" dirty="0"/>
              <a:t>Retrograde Intra Renal Surgery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Sharma DK, </a:t>
            </a:r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Varshney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A</a:t>
            </a: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. JIMSA July-September 2011 Vol. 24 No. 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3.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82" y="1124744"/>
            <a:ext cx="8153918" cy="243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65" y="3543031"/>
            <a:ext cx="5493643" cy="297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314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Rirs</a:t>
            </a:r>
            <a:r>
              <a:rPr lang="en-IN" dirty="0" smtClean="0"/>
              <a:t>: </a:t>
            </a:r>
            <a:r>
              <a:rPr lang="en-IN" dirty="0"/>
              <a:t>Retrograde Intra Renal Surgery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Sharma DK, </a:t>
            </a:r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Varshney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A</a:t>
            </a: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. JIMSA July-September 2011 Vol. 24 No. 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3.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8284"/>
            <a:ext cx="6552728" cy="541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7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Rirs</a:t>
            </a:r>
            <a:r>
              <a:rPr lang="en-IN" dirty="0" smtClean="0"/>
              <a:t>: </a:t>
            </a:r>
            <a:r>
              <a:rPr lang="en-IN" dirty="0"/>
              <a:t>Retrograde Intra Renal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N" sz="2400" dirty="0"/>
              <a:t>Indications for </a:t>
            </a:r>
            <a:r>
              <a:rPr lang="en-IN" sz="2400" dirty="0" err="1" smtClean="0"/>
              <a:t>ureteroscopy</a:t>
            </a:r>
            <a:r>
              <a:rPr lang="en-IN" sz="2400" dirty="0" smtClean="0"/>
              <a:t> </a:t>
            </a:r>
            <a:r>
              <a:rPr lang="en-IN" sz="2400" dirty="0"/>
              <a:t>fall into </a:t>
            </a:r>
            <a:r>
              <a:rPr lang="en-IN" sz="2400" dirty="0" smtClean="0"/>
              <a:t>2 categories: Diagnostic &amp; therapeutic</a:t>
            </a:r>
          </a:p>
          <a:p>
            <a:endParaRPr lang="en-IN" sz="2400" dirty="0"/>
          </a:p>
          <a:p>
            <a:r>
              <a:rPr lang="en-IN" sz="2400" dirty="0"/>
              <a:t>Diagnostic </a:t>
            </a:r>
            <a:r>
              <a:rPr lang="en-IN" sz="2400" dirty="0" smtClean="0"/>
              <a:t>indications:</a:t>
            </a:r>
          </a:p>
          <a:p>
            <a:r>
              <a:rPr lang="en-IN" sz="2400" dirty="0" smtClean="0"/>
              <a:t>Evaluating </a:t>
            </a:r>
            <a:r>
              <a:rPr lang="en-IN" sz="2400" dirty="0"/>
              <a:t>a patient </a:t>
            </a:r>
            <a:r>
              <a:rPr lang="en-IN" sz="2400" dirty="0" smtClean="0"/>
              <a:t>with radiological filling </a:t>
            </a:r>
            <a:r>
              <a:rPr lang="en-IN" sz="2400" dirty="0"/>
              <a:t>defect, undiagnosed gross haematuria, or positive cytology of </a:t>
            </a:r>
            <a:r>
              <a:rPr lang="en-IN" sz="2400" dirty="0" smtClean="0"/>
              <a:t>upper </a:t>
            </a:r>
            <a:r>
              <a:rPr lang="en-IN" sz="2400" dirty="0"/>
              <a:t>tract, or surveillance of patients with </a:t>
            </a:r>
            <a:r>
              <a:rPr lang="en-IN" sz="2400" dirty="0" smtClean="0"/>
              <a:t>upper tract </a:t>
            </a:r>
            <a:r>
              <a:rPr lang="en-IN" sz="2400" dirty="0"/>
              <a:t>malignancies </a:t>
            </a:r>
            <a:r>
              <a:rPr lang="en-IN" sz="2400" dirty="0" smtClean="0"/>
              <a:t>that have </a:t>
            </a:r>
            <a:r>
              <a:rPr lang="en-IN" sz="2400" dirty="0"/>
              <a:t>been treated </a:t>
            </a:r>
            <a:r>
              <a:rPr lang="en-IN" sz="2400" dirty="0" err="1" smtClean="0"/>
              <a:t>endoscopically</a:t>
            </a:r>
            <a:endParaRPr lang="en-IN" sz="2400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Sharma DK, </a:t>
            </a:r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Varshney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A</a:t>
            </a: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. JIMSA July-September 2011 Vol. 24 No. 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3.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16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Urolithiasis</a:t>
            </a:r>
            <a:r>
              <a:rPr lang="en-IN" dirty="0" smtClean="0"/>
              <a:t>: Epidemiology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Fisang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C, et al. </a:t>
            </a:r>
            <a:r>
              <a:rPr lang="de-DE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Dtsch Arztebl Int 2015; 112: 83–91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8476"/>
            <a:ext cx="8568952" cy="480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4039" y="5694347"/>
            <a:ext cx="8544402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IN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So-called </a:t>
            </a:r>
            <a:r>
              <a:rPr lang="en-IN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stone belt (red) extends all the way around </a:t>
            </a:r>
            <a:r>
              <a:rPr lang="en-IN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world &amp; characterized </a:t>
            </a:r>
            <a:r>
              <a:rPr lang="en-IN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by urinary stone prevalence of </a:t>
            </a:r>
            <a:r>
              <a:rPr lang="en-IN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10-15%</a:t>
            </a:r>
            <a:endParaRPr lang="en-IN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33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Rirs</a:t>
            </a:r>
            <a:r>
              <a:rPr lang="en-IN" dirty="0" smtClean="0"/>
              <a:t>: </a:t>
            </a:r>
            <a:r>
              <a:rPr lang="en-IN" dirty="0"/>
              <a:t>Retrograde Intra Renal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/>
              <a:t>Therapeutic indications: </a:t>
            </a:r>
          </a:p>
          <a:p>
            <a:r>
              <a:rPr lang="en-IN" sz="2400" dirty="0"/>
              <a:t>R</a:t>
            </a:r>
            <a:r>
              <a:rPr lang="en-IN" sz="2400" dirty="0" smtClean="0"/>
              <a:t>emoving </a:t>
            </a:r>
            <a:r>
              <a:rPr lang="en-IN" sz="2400" dirty="0"/>
              <a:t>upper tract stones or </a:t>
            </a:r>
            <a:r>
              <a:rPr lang="en-IN" sz="2400" dirty="0" smtClean="0"/>
              <a:t>other foreign </a:t>
            </a:r>
            <a:r>
              <a:rPr lang="en-IN" sz="2400" dirty="0"/>
              <a:t>bodies, treating upper tract malignancies, treating strictures </a:t>
            </a:r>
            <a:r>
              <a:rPr lang="en-IN" sz="2400" dirty="0" smtClean="0"/>
              <a:t>or areas </a:t>
            </a:r>
            <a:r>
              <a:rPr lang="en-IN" sz="2400" dirty="0"/>
              <a:t>of </a:t>
            </a:r>
            <a:r>
              <a:rPr lang="en-IN" sz="2400" dirty="0" smtClean="0"/>
              <a:t>obstruction</a:t>
            </a:r>
          </a:p>
          <a:p>
            <a:r>
              <a:rPr lang="en-IN" sz="2400" dirty="0" smtClean="0"/>
              <a:t>Flexible </a:t>
            </a:r>
            <a:r>
              <a:rPr lang="en-IN" sz="2400" dirty="0" err="1"/>
              <a:t>ureteroscopy</a:t>
            </a:r>
            <a:r>
              <a:rPr lang="en-IN" sz="2400" dirty="0"/>
              <a:t> is emerging as </a:t>
            </a:r>
            <a:r>
              <a:rPr lang="en-IN" sz="2400" dirty="0" smtClean="0"/>
              <a:t>1</a:t>
            </a:r>
            <a:r>
              <a:rPr lang="en-IN" sz="2400" baseline="30000" dirty="0" smtClean="0"/>
              <a:t>st</a:t>
            </a:r>
            <a:r>
              <a:rPr lang="en-IN" sz="2400" dirty="0" smtClean="0"/>
              <a:t> line procedure </a:t>
            </a:r>
            <a:r>
              <a:rPr lang="en-IN" sz="2400" dirty="0"/>
              <a:t>for increasingly challenging stone </a:t>
            </a:r>
            <a:r>
              <a:rPr lang="en-IN" sz="2400" dirty="0" smtClean="0"/>
              <a:t>cases</a:t>
            </a:r>
            <a:endParaRPr lang="en-IN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Sharma DK, </a:t>
            </a:r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Varshney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A</a:t>
            </a: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. JIMSA July-September 2011 Vol. 24 No. 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3.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32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2800" dirty="0"/>
              <a:t>Salient Features of Various Urologic Interventional Procedures for </a:t>
            </a:r>
            <a:r>
              <a:rPr lang="en-IN" sz="2800" dirty="0" err="1" smtClean="0"/>
              <a:t>Urolithiasis</a:t>
            </a:r>
            <a:endParaRPr lang="en-IN" sz="2800" b="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Kambadakone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AR, et al. </a:t>
            </a:r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RadioGraphics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2010; 30:603–623.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9" y="1066182"/>
            <a:ext cx="8126131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07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2800" dirty="0"/>
              <a:t>Salient Features of Various Urologic Interventional Procedures for </a:t>
            </a:r>
            <a:r>
              <a:rPr lang="en-IN" sz="2800" dirty="0" err="1" smtClean="0"/>
              <a:t>Urolithiasis</a:t>
            </a:r>
            <a:endParaRPr lang="en-IN" sz="2800" b="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Kambadakone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AR, et al. </a:t>
            </a:r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RadioGraphics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2010; 30:603–623.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76"/>
          <a:stretch/>
        </p:blipFill>
        <p:spPr bwMode="auto">
          <a:xfrm>
            <a:off x="460569" y="1066182"/>
            <a:ext cx="8126131" cy="55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70" y="1772816"/>
            <a:ext cx="844171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14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2800" dirty="0"/>
              <a:t>Salient Features of Various Urologic Interventional Procedures for </a:t>
            </a:r>
            <a:r>
              <a:rPr lang="en-IN" sz="2800" dirty="0" err="1" smtClean="0"/>
              <a:t>Urolithiasis</a:t>
            </a:r>
            <a:endParaRPr lang="en-IN" sz="2800" b="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Kambadakone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AR, et al. </a:t>
            </a:r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RadioGraphics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2010; 30:603–623.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76"/>
          <a:stretch/>
        </p:blipFill>
        <p:spPr bwMode="auto">
          <a:xfrm>
            <a:off x="460569" y="1066182"/>
            <a:ext cx="8126131" cy="55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17785"/>
            <a:ext cx="8712968" cy="389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70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4729"/>
            <a:ext cx="9144000" cy="8122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33"/>
            <a:ext cx="33432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1551"/>
            <a:ext cx="9144000" cy="76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1520" y="3429000"/>
            <a:ext cx="8496944" cy="165618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sunset" dir="t">
              <a:rot lat="0" lon="0" rev="8400000"/>
            </a:lightRig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i="1" dirty="0" err="1" smtClean="0">
                <a:latin typeface="Calibri" panose="020F0502020204030204" pitchFamily="34" charset="0"/>
              </a:rPr>
              <a:t>Ureterorenoscopy</a:t>
            </a:r>
            <a:r>
              <a:rPr lang="en-IN" sz="2800" b="1" i="1" dirty="0" smtClean="0">
                <a:latin typeface="Calibri" panose="020F0502020204030204" pitchFamily="34" charset="0"/>
              </a:rPr>
              <a:t> for </a:t>
            </a:r>
            <a:r>
              <a:rPr lang="en-IN" sz="2800" b="1" i="1" dirty="0">
                <a:latin typeface="Calibri" panose="020F0502020204030204" pitchFamily="34" charset="0"/>
              </a:rPr>
              <a:t>large renal stones in </a:t>
            </a:r>
            <a:r>
              <a:rPr lang="en-IN" sz="2800" b="1" i="1" dirty="0" smtClean="0">
                <a:latin typeface="Calibri" panose="020F0502020204030204" pitchFamily="34" charset="0"/>
              </a:rPr>
              <a:t>modern </a:t>
            </a:r>
            <a:r>
              <a:rPr lang="en-IN" sz="2800" b="1" i="1" dirty="0">
                <a:latin typeface="Calibri" panose="020F0502020204030204" pitchFamily="34" charset="0"/>
              </a:rPr>
              <a:t>era has good SFR with </a:t>
            </a:r>
            <a:r>
              <a:rPr lang="en-IN" sz="2800" b="1" i="1" dirty="0" smtClean="0">
                <a:latin typeface="Calibri" panose="020F0502020204030204" pitchFamily="34" charset="0"/>
              </a:rPr>
              <a:t>small </a:t>
            </a:r>
            <a:r>
              <a:rPr lang="en-IN" sz="2800" b="1" i="1" dirty="0">
                <a:latin typeface="Calibri" panose="020F0502020204030204" pitchFamily="34" charset="0"/>
              </a:rPr>
              <a:t>risk of </a:t>
            </a:r>
            <a:r>
              <a:rPr lang="en-IN" sz="2800" b="1" i="1" dirty="0" smtClean="0">
                <a:latin typeface="Calibri" panose="020F0502020204030204" pitchFamily="34" charset="0"/>
              </a:rPr>
              <a:t>major complications</a:t>
            </a:r>
            <a:endParaRPr lang="en-IN" sz="2800" b="1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06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-13980" y="6496050"/>
            <a:ext cx="33432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23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16216" y="6496050"/>
            <a:ext cx="2627784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SFR: Stone-Free Rate</a:t>
            </a:r>
            <a:endParaRPr lang="en-IN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34982" y="692696"/>
            <a:ext cx="1296144" cy="554461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19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-13980" y="6496050"/>
            <a:ext cx="33432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16216" y="6496050"/>
            <a:ext cx="2627784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SFR: Stone-Free Rate</a:t>
            </a:r>
            <a:endParaRPr lang="en-IN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924"/>
            <a:ext cx="9144000" cy="49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332656"/>
            <a:ext cx="8712968" cy="9722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Calibri" panose="020F0502020204030204" pitchFamily="34" charset="0"/>
              </a:rPr>
              <a:t>Subgroup analysis </a:t>
            </a:r>
            <a:r>
              <a:rPr lang="en-IN" sz="2400" b="1" dirty="0" smtClean="0">
                <a:latin typeface="Calibri" panose="020F0502020204030204" pitchFamily="34" charset="0"/>
              </a:rPr>
              <a:t>of SFR for stones 2–3 </a:t>
            </a:r>
            <a:r>
              <a:rPr lang="en-IN" sz="2400" b="1" dirty="0">
                <a:latin typeface="Calibri" panose="020F0502020204030204" pitchFamily="34" charset="0"/>
              </a:rPr>
              <a:t>and &gt;3 cm SFR was </a:t>
            </a:r>
            <a:r>
              <a:rPr lang="en-IN" sz="2400" b="1" dirty="0" smtClean="0">
                <a:latin typeface="Calibri" panose="020F0502020204030204" pitchFamily="34" charset="0"/>
              </a:rPr>
              <a:t>significantly higher </a:t>
            </a:r>
            <a:r>
              <a:rPr lang="en-IN" sz="2400" b="1" dirty="0">
                <a:latin typeface="Calibri" panose="020F0502020204030204" pitchFamily="34" charset="0"/>
              </a:rPr>
              <a:t>in </a:t>
            </a:r>
            <a:r>
              <a:rPr lang="en-IN" sz="2400" b="1" dirty="0" smtClean="0">
                <a:latin typeface="Calibri" panose="020F0502020204030204" pitchFamily="34" charset="0"/>
              </a:rPr>
              <a:t>2–3-cm </a:t>
            </a:r>
            <a:r>
              <a:rPr lang="en-IN" sz="2400" b="1" dirty="0">
                <a:latin typeface="Calibri" panose="020F0502020204030204" pitchFamily="34" charset="0"/>
              </a:rPr>
              <a:t>group</a:t>
            </a:r>
          </a:p>
        </p:txBody>
      </p:sp>
    </p:spTree>
    <p:extLst>
      <p:ext uri="{BB962C8B-B14F-4D97-AF65-F5344CB8AC3E}">
        <p14:creationId xmlns:p14="http://schemas.microsoft.com/office/powerpoint/2010/main" val="199631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6" y="12253"/>
            <a:ext cx="300037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1" y="2877583"/>
            <a:ext cx="7772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0"/>
            <a:ext cx="22669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29" y="1275418"/>
            <a:ext cx="8605623" cy="13383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42840" y="4077072"/>
            <a:ext cx="8605623" cy="201622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i="1" dirty="0">
                <a:latin typeface="Calibri" panose="020F0502020204030204" pitchFamily="34" charset="0"/>
              </a:rPr>
              <a:t>Factors believed to be important in determining </a:t>
            </a:r>
            <a:r>
              <a:rPr lang="en-IN" sz="2800" b="1" i="1" dirty="0" smtClean="0">
                <a:latin typeface="Calibri" panose="020F0502020204030204" pitchFamily="34" charset="0"/>
              </a:rPr>
              <a:t>likelihood </a:t>
            </a:r>
            <a:r>
              <a:rPr lang="en-IN" sz="2800" b="1" i="1" dirty="0">
                <a:latin typeface="Calibri" panose="020F0502020204030204" pitchFamily="34" charset="0"/>
              </a:rPr>
              <a:t>of achieving stone clearance from </a:t>
            </a:r>
            <a:r>
              <a:rPr lang="en-IN" sz="2800" b="1" i="1" dirty="0" smtClean="0">
                <a:latin typeface="Calibri" panose="020F0502020204030204" pitchFamily="34" charset="0"/>
              </a:rPr>
              <a:t>percutaneous </a:t>
            </a:r>
            <a:r>
              <a:rPr lang="en-IN" sz="2800" b="1" i="1" dirty="0" err="1" smtClean="0">
                <a:latin typeface="Calibri" panose="020F0502020204030204" pitchFamily="34" charset="0"/>
              </a:rPr>
              <a:t>nephrolithotomy</a:t>
            </a:r>
            <a:r>
              <a:rPr lang="en-IN" sz="2800" b="1" i="1" dirty="0" smtClean="0">
                <a:latin typeface="Calibri" panose="020F0502020204030204" pitchFamily="34" charset="0"/>
              </a:rPr>
              <a:t> </a:t>
            </a:r>
            <a:r>
              <a:rPr lang="en-IN" sz="2800" b="1" i="1" dirty="0">
                <a:latin typeface="Calibri" panose="020F0502020204030204" pitchFamily="34" charset="0"/>
              </a:rPr>
              <a:t>(PCNL) are frequently </a:t>
            </a:r>
            <a:r>
              <a:rPr lang="en-IN" sz="2800" b="1" i="1" dirty="0" smtClean="0">
                <a:latin typeface="Calibri" panose="020F0502020204030204" pitchFamily="34" charset="0"/>
              </a:rPr>
              <a:t>summarized as </a:t>
            </a:r>
            <a:r>
              <a:rPr lang="en-IN" sz="2800" b="1" i="1" dirty="0">
                <a:latin typeface="Calibri" panose="020F0502020204030204" pitchFamily="34" charset="0"/>
              </a:rPr>
              <a:t>‘‘stone complexity</a:t>
            </a:r>
            <a:r>
              <a:rPr lang="en-IN" sz="2800" b="1" i="1" dirty="0" smtClean="0">
                <a:latin typeface="Calibri" panose="020F0502020204030204" pitchFamily="34" charset="0"/>
              </a:rPr>
              <a:t>’’</a:t>
            </a:r>
            <a:endParaRPr lang="en-IN" sz="2800" b="1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14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6" y="12253"/>
            <a:ext cx="300037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1" y="2877583"/>
            <a:ext cx="7772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0"/>
            <a:ext cx="22669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29" y="1275418"/>
            <a:ext cx="8605623" cy="13383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42840" y="3861048"/>
            <a:ext cx="8605623" cy="28083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i="1" dirty="0" smtClean="0">
                <a:latin typeface="Calibri" panose="020F0502020204030204" pitchFamily="34" charset="0"/>
              </a:rPr>
              <a:t>Stone complexity: Refer specifically </a:t>
            </a:r>
            <a:r>
              <a:rPr lang="en-IN" sz="2400" b="1" i="1" dirty="0">
                <a:latin typeface="Calibri" panose="020F0502020204030204" pitchFamily="34" charset="0"/>
              </a:rPr>
              <a:t>to ‘‘stone-related factors’’ </a:t>
            </a:r>
            <a:r>
              <a:rPr lang="en-IN" sz="2400" b="1" i="1" dirty="0" smtClean="0">
                <a:latin typeface="Calibri" panose="020F0502020204030204" pitchFamily="34" charset="0"/>
              </a:rPr>
              <a:t>&amp; in </a:t>
            </a:r>
            <a:r>
              <a:rPr lang="en-IN" sz="2400" b="1" i="1" dirty="0">
                <a:latin typeface="Calibri" panose="020F0502020204030204" pitchFamily="34" charset="0"/>
              </a:rPr>
              <a:t>broader </a:t>
            </a:r>
            <a:r>
              <a:rPr lang="en-IN" sz="2400" b="1" i="1" dirty="0" smtClean="0">
                <a:latin typeface="Calibri" panose="020F0502020204030204" pitchFamily="34" charset="0"/>
              </a:rPr>
              <a:t>sense that </a:t>
            </a:r>
            <a:r>
              <a:rPr lang="en-IN" sz="2400" b="1" i="1" dirty="0">
                <a:latin typeface="Calibri" panose="020F0502020204030204" pitchFamily="34" charset="0"/>
              </a:rPr>
              <a:t>encompasses other factors that </a:t>
            </a:r>
            <a:r>
              <a:rPr lang="en-IN" sz="2400" b="1" i="1" dirty="0" smtClean="0">
                <a:latin typeface="Calibri" panose="020F0502020204030204" pitchFamily="34" charset="0"/>
              </a:rPr>
              <a:t>influence </a:t>
            </a:r>
            <a:r>
              <a:rPr lang="en-IN" sz="2400" b="1" i="1" dirty="0">
                <a:latin typeface="Calibri" panose="020F0502020204030204" pitchFamily="34" charset="0"/>
              </a:rPr>
              <a:t>difficulty </a:t>
            </a:r>
            <a:r>
              <a:rPr lang="en-IN" sz="2400" b="1" i="1" dirty="0" smtClean="0">
                <a:latin typeface="Calibri" panose="020F0502020204030204" pitchFamily="34" charset="0"/>
              </a:rPr>
              <a:t>of access</a:t>
            </a:r>
            <a:r>
              <a:rPr lang="en-IN" sz="2400" b="1" i="1" dirty="0">
                <a:latin typeface="Calibri" panose="020F0502020204030204" pitchFamily="34" charset="0"/>
              </a:rPr>
              <a:t>, for </a:t>
            </a:r>
            <a:r>
              <a:rPr lang="en-IN" sz="2400" b="1" i="1" dirty="0" err="1" smtClean="0">
                <a:latin typeface="Calibri" panose="020F0502020204030204" pitchFamily="34" charset="0"/>
              </a:rPr>
              <a:t>eg</a:t>
            </a:r>
            <a:r>
              <a:rPr lang="en-IN" sz="2400" b="1" i="1" dirty="0" smtClean="0">
                <a:latin typeface="Calibri" panose="020F0502020204030204" pitchFamily="34" charset="0"/>
              </a:rPr>
              <a:t>., </a:t>
            </a:r>
            <a:r>
              <a:rPr lang="en-IN" sz="2400" b="1" i="1" dirty="0">
                <a:latin typeface="Calibri" panose="020F0502020204030204" pitchFamily="34" charset="0"/>
              </a:rPr>
              <a:t>spinal pathology &amp;</a:t>
            </a:r>
            <a:r>
              <a:rPr lang="en-IN" sz="2400" b="1" i="1" dirty="0" smtClean="0">
                <a:latin typeface="Calibri" panose="020F0502020204030204" pitchFamily="34" charset="0"/>
              </a:rPr>
              <a:t> </a:t>
            </a:r>
            <a:r>
              <a:rPr lang="en-IN" sz="2400" b="1" i="1" dirty="0">
                <a:latin typeface="Calibri" panose="020F0502020204030204" pitchFamily="34" charset="0"/>
              </a:rPr>
              <a:t>urinary </a:t>
            </a:r>
            <a:r>
              <a:rPr lang="en-IN" sz="2400" b="1" i="1" dirty="0" smtClean="0">
                <a:latin typeface="Calibri" panose="020F0502020204030204" pitchFamily="34" charset="0"/>
              </a:rPr>
              <a:t>diversion</a:t>
            </a:r>
          </a:p>
          <a:p>
            <a:pPr algn="ctr"/>
            <a:endParaRPr lang="en-IN" sz="2400" b="1" i="1" dirty="0" smtClean="0">
              <a:latin typeface="Calibri" panose="020F0502020204030204" pitchFamily="34" charset="0"/>
            </a:endParaRPr>
          </a:p>
          <a:p>
            <a:pPr algn="ctr"/>
            <a:r>
              <a:rPr lang="en-IN" sz="2400" b="1" i="1" dirty="0" smtClean="0">
                <a:latin typeface="Calibri" panose="020F0502020204030204" pitchFamily="34" charset="0"/>
              </a:rPr>
              <a:t>Stone </a:t>
            </a:r>
            <a:r>
              <a:rPr lang="en-IN" sz="2400" b="1" i="1" dirty="0">
                <a:latin typeface="Calibri" panose="020F0502020204030204" pitchFamily="34" charset="0"/>
              </a:rPr>
              <a:t>complexity may also influence complication </a:t>
            </a:r>
            <a:r>
              <a:rPr lang="en-IN" sz="2400" b="1" i="1" dirty="0" smtClean="0">
                <a:latin typeface="Calibri" panose="020F0502020204030204" pitchFamily="34" charset="0"/>
              </a:rPr>
              <a:t>rates following </a:t>
            </a:r>
            <a:r>
              <a:rPr lang="en-IN" sz="2400" b="1" i="1" dirty="0">
                <a:latin typeface="Calibri" panose="020F0502020204030204" pitchFamily="34" charset="0"/>
              </a:rPr>
              <a:t>PCNL</a:t>
            </a:r>
          </a:p>
        </p:txBody>
      </p:sp>
    </p:spTree>
    <p:extLst>
      <p:ext uri="{BB962C8B-B14F-4D97-AF65-F5344CB8AC3E}">
        <p14:creationId xmlns:p14="http://schemas.microsoft.com/office/powerpoint/2010/main" val="292194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496" y="0"/>
            <a:ext cx="8903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latin typeface="Calibri" panose="020F0502020204030204" pitchFamily="34" charset="0"/>
              </a:rPr>
              <a:t>Summary of Stone Complexity Scoring Systems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8" y="461665"/>
            <a:ext cx="9015897" cy="591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Withington J, et al. J </a:t>
            </a:r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Endourology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. 2015; 30(1).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88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Urolithiasis</a:t>
            </a:r>
            <a:r>
              <a:rPr lang="en-IN" dirty="0" smtClean="0"/>
              <a:t>: Epidemiology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sym typeface="Symbol"/>
              </a:rPr>
              <a:t> </a:t>
            </a:r>
            <a:r>
              <a:rPr lang="en-IN" sz="2400" dirty="0" smtClean="0"/>
              <a:t>50</a:t>
            </a:r>
            <a:r>
              <a:rPr lang="en-IN" sz="2400" dirty="0" smtClean="0">
                <a:sym typeface="Symbol"/>
              </a:rPr>
              <a:t></a:t>
            </a:r>
            <a:r>
              <a:rPr lang="en-IN" sz="2400" dirty="0" smtClean="0"/>
              <a:t> patients </a:t>
            </a:r>
            <a:r>
              <a:rPr lang="en-IN" sz="2400" dirty="0"/>
              <a:t>with previous urinary </a:t>
            </a:r>
            <a:r>
              <a:rPr lang="en-IN" sz="2400" dirty="0" smtClean="0"/>
              <a:t>calculi: recurrence </a:t>
            </a:r>
            <a:r>
              <a:rPr lang="en-IN" sz="2400" dirty="0"/>
              <a:t>within 10 </a:t>
            </a:r>
            <a:r>
              <a:rPr lang="en-IN" sz="2400" dirty="0" err="1" smtClean="0"/>
              <a:t>yrs</a:t>
            </a:r>
            <a:endParaRPr lang="en-IN" sz="2400" dirty="0"/>
          </a:p>
          <a:p>
            <a:endParaRPr lang="en-IN" sz="2400" dirty="0"/>
          </a:p>
          <a:p>
            <a:r>
              <a:rPr lang="en-IN" sz="2400" dirty="0" smtClean="0"/>
              <a:t>2-3 </a:t>
            </a:r>
            <a:r>
              <a:rPr lang="en-IN" sz="2400" dirty="0"/>
              <a:t>times </a:t>
            </a:r>
            <a:r>
              <a:rPr lang="en-IN" sz="2400" dirty="0" smtClean="0"/>
              <a:t>more common </a:t>
            </a:r>
            <a:r>
              <a:rPr lang="en-IN" sz="2400" dirty="0"/>
              <a:t>in males than in </a:t>
            </a:r>
            <a:r>
              <a:rPr lang="en-IN" sz="2400" dirty="0" smtClean="0"/>
              <a:t>females</a:t>
            </a:r>
          </a:p>
          <a:p>
            <a:endParaRPr lang="en-IN" sz="2400" dirty="0"/>
          </a:p>
          <a:p>
            <a:r>
              <a:rPr lang="en-IN" sz="2400" dirty="0" smtClean="0"/>
              <a:t>Occurs more </a:t>
            </a:r>
            <a:r>
              <a:rPr lang="en-IN" sz="2400" dirty="0"/>
              <a:t>often in adults than in elderly </a:t>
            </a:r>
            <a:r>
              <a:rPr lang="en-IN" sz="2400" dirty="0" smtClean="0"/>
              <a:t>persons &amp; more often </a:t>
            </a:r>
            <a:r>
              <a:rPr lang="en-IN" sz="2400" dirty="0"/>
              <a:t>in elderly persons than in </a:t>
            </a:r>
            <a:r>
              <a:rPr lang="en-IN" sz="2400" dirty="0" smtClean="0"/>
              <a:t>children</a:t>
            </a:r>
          </a:p>
          <a:p>
            <a:endParaRPr lang="en-IN" sz="2400" dirty="0"/>
          </a:p>
          <a:p>
            <a:r>
              <a:rPr lang="en-IN" sz="2400" dirty="0"/>
              <a:t>Whites are affected more often than </a:t>
            </a:r>
            <a:r>
              <a:rPr lang="en-IN" sz="2400" dirty="0" smtClean="0"/>
              <a:t>persons of </a:t>
            </a:r>
            <a:r>
              <a:rPr lang="en-IN" sz="2400" dirty="0"/>
              <a:t>Asian ethnicity, who are affected </a:t>
            </a:r>
            <a:r>
              <a:rPr lang="en-IN" sz="2400" dirty="0" smtClean="0"/>
              <a:t>more often </a:t>
            </a:r>
            <a:r>
              <a:rPr lang="en-IN" sz="2400" dirty="0"/>
              <a:t>than </a:t>
            </a:r>
            <a:r>
              <a:rPr lang="en-IN" sz="2400" dirty="0" smtClean="0"/>
              <a:t>blacks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Portis AJ, et al. Am Fam Physician 2001;63:1329-38.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45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496" y="0"/>
            <a:ext cx="8903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latin typeface="Calibri" panose="020F0502020204030204" pitchFamily="34" charset="0"/>
              </a:rPr>
              <a:t>Summary of Stone Complexity Scoring Systems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73"/>
          <a:stretch/>
        </p:blipFill>
        <p:spPr bwMode="auto">
          <a:xfrm>
            <a:off x="20598" y="1109738"/>
            <a:ext cx="9015897" cy="58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Withington J, et al. J </a:t>
            </a:r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Endourology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. 2015; 30(1).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7384"/>
            <a:ext cx="9036495" cy="410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46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5836" y="1700808"/>
            <a:ext cx="280831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>
                <a:latin typeface="Calibri" panose="020F0502020204030204" pitchFamily="34" charset="0"/>
              </a:rPr>
              <a:t>Conclusion</a:t>
            </a:r>
            <a:endParaRPr lang="en-IN" sz="24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2365180"/>
            <a:ext cx="8208912" cy="3168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This review does not allow us to firmly recommend </a:t>
            </a:r>
            <a:r>
              <a:rPr lang="en-IN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 </a:t>
            </a:r>
            <a:r>
              <a:rPr lang="en-IN" sz="2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scoring system over the </a:t>
            </a:r>
            <a:r>
              <a:rPr lang="en-IN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other</a:t>
            </a:r>
          </a:p>
          <a:p>
            <a:pPr algn="ctr"/>
            <a:endParaRPr lang="en-IN" sz="2800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IN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However, quality </a:t>
            </a:r>
            <a:r>
              <a:rPr lang="en-IN" sz="2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of evidence supporting validation </a:t>
            </a:r>
            <a:r>
              <a:rPr lang="en-IN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of Guy’s Stone </a:t>
            </a:r>
            <a:r>
              <a:rPr lang="en-IN" sz="2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Score is marginally superior, according to </a:t>
            </a:r>
            <a:r>
              <a:rPr lang="en-IN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criteria </a:t>
            </a:r>
            <a:r>
              <a:rPr lang="en-IN" sz="2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applied in this </a:t>
            </a:r>
            <a:r>
              <a:rPr lang="en-IN" sz="28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study</a:t>
            </a:r>
            <a:endParaRPr lang="en-IN" sz="2800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Withington J, et al. J </a:t>
            </a:r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Endourology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. 2015; 30(1).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03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efficacy &amp; safety </a:t>
            </a:r>
            <a:r>
              <a:rPr lang="en-IN" dirty="0"/>
              <a:t>of </a:t>
            </a:r>
            <a:r>
              <a:rPr lang="en-IN" dirty="0" err="1" smtClean="0"/>
              <a:t>pcnl</a:t>
            </a:r>
            <a:r>
              <a:rPr lang="en-IN" dirty="0" smtClean="0"/>
              <a:t>: GA vs. regional anaesthesia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800" dirty="0"/>
              <a:t>PCNL </a:t>
            </a:r>
            <a:r>
              <a:rPr lang="en-IN" sz="2800" dirty="0" smtClean="0"/>
              <a:t>under RA </a:t>
            </a:r>
            <a:r>
              <a:rPr lang="en-IN" sz="2800" dirty="0"/>
              <a:t>offers several potential advantages over </a:t>
            </a:r>
            <a:r>
              <a:rPr lang="en-IN" sz="2800" dirty="0" smtClean="0"/>
              <a:t>GA:</a:t>
            </a:r>
          </a:p>
          <a:p>
            <a:pPr lvl="1"/>
            <a:r>
              <a:rPr lang="en-IN" sz="2800" dirty="0">
                <a:solidFill>
                  <a:srgbClr val="FF0000"/>
                </a:solidFill>
              </a:rPr>
              <a:t>S</a:t>
            </a:r>
            <a:r>
              <a:rPr lang="en-IN" sz="2800" dirty="0" smtClean="0">
                <a:solidFill>
                  <a:srgbClr val="FF0000"/>
                </a:solidFill>
              </a:rPr>
              <a:t>urgical </a:t>
            </a:r>
            <a:r>
              <a:rPr lang="en-IN" sz="2800" dirty="0">
                <a:solidFill>
                  <a:srgbClr val="FF0000"/>
                </a:solidFill>
              </a:rPr>
              <a:t>duration, hospitalization period, fluoroscopy </a:t>
            </a:r>
            <a:r>
              <a:rPr lang="en-IN" sz="2800" dirty="0" smtClean="0">
                <a:solidFill>
                  <a:srgbClr val="FF0000"/>
                </a:solidFill>
              </a:rPr>
              <a:t>time, blood </a:t>
            </a:r>
            <a:r>
              <a:rPr lang="en-IN" sz="2800" dirty="0">
                <a:solidFill>
                  <a:srgbClr val="FF0000"/>
                </a:solidFill>
              </a:rPr>
              <a:t>transfusion, postoperative </a:t>
            </a:r>
            <a:r>
              <a:rPr lang="en-IN" sz="2800" dirty="0" smtClean="0">
                <a:solidFill>
                  <a:srgbClr val="FF0000"/>
                </a:solidFill>
              </a:rPr>
              <a:t>pain &amp; analgesic requirements, but </a:t>
            </a:r>
            <a:r>
              <a:rPr lang="en-IN" sz="2800" dirty="0">
                <a:solidFill>
                  <a:srgbClr val="FF0000"/>
                </a:solidFill>
              </a:rPr>
              <a:t>both </a:t>
            </a:r>
            <a:r>
              <a:rPr lang="en-IN" sz="2800" dirty="0" err="1">
                <a:solidFill>
                  <a:srgbClr val="FF0000"/>
                </a:solidFill>
              </a:rPr>
              <a:t>anesthetic</a:t>
            </a:r>
            <a:r>
              <a:rPr lang="en-IN" sz="2800" dirty="0">
                <a:solidFill>
                  <a:srgbClr val="FF0000"/>
                </a:solidFill>
              </a:rPr>
              <a:t> techniques appear to be </a:t>
            </a:r>
            <a:r>
              <a:rPr lang="en-IN" sz="2800" dirty="0" smtClean="0">
                <a:solidFill>
                  <a:srgbClr val="FF0000"/>
                </a:solidFill>
              </a:rPr>
              <a:t>equivalent with </a:t>
            </a:r>
            <a:r>
              <a:rPr lang="en-IN" sz="2800" dirty="0">
                <a:solidFill>
                  <a:srgbClr val="FF0000"/>
                </a:solidFill>
              </a:rPr>
              <a:t>regard to </a:t>
            </a:r>
            <a:r>
              <a:rPr lang="en-IN" sz="2800" dirty="0" smtClean="0">
                <a:solidFill>
                  <a:srgbClr val="FF0000"/>
                </a:solidFill>
              </a:rPr>
              <a:t>SFR and </a:t>
            </a:r>
            <a:r>
              <a:rPr lang="en-IN" sz="2800" dirty="0">
                <a:solidFill>
                  <a:srgbClr val="FF0000"/>
                </a:solidFill>
              </a:rPr>
              <a:t>complication </a:t>
            </a:r>
            <a:r>
              <a:rPr lang="en-IN" sz="2800" dirty="0" smtClean="0">
                <a:solidFill>
                  <a:srgbClr val="FF0000"/>
                </a:solidFill>
              </a:rPr>
              <a:t>rate</a:t>
            </a:r>
          </a:p>
          <a:p>
            <a:endParaRPr lang="en-IN" sz="2800" dirty="0"/>
          </a:p>
          <a:p>
            <a:r>
              <a:rPr lang="en-IN" sz="2800" dirty="0"/>
              <a:t>Along </a:t>
            </a:r>
            <a:r>
              <a:rPr lang="en-IN" sz="2800" dirty="0" smtClean="0"/>
              <a:t>with </a:t>
            </a:r>
            <a:r>
              <a:rPr lang="en-IN" sz="2800" dirty="0"/>
              <a:t>suggested </a:t>
            </a:r>
            <a:r>
              <a:rPr lang="en-IN" sz="2800" dirty="0" smtClean="0"/>
              <a:t>favourable </a:t>
            </a:r>
            <a:r>
              <a:rPr lang="en-IN" sz="2800" dirty="0"/>
              <a:t>hemodynamic </a:t>
            </a:r>
            <a:r>
              <a:rPr lang="en-IN" sz="2800" dirty="0" smtClean="0"/>
              <a:t>profile &amp; lower </a:t>
            </a:r>
            <a:r>
              <a:rPr lang="en-IN" sz="2800" dirty="0"/>
              <a:t>cost, </a:t>
            </a:r>
            <a:r>
              <a:rPr lang="en-IN" sz="2800" b="1" u="sng" dirty="0">
                <a:solidFill>
                  <a:srgbClr val="FF0000"/>
                </a:solidFill>
              </a:rPr>
              <a:t>RA may </a:t>
            </a:r>
            <a:r>
              <a:rPr lang="en-IN" sz="2800" b="1" u="sng" dirty="0" smtClean="0">
                <a:solidFill>
                  <a:srgbClr val="FF0000"/>
                </a:solidFill>
              </a:rPr>
              <a:t>prove </a:t>
            </a:r>
            <a:r>
              <a:rPr lang="en-IN" sz="2800" b="1" u="sng" dirty="0">
                <a:solidFill>
                  <a:srgbClr val="FF0000"/>
                </a:solidFill>
              </a:rPr>
              <a:t>better alternative than </a:t>
            </a:r>
            <a:r>
              <a:rPr lang="en-IN" sz="2800" b="1" u="sng" dirty="0" smtClean="0">
                <a:solidFill>
                  <a:srgbClr val="FF0000"/>
                </a:solidFill>
              </a:rPr>
              <a:t>GA</a:t>
            </a:r>
            <a:endParaRPr lang="en-IN" sz="2800" b="1" u="sng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Pu C, et al</a:t>
            </a: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r>
              <a:rPr lang="en-IN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Urolithiasis</a:t>
            </a: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 (2015) 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43:455–466.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40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2" y="1078491"/>
            <a:ext cx="9112181" cy="13226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292" y="400811"/>
            <a:ext cx="2247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2" y="2564904"/>
            <a:ext cx="88487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987" y="6124544"/>
            <a:ext cx="26574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18507"/>
            <a:ext cx="5964385" cy="285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31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7"/>
            <a:ext cx="9144000" cy="619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Kallidonis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P, et al. </a:t>
            </a:r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Curr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IN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Opin</a:t>
            </a: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IN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Urol</a:t>
            </a: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 2016, 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26:88–94.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84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87"/>
          <a:stretch/>
        </p:blipFill>
        <p:spPr bwMode="auto">
          <a:xfrm>
            <a:off x="0" y="260647"/>
            <a:ext cx="9144000" cy="120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Kallidonis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P, et al. </a:t>
            </a:r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Curr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IN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Opin</a:t>
            </a: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IN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Urol</a:t>
            </a: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 2016, 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26:88–94.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93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94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87"/>
          <a:stretch/>
        </p:blipFill>
        <p:spPr bwMode="auto">
          <a:xfrm>
            <a:off x="0" y="260647"/>
            <a:ext cx="9144000" cy="120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Kallidonis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P, et al. </a:t>
            </a:r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Curr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IN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Opin</a:t>
            </a: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IN" sz="1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Urol</a:t>
            </a:r>
            <a:r>
              <a:rPr lang="en-IN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 2016, 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26:88–94.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4" y="1484784"/>
            <a:ext cx="889248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55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2" y="1078491"/>
            <a:ext cx="9112181" cy="13226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292" y="400811"/>
            <a:ext cx="2247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2" y="2564904"/>
            <a:ext cx="884872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32" y="3501008"/>
            <a:ext cx="889789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91244"/>
            <a:ext cx="26574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0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37302"/>
            <a:ext cx="8568952" cy="16162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2558"/>
            <a:ext cx="263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12608"/>
            <a:ext cx="38195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9510"/>
            <a:ext cx="8964488" cy="48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64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5"/>
            <a:ext cx="8964487" cy="511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65"/>
            <a:ext cx="263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42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Development </a:t>
            </a:r>
            <a:r>
              <a:rPr lang="en-IN" dirty="0"/>
              <a:t>of Urinary </a:t>
            </a:r>
            <a:r>
              <a:rPr lang="en-IN" dirty="0" smtClean="0"/>
              <a:t>Calculi: RISK FACTORS</a:t>
            </a:r>
            <a:endParaRPr lang="en-IN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119110"/>
            <a:ext cx="6776045" cy="543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Pietrow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PK, et al. Am Fam Physician. 2006;74:86-94, 99-100.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27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65"/>
            <a:ext cx="263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9144000" cy="558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76" b="94208"/>
          <a:stretch/>
        </p:blipFill>
        <p:spPr bwMode="auto">
          <a:xfrm>
            <a:off x="4067944" y="581661"/>
            <a:ext cx="1436483" cy="29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98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65"/>
            <a:ext cx="263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76" b="94208"/>
          <a:stretch/>
        </p:blipFill>
        <p:spPr bwMode="auto">
          <a:xfrm>
            <a:off x="4067944" y="581661"/>
            <a:ext cx="1436483" cy="29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07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3672"/>
            <a:ext cx="8208912" cy="548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65"/>
            <a:ext cx="263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19872" y="87368"/>
            <a:ext cx="5128386" cy="83099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IN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Meta-analysis of </a:t>
            </a:r>
            <a:r>
              <a:rPr lang="en-IN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SFR:</a:t>
            </a:r>
          </a:p>
          <a:p>
            <a:pPr algn="r"/>
            <a:r>
              <a:rPr lang="en-IN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PCNL</a:t>
            </a:r>
            <a:r>
              <a:rPr lang="en-IN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IN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RIRS &amp; SWL </a:t>
            </a:r>
            <a:r>
              <a:rPr lang="en-IN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at </a:t>
            </a:r>
            <a:r>
              <a:rPr lang="en-IN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all time </a:t>
            </a:r>
            <a:r>
              <a:rPr lang="en-IN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141391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65"/>
            <a:ext cx="263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87265"/>
            <a:ext cx="1714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" y="1196752"/>
            <a:ext cx="914528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02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65"/>
            <a:ext cx="263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87265"/>
            <a:ext cx="1714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98270"/>
            <a:ext cx="9036496" cy="542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37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65"/>
            <a:ext cx="263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87265"/>
            <a:ext cx="1714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0"/>
            <a:ext cx="9144000" cy="528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97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65"/>
            <a:ext cx="263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87265"/>
            <a:ext cx="16192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" y="1412776"/>
            <a:ext cx="913921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7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65"/>
            <a:ext cx="263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87265"/>
            <a:ext cx="16192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8265"/>
            <a:ext cx="9144000" cy="56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69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65"/>
            <a:ext cx="263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87265"/>
            <a:ext cx="16192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" y="1068265"/>
            <a:ext cx="9036496" cy="56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79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65"/>
            <a:ext cx="263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06315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61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Dependence of </a:t>
            </a:r>
            <a:r>
              <a:rPr lang="en-IN" dirty="0" err="1"/>
              <a:t>lithogenesis</a:t>
            </a:r>
            <a:r>
              <a:rPr lang="en-IN" dirty="0"/>
              <a:t> on urinary pH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127500"/>
            <a:ext cx="6861770" cy="5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Fisang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C, et al. </a:t>
            </a:r>
            <a:r>
              <a:rPr lang="de-DE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Dtsch Arztebl Int 2015; 112: 83–91</a:t>
            </a:r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91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65"/>
            <a:ext cx="263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06315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76" y="1196752"/>
            <a:ext cx="906537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76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65"/>
            <a:ext cx="263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06315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74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65"/>
            <a:ext cx="263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853" y="778924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96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65"/>
            <a:ext cx="263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853" y="778924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2" y="1155179"/>
            <a:ext cx="9047282" cy="537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84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65"/>
            <a:ext cx="263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853" y="778924"/>
            <a:ext cx="190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08" y="1178974"/>
            <a:ext cx="9062104" cy="549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64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568952" cy="16162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3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0050"/>
            <a:ext cx="38195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8964488" cy="48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3789040"/>
            <a:ext cx="8568952" cy="8640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Calibri" panose="020F0502020204030204" pitchFamily="34" charset="0"/>
              </a:rPr>
              <a:t>RIRS offers a relative higher SFR while it has a longer operative time</a:t>
            </a:r>
          </a:p>
        </p:txBody>
      </p:sp>
      <p:sp>
        <p:nvSpPr>
          <p:cNvPr id="7" name="Rectangle 6"/>
          <p:cNvSpPr/>
          <p:nvPr/>
        </p:nvSpPr>
        <p:spPr>
          <a:xfrm>
            <a:off x="197768" y="4805536"/>
            <a:ext cx="8568952" cy="8640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>
                <a:latin typeface="Calibri" panose="020F0502020204030204" pitchFamily="34" charset="0"/>
              </a:rPr>
              <a:t>PCNL is associated with highest SFR at expense of longest hospital stay</a:t>
            </a:r>
            <a:endParaRPr lang="en-IN" sz="2400" b="1" dirty="0"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768" y="5788243"/>
            <a:ext cx="8568952" cy="8640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Calibri" panose="020F0502020204030204" pitchFamily="34" charset="0"/>
              </a:rPr>
              <a:t>SWL is performed </a:t>
            </a:r>
            <a:r>
              <a:rPr lang="en-IN" sz="2400" b="1" dirty="0" smtClean="0">
                <a:latin typeface="Calibri" panose="020F0502020204030204" pitchFamily="34" charset="0"/>
              </a:rPr>
              <a:t>as </a:t>
            </a:r>
            <a:r>
              <a:rPr lang="en-IN" sz="2400" b="1" dirty="0">
                <a:latin typeface="Calibri" panose="020F0502020204030204" pitchFamily="34" charset="0"/>
              </a:rPr>
              <a:t>outpatient procedure with </a:t>
            </a:r>
            <a:r>
              <a:rPr lang="en-IN" sz="2400" b="1" dirty="0" smtClean="0">
                <a:latin typeface="Calibri" panose="020F0502020204030204" pitchFamily="34" charset="0"/>
              </a:rPr>
              <a:t>relative </a:t>
            </a:r>
            <a:r>
              <a:rPr lang="en-IN" sz="2400" b="1" dirty="0">
                <a:latin typeface="Calibri" panose="020F0502020204030204" pitchFamily="34" charset="0"/>
              </a:rPr>
              <a:t>shorter operative time; however, it has </a:t>
            </a:r>
            <a:r>
              <a:rPr lang="en-IN" sz="2400" b="1" dirty="0" smtClean="0">
                <a:latin typeface="Calibri" panose="020F0502020204030204" pitchFamily="34" charset="0"/>
              </a:rPr>
              <a:t>lower </a:t>
            </a:r>
            <a:r>
              <a:rPr lang="en-IN" sz="2400" b="1" dirty="0">
                <a:latin typeface="Calibri" panose="020F0502020204030204" pitchFamily="34" charset="0"/>
              </a:rPr>
              <a:t>SFR &amp;</a:t>
            </a:r>
            <a:r>
              <a:rPr lang="en-IN" sz="2400" b="1" dirty="0" smtClean="0">
                <a:latin typeface="Calibri" panose="020F0502020204030204" pitchFamily="34" charset="0"/>
              </a:rPr>
              <a:t> </a:t>
            </a:r>
            <a:r>
              <a:rPr lang="en-IN" sz="2400" b="1" dirty="0">
                <a:latin typeface="Calibri" panose="020F0502020204030204" pitchFamily="34" charset="0"/>
              </a:rPr>
              <a:t>higher re-treatment rate</a:t>
            </a:r>
          </a:p>
        </p:txBody>
      </p:sp>
    </p:spTree>
    <p:extLst>
      <p:ext uri="{BB962C8B-B14F-4D97-AF65-F5344CB8AC3E}">
        <p14:creationId xmlns:p14="http://schemas.microsoft.com/office/powerpoint/2010/main" val="153383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568952" cy="16162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384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0050"/>
            <a:ext cx="38195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8964488" cy="48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1378" y="4149080"/>
            <a:ext cx="8568952" cy="14401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latin typeface="Calibri" panose="020F0502020204030204" pitchFamily="34" charset="0"/>
              </a:rPr>
              <a:t>SWL is performed </a:t>
            </a:r>
            <a:r>
              <a:rPr lang="en-IN" sz="2800" b="1" dirty="0" smtClean="0">
                <a:latin typeface="Calibri" panose="020F0502020204030204" pitchFamily="34" charset="0"/>
              </a:rPr>
              <a:t>as </a:t>
            </a:r>
            <a:r>
              <a:rPr lang="en-IN" sz="2800" b="1" dirty="0">
                <a:latin typeface="Calibri" panose="020F0502020204030204" pitchFamily="34" charset="0"/>
              </a:rPr>
              <a:t>outpatient procedure with </a:t>
            </a:r>
            <a:r>
              <a:rPr lang="en-IN" sz="2800" b="1" dirty="0" smtClean="0">
                <a:latin typeface="Calibri" panose="020F0502020204030204" pitchFamily="34" charset="0"/>
              </a:rPr>
              <a:t>relative </a:t>
            </a:r>
            <a:r>
              <a:rPr lang="en-IN" sz="2800" b="1" dirty="0">
                <a:latin typeface="Calibri" panose="020F0502020204030204" pitchFamily="34" charset="0"/>
              </a:rPr>
              <a:t>shorter operative time; however, it has </a:t>
            </a:r>
            <a:r>
              <a:rPr lang="en-IN" sz="2800" b="1" dirty="0" smtClean="0">
                <a:latin typeface="Calibri" panose="020F0502020204030204" pitchFamily="34" charset="0"/>
              </a:rPr>
              <a:t>lower </a:t>
            </a:r>
            <a:r>
              <a:rPr lang="en-IN" sz="2800" b="1" dirty="0">
                <a:latin typeface="Calibri" panose="020F0502020204030204" pitchFamily="34" charset="0"/>
              </a:rPr>
              <a:t>SFR &amp;</a:t>
            </a:r>
            <a:r>
              <a:rPr lang="en-IN" sz="2800" b="1" dirty="0" smtClean="0">
                <a:latin typeface="Calibri" panose="020F0502020204030204" pitchFamily="34" charset="0"/>
              </a:rPr>
              <a:t> </a:t>
            </a:r>
            <a:r>
              <a:rPr lang="en-IN" sz="2800" b="1" dirty="0">
                <a:latin typeface="Calibri" panose="020F0502020204030204" pitchFamily="34" charset="0"/>
              </a:rPr>
              <a:t>higher re-treatment rate</a:t>
            </a:r>
          </a:p>
        </p:txBody>
      </p:sp>
    </p:spTree>
    <p:extLst>
      <p:ext uri="{BB962C8B-B14F-4D97-AF65-F5344CB8AC3E}">
        <p14:creationId xmlns:p14="http://schemas.microsoft.com/office/powerpoint/2010/main" val="272711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6524625" cy="28098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71600" cy="141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5971"/>
            <a:ext cx="4437162" cy="65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305" y="4437112"/>
            <a:ext cx="39338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47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39338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52736"/>
            <a:ext cx="8865865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" y="620689"/>
            <a:ext cx="6614839" cy="4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" y="2976456"/>
            <a:ext cx="8820472" cy="138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" y="4581128"/>
            <a:ext cx="886231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93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39338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" y="620689"/>
            <a:ext cx="6614839" cy="4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8865866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" y="2933700"/>
            <a:ext cx="8836990" cy="157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" y="5013176"/>
            <a:ext cx="8855861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21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Relationship of Stone </a:t>
            </a:r>
            <a:r>
              <a:rPr lang="en-IN" dirty="0" smtClean="0"/>
              <a:t>Location to </a:t>
            </a:r>
            <a:r>
              <a:rPr lang="en-IN" dirty="0"/>
              <a:t>Symptoms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525344"/>
            <a:ext cx="8892480" cy="332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6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Portis AJ, et al. Am Fam Physician 2001;63:1329-38.</a:t>
            </a:r>
            <a:endParaRPr lang="en-IN" sz="16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980728"/>
            <a:ext cx="81191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465240"/>
              </p:ext>
            </p:extLst>
          </p:nvPr>
        </p:nvGraphicFramePr>
        <p:xfrm>
          <a:off x="611560" y="1484784"/>
          <a:ext cx="7975140" cy="432707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80320"/>
                <a:gridCol w="5094820"/>
              </a:tblGrid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latin typeface="Calibri" panose="020F0502020204030204" pitchFamily="34" charset="0"/>
                        </a:rPr>
                        <a:t>Stone Location</a:t>
                      </a:r>
                      <a:endParaRPr lang="en-IN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latin typeface="Calibri" panose="020F0502020204030204" pitchFamily="34" charset="0"/>
                        </a:rPr>
                        <a:t>Common Symptoms</a:t>
                      </a:r>
                      <a:endParaRPr lang="en-IN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latin typeface="Calibri" panose="020F0502020204030204" pitchFamily="34" charset="0"/>
                        </a:rPr>
                        <a:t>Kidney</a:t>
                      </a:r>
                      <a:endParaRPr lang="en-IN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latin typeface="Calibri" panose="020F0502020204030204" pitchFamily="34" charset="0"/>
                        </a:rPr>
                        <a:t>Vague flank</a:t>
                      </a:r>
                      <a:r>
                        <a:rPr lang="en-IN" sz="2800" baseline="0" dirty="0" smtClean="0">
                          <a:latin typeface="Calibri" panose="020F0502020204030204" pitchFamily="34" charset="0"/>
                        </a:rPr>
                        <a:t> pain, </a:t>
                      </a:r>
                      <a:r>
                        <a:rPr lang="en-IN" sz="2800" baseline="0" dirty="0" err="1" smtClean="0">
                          <a:latin typeface="Calibri" panose="020F0502020204030204" pitchFamily="34" charset="0"/>
                        </a:rPr>
                        <a:t>hematuria</a:t>
                      </a:r>
                      <a:endParaRPr lang="en-IN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latin typeface="Calibri" panose="020F0502020204030204" pitchFamily="34" charset="0"/>
                        </a:rPr>
                        <a:t>Proximal</a:t>
                      </a:r>
                      <a:r>
                        <a:rPr lang="en-IN" sz="2800" baseline="0" dirty="0" smtClean="0">
                          <a:latin typeface="Calibri" panose="020F0502020204030204" pitchFamily="34" charset="0"/>
                        </a:rPr>
                        <a:t> u</a:t>
                      </a:r>
                      <a:r>
                        <a:rPr lang="en-IN" sz="2800" dirty="0" smtClean="0">
                          <a:latin typeface="Calibri" panose="020F0502020204030204" pitchFamily="34" charset="0"/>
                        </a:rPr>
                        <a:t>reter</a:t>
                      </a:r>
                      <a:endParaRPr lang="en-IN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latin typeface="Calibri" panose="020F0502020204030204" pitchFamily="34" charset="0"/>
                        </a:rPr>
                        <a:t>Renal colic, flank pain, upper abdominal</a:t>
                      </a:r>
                      <a:r>
                        <a:rPr lang="en-IN" sz="2800" baseline="0" dirty="0" smtClean="0">
                          <a:latin typeface="Calibri" panose="020F0502020204030204" pitchFamily="34" charset="0"/>
                        </a:rPr>
                        <a:t> pain</a:t>
                      </a:r>
                      <a:endParaRPr lang="en-IN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latin typeface="Calibri" panose="020F0502020204030204" pitchFamily="34" charset="0"/>
                        </a:rPr>
                        <a:t>Middle section</a:t>
                      </a:r>
                      <a:r>
                        <a:rPr lang="en-IN" sz="2800" baseline="0" dirty="0" smtClean="0">
                          <a:latin typeface="Calibri" panose="020F0502020204030204" pitchFamily="34" charset="0"/>
                        </a:rPr>
                        <a:t> of ureter</a:t>
                      </a:r>
                      <a:endParaRPr lang="en-IN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latin typeface="Calibri" panose="020F0502020204030204" pitchFamily="34" charset="0"/>
                        </a:rPr>
                        <a:t>Renal colic,</a:t>
                      </a:r>
                      <a:r>
                        <a:rPr lang="en-IN" sz="2800" baseline="0" dirty="0" smtClean="0">
                          <a:latin typeface="Calibri" panose="020F0502020204030204" pitchFamily="34" charset="0"/>
                        </a:rPr>
                        <a:t> anterior abdominal pain, flank pain</a:t>
                      </a:r>
                      <a:endParaRPr lang="en-IN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  <a:tr h="532859"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latin typeface="Calibri" panose="020F0502020204030204" pitchFamily="34" charset="0"/>
                        </a:rPr>
                        <a:t>Distal ureter</a:t>
                      </a:r>
                      <a:endParaRPr lang="en-IN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dirty="0" smtClean="0">
                          <a:latin typeface="Calibri" panose="020F0502020204030204" pitchFamily="34" charset="0"/>
                        </a:rPr>
                        <a:t>Renal colic, dysuria,</a:t>
                      </a:r>
                      <a:r>
                        <a:rPr lang="en-IN" sz="2800" baseline="0" dirty="0" smtClean="0">
                          <a:latin typeface="Calibri" panose="020F0502020204030204" pitchFamily="34" charset="0"/>
                        </a:rPr>
                        <a:t> urinary frequency, anterior abdominal pain, flank pain</a:t>
                      </a:r>
                      <a:endParaRPr lang="en-IN" sz="2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706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39338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764704"/>
            <a:ext cx="694477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8865865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7470"/>
            <a:ext cx="8865865" cy="230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4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39338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764704"/>
            <a:ext cx="694477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886586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16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39338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30354"/>
            <a:ext cx="8865866" cy="55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7" y="1700808"/>
            <a:ext cx="885970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7" y="4365104"/>
            <a:ext cx="887469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0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39338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57300"/>
            <a:ext cx="7927032" cy="426264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10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39338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6857"/>
            <a:ext cx="8587879" cy="621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5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39338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8680"/>
            <a:ext cx="8865865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15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39338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8748464" cy="513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28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39338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7" y="1419225"/>
            <a:ext cx="8676456" cy="373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54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39338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288"/>
            <a:ext cx="8865865" cy="54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43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39338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87"/>
          <a:stretch/>
        </p:blipFill>
        <p:spPr bwMode="auto">
          <a:xfrm>
            <a:off x="0" y="1157289"/>
            <a:ext cx="8865865" cy="50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8865864" cy="354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78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81" y="0"/>
            <a:ext cx="92240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08104" y="332656"/>
            <a:ext cx="3384376" cy="9541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N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Diagnostic approach: Suspected renal colic</a:t>
            </a:r>
            <a:endParaRPr lang="en-IN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92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39338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8865865" cy="446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09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5087" y="2967335"/>
            <a:ext cx="62738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THANK YOU!!!</a:t>
            </a:r>
            <a:endParaRPr lang="en-US" sz="7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289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528</TotalTime>
  <Words>1869</Words>
  <Application>Microsoft Office PowerPoint</Application>
  <PresentationFormat>On-screen Show (4:3)</PresentationFormat>
  <Paragraphs>202</Paragraphs>
  <Slides>91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Opulent</vt:lpstr>
      <vt:lpstr>Endourological procedures in stone disease</vt:lpstr>
      <vt:lpstr>Urolithiasis: iNTRODUCTION</vt:lpstr>
      <vt:lpstr>commonly occurring urinary tract stones and their salient features</vt:lpstr>
      <vt:lpstr>Urolithiasis: Epidemiology</vt:lpstr>
      <vt:lpstr>Urolithiasis: Epidemiology</vt:lpstr>
      <vt:lpstr>Development of Urinary Calculi: RISK FACTORS</vt:lpstr>
      <vt:lpstr>Dependence of lithogenesis on urinary pH</vt:lpstr>
      <vt:lpstr>Relationship of Stone Location to Symptoms</vt:lpstr>
      <vt:lpstr>PowerPoint Presentation</vt:lpstr>
      <vt:lpstr>Plain film radiograph: calcium oxalate stone (arrow) in lower pole of rt kidney</vt:lpstr>
      <vt:lpstr>PowerPoint Presentation</vt:lpstr>
      <vt:lpstr>PowerPoint Presentation</vt:lpstr>
      <vt:lpstr>PowerPoint Presentation</vt:lpstr>
      <vt:lpstr>PowerPoint Presentation</vt:lpstr>
      <vt:lpstr>Probability of Stone Passage*</vt:lpstr>
      <vt:lpstr>COMPLICATIONS OF UROLITHIASIS</vt:lpstr>
      <vt:lpstr>PowerPoint Presentation</vt:lpstr>
      <vt:lpstr>TREATMENT DECISION BASED ON STONE LOCATION: KIDNEY</vt:lpstr>
      <vt:lpstr>TREATMENT DECISION BASED ON STONE LOCATION: URETER</vt:lpstr>
      <vt:lpstr>TREATMENT DECISION BASED ON STONE COMPOSITION</vt:lpstr>
      <vt:lpstr>PowerPoint Presentation</vt:lpstr>
      <vt:lpstr>PROPHYLACTIC MEDICATIONS: Potassium citrate</vt:lpstr>
      <vt:lpstr>DISSOLUTION THERAPY</vt:lpstr>
      <vt:lpstr>MEDICAL EXPULSION THERAPY</vt:lpstr>
      <vt:lpstr>Principal substances used in medicinal prophylaxis of urinary stones</vt:lpstr>
      <vt:lpstr>Principal substances used in medicinal prophylaxis of urinary stones</vt:lpstr>
      <vt:lpstr>Principal substances used in medicinal prophylaxis of urinary stones</vt:lpstr>
      <vt:lpstr>Advances in Endourology</vt:lpstr>
      <vt:lpstr>Advances in Endourology</vt:lpstr>
      <vt:lpstr>PowerPoint Presentation</vt:lpstr>
      <vt:lpstr>Extracorporeal shock wave lithotripsy (SWL)</vt:lpstr>
      <vt:lpstr>Extracorporeal shock wave lithotripsy (SWL)</vt:lpstr>
      <vt:lpstr>PowerPoint Presentation</vt:lpstr>
      <vt:lpstr>PCNL</vt:lpstr>
      <vt:lpstr>PCNL</vt:lpstr>
      <vt:lpstr>PowerPoint Presentation</vt:lpstr>
      <vt:lpstr>Rirs: Retrograde Intra Renal Surgery</vt:lpstr>
      <vt:lpstr>Rirs: Retrograde Intra Renal Surgery</vt:lpstr>
      <vt:lpstr>Rirs: Retrograde Intra Renal Surgery</vt:lpstr>
      <vt:lpstr>Rirs: Retrograde Intra Renal Surgery</vt:lpstr>
      <vt:lpstr>Salient Features of Various Urologic Interventional Procedures for Urolithiasis</vt:lpstr>
      <vt:lpstr>Salient Features of Various Urologic Interventional Procedures for Urolithiasis</vt:lpstr>
      <vt:lpstr>Salient Features of Various Urologic Interventional Procedures for Urolithiasis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efficacy &amp; safety of pcnl: GA vs. regional anaesthesia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Shirley D’Souza</dc:creator>
  <cp:lastModifiedBy>Shirley D’Souza</cp:lastModifiedBy>
  <cp:revision>147</cp:revision>
  <dcterms:created xsi:type="dcterms:W3CDTF">2015-07-14T05:38:17Z</dcterms:created>
  <dcterms:modified xsi:type="dcterms:W3CDTF">2015-12-03T09:03:18Z</dcterms:modified>
</cp:coreProperties>
</file>