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70" r:id="rId4"/>
    <p:sldId id="271" r:id="rId5"/>
    <p:sldId id="272" r:id="rId6"/>
    <p:sldId id="274" r:id="rId7"/>
    <p:sldId id="259" r:id="rId8"/>
    <p:sldId id="268" r:id="rId9"/>
    <p:sldId id="269" r:id="rId10"/>
    <p:sldId id="273" r:id="rId11"/>
    <p:sldId id="314" r:id="rId12"/>
    <p:sldId id="315" r:id="rId13"/>
    <p:sldId id="316" r:id="rId14"/>
    <p:sldId id="327" r:id="rId15"/>
    <p:sldId id="265" r:id="rId16"/>
    <p:sldId id="266" r:id="rId17"/>
    <p:sldId id="267" r:id="rId18"/>
    <p:sldId id="303" r:id="rId19"/>
    <p:sldId id="287" r:id="rId20"/>
    <p:sldId id="288" r:id="rId21"/>
    <p:sldId id="289" r:id="rId22"/>
    <p:sldId id="311" r:id="rId23"/>
    <p:sldId id="312" r:id="rId24"/>
    <p:sldId id="290" r:id="rId25"/>
    <p:sldId id="291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281" r:id="rId37"/>
    <p:sldId id="282" r:id="rId38"/>
    <p:sldId id="305" r:id="rId39"/>
    <p:sldId id="306" r:id="rId40"/>
    <p:sldId id="30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260" r:id="rId51"/>
    <p:sldId id="261" r:id="rId52"/>
    <p:sldId id="262" r:id="rId53"/>
    <p:sldId id="313" r:id="rId54"/>
    <p:sldId id="317" r:id="rId55"/>
    <p:sldId id="328" r:id="rId56"/>
    <p:sldId id="329" r:id="rId57"/>
    <p:sldId id="330" r:id="rId58"/>
    <p:sldId id="263" r:id="rId59"/>
  </p:sldIdLst>
  <p:sldSz cx="9144000" cy="55800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96"/>
      </p:cViewPr>
      <p:guideLst>
        <p:guide orient="horz" pos="17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726A-CDFB-4374-A4AB-B7BAA4D9E514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685800"/>
            <a:ext cx="5616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46C9-CC81-4B75-BD56-733CBF93F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31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46C9-CC81-4B75-BD56-733CBF93FA71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9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417848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0511"/>
            <a:ext cx="8077200" cy="1361535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800" b="1"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8017"/>
            <a:ext cx="8077200" cy="1220174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172708"/>
            <a:ext cx="9144000" cy="372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5800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5800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3463"/>
            <a:ext cx="1905000" cy="4761137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8003"/>
            <a:ext cx="6019800" cy="476113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5189067"/>
            <a:ext cx="3836404" cy="29708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81"/>
            <a:ext cx="8229600" cy="101929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11756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117560"/>
            <a:ext cx="9144000" cy="372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6721"/>
            <a:ext cx="8013192" cy="1331775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488017"/>
            <a:ext cx="8022336" cy="558006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3377"/>
            <a:ext cx="4038600" cy="376220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3377"/>
            <a:ext cx="4038600" cy="3762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394"/>
            <a:ext cx="4040188" cy="582054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3064"/>
            <a:ext cx="4040188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2394"/>
            <a:ext cx="4041775" cy="582054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93064"/>
            <a:ext cx="4041775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24001"/>
            <a:ext cx="2523744" cy="796089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418314"/>
            <a:ext cx="5920641" cy="370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407642"/>
            <a:ext cx="2468880" cy="37200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18297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18297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26481"/>
            <a:ext cx="2525150" cy="796089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208125"/>
            <a:ext cx="6247397" cy="4371938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406176"/>
            <a:ext cx="2468880" cy="37200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952331"/>
            <a:ext cx="2523744" cy="163682"/>
          </a:xfrm>
        </p:spPr>
        <p:txBody>
          <a:bodyPr/>
          <a:lstStyle/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5800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5800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952331"/>
            <a:ext cx="5193792" cy="16368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952331"/>
            <a:ext cx="733864" cy="163682"/>
          </a:xfrm>
        </p:spPr>
        <p:txBody>
          <a:bodyPr/>
          <a:lstStyle/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168327"/>
            <a:ext cx="9144000" cy="372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16656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4001"/>
            <a:ext cx="8229600" cy="101793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398"/>
            <a:ext cx="8229600" cy="37636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70058"/>
            <a:ext cx="2133600" cy="22320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A32179-FC9C-4E5E-A3BD-79EF13BC988C}" type="datetimeFigureOut">
              <a:rPr lang="en-IN" smtClean="0"/>
              <a:t>22-10-2015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5270058"/>
            <a:ext cx="5507719" cy="22320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5270058"/>
            <a:ext cx="733864" cy="223203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215E35-5F97-4201-B814-E15486EFC60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satMod val="1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Hemorrhagic</a:t>
            </a:r>
            <a:r>
              <a:rPr lang="en-IN" dirty="0" smtClean="0"/>
              <a:t> Cystitis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October 2015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2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Hemorrhagic</a:t>
            </a:r>
            <a:r>
              <a:rPr lang="en-IN" dirty="0"/>
              <a:t> </a:t>
            </a:r>
            <a:r>
              <a:rPr lang="en-IN" dirty="0" smtClean="0"/>
              <a:t>cystitis: 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398"/>
            <a:ext cx="3898776" cy="2137721"/>
          </a:xfrm>
        </p:spPr>
        <p:txBody>
          <a:bodyPr>
            <a:noAutofit/>
          </a:bodyPr>
          <a:lstStyle/>
          <a:p>
            <a:r>
              <a:rPr lang="en-IN" sz="2000" dirty="0" smtClean="0"/>
              <a:t>Chronic &amp; recurrent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 </a:t>
            </a:r>
            <a:r>
              <a:rPr lang="en-IN" sz="2000" dirty="0"/>
              <a:t>often arises from anticancer chemotherapy or radiotherapy for </a:t>
            </a:r>
            <a:r>
              <a:rPr lang="en-IN" sz="2000" dirty="0" smtClean="0"/>
              <a:t>treatment </a:t>
            </a:r>
            <a:r>
              <a:rPr lang="en-IN" sz="2000" dirty="0"/>
              <a:t>of pelvic </a:t>
            </a:r>
            <a:r>
              <a:rPr lang="en-IN" sz="2000" dirty="0" smtClean="0"/>
              <a:t>malignancies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3" y="5238304"/>
            <a:ext cx="4442811" cy="364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159–166/ West NJ. Pharmacotherapy. 1997; 4: 696-706.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25" y="1259212"/>
            <a:ext cx="4354537" cy="416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3" y="2607"/>
            <a:ext cx="4651259" cy="54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2607"/>
            <a:ext cx="4432920" cy="9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0313"/>
            <a:ext cx="4104456" cy="2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0" y="0"/>
            <a:ext cx="8467960" cy="16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53727"/>
            <a:ext cx="2276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8840"/>
            <a:ext cx="3114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3966"/>
            <a:ext cx="69342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95736" y="4662239"/>
            <a:ext cx="547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26045" y="4950271"/>
            <a:ext cx="6542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26044" y="5232948"/>
            <a:ext cx="1789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0" y="0"/>
            <a:ext cx="8467960" cy="16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53727"/>
            <a:ext cx="2276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8840"/>
            <a:ext cx="3114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44" y="2429991"/>
            <a:ext cx="6810375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94927" y="2682591"/>
            <a:ext cx="6017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60081" y="3006055"/>
            <a:ext cx="6542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29596" y="3294087"/>
            <a:ext cx="6542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0061" y="3582119"/>
            <a:ext cx="6542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29595" y="3870151"/>
            <a:ext cx="6542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213967"/>
            <a:ext cx="755332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87624" y="2490613"/>
            <a:ext cx="7017023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43608" y="2850653"/>
            <a:ext cx="7017023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43608" y="3089917"/>
            <a:ext cx="7017023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844" y="197743"/>
            <a:ext cx="5028468" cy="1719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6512" y="5250805"/>
            <a:ext cx="9180512" cy="330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DeVries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CR, et al. J Urol. 1990; 143(1): 1-9.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General Principles of managing </a:t>
            </a:r>
            <a:r>
              <a:rPr lang="en-IN" dirty="0" err="1" smtClean="0"/>
              <a:t>Hemorrhagic</a:t>
            </a:r>
            <a:r>
              <a:rPr lang="en-IN" dirty="0" smtClean="0"/>
              <a:t> Cystitis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A </a:t>
            </a:r>
            <a:r>
              <a:rPr lang="en-IN" sz="2000" dirty="0"/>
              <a:t>thorough evaluation should be done to determine </a:t>
            </a:r>
            <a:r>
              <a:rPr lang="en-IN" sz="2000" dirty="0" smtClean="0"/>
              <a:t>cause</a:t>
            </a:r>
          </a:p>
          <a:p>
            <a:endParaRPr lang="en-IN" sz="2000" dirty="0"/>
          </a:p>
          <a:p>
            <a:r>
              <a:rPr lang="en-IN" sz="2000" dirty="0" smtClean="0"/>
              <a:t>If </a:t>
            </a:r>
            <a:r>
              <a:rPr lang="en-IN" sz="2000" dirty="0" err="1" smtClean="0"/>
              <a:t>etiology</a:t>
            </a:r>
            <a:r>
              <a:rPr lang="en-IN" sz="2000" dirty="0" smtClean="0"/>
              <a:t> </a:t>
            </a:r>
            <a:r>
              <a:rPr lang="en-IN" sz="2000" dirty="0"/>
              <a:t>is not obvious, </a:t>
            </a:r>
            <a:r>
              <a:rPr lang="en-IN" sz="2000" dirty="0" smtClean="0"/>
              <a:t>patient </a:t>
            </a:r>
            <a:r>
              <a:rPr lang="en-IN" sz="2000" dirty="0"/>
              <a:t>should undergo </a:t>
            </a:r>
            <a:r>
              <a:rPr lang="en-IN" sz="2000" dirty="0" err="1"/>
              <a:t>hematuria</a:t>
            </a:r>
            <a:r>
              <a:rPr lang="en-IN" sz="2000" dirty="0"/>
              <a:t> workup including urine cytology, upper </a:t>
            </a:r>
            <a:r>
              <a:rPr lang="en-IN" sz="2000" dirty="0" smtClean="0"/>
              <a:t>tract imaging &amp; cystoscopy</a:t>
            </a:r>
          </a:p>
          <a:p>
            <a:endParaRPr lang="en-IN" sz="2000" dirty="0"/>
          </a:p>
          <a:p>
            <a:r>
              <a:rPr lang="en-IN" sz="2000" dirty="0" smtClean="0"/>
              <a:t>Patient’s </a:t>
            </a:r>
            <a:r>
              <a:rPr lang="en-IN" sz="2000" dirty="0"/>
              <a:t>current medications must be reviewed &amp;</a:t>
            </a:r>
            <a:r>
              <a:rPr lang="en-IN" sz="2000" dirty="0" smtClean="0"/>
              <a:t> </a:t>
            </a:r>
            <a:r>
              <a:rPr lang="en-IN" sz="2000" dirty="0"/>
              <a:t>anticoagulants must </a:t>
            </a:r>
            <a:r>
              <a:rPr lang="en-IN" sz="2000" dirty="0" smtClean="0"/>
              <a:t>be stopped</a:t>
            </a:r>
          </a:p>
          <a:p>
            <a:endParaRPr lang="en-IN" sz="2000" dirty="0"/>
          </a:p>
          <a:p>
            <a:r>
              <a:rPr lang="en-IN" sz="2000" dirty="0" smtClean="0"/>
              <a:t>Patients </a:t>
            </a:r>
            <a:r>
              <a:rPr lang="en-IN" sz="2000" dirty="0"/>
              <a:t>on chemotherapy may have thrombocytopenia &amp;</a:t>
            </a:r>
            <a:r>
              <a:rPr lang="en-IN" sz="2000" dirty="0" smtClean="0"/>
              <a:t> </a:t>
            </a:r>
            <a:r>
              <a:rPr lang="en-IN" sz="2000" dirty="0"/>
              <a:t>other coagulation abnormalities </a:t>
            </a:r>
            <a:r>
              <a:rPr lang="en-IN" sz="2000" dirty="0" smtClean="0"/>
              <a:t>which must </a:t>
            </a:r>
            <a:r>
              <a:rPr lang="en-IN" sz="2000" dirty="0"/>
              <a:t>be </a:t>
            </a:r>
            <a:r>
              <a:rPr lang="en-IN" sz="2000" dirty="0" smtClean="0"/>
              <a:t>corrected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General Principles of managing </a:t>
            </a:r>
            <a:r>
              <a:rPr lang="en-IN" dirty="0" err="1" smtClean="0"/>
              <a:t>Hemorrhagic</a:t>
            </a:r>
            <a:r>
              <a:rPr lang="en-IN" dirty="0" smtClean="0"/>
              <a:t> Cystitis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Lab evaluation: </a:t>
            </a:r>
            <a:r>
              <a:rPr lang="en-IN" sz="2000" dirty="0" err="1" smtClean="0"/>
              <a:t>Hb</a:t>
            </a:r>
            <a:r>
              <a:rPr lang="en-IN" sz="2000" dirty="0" smtClean="0"/>
              <a:t>, CBC, </a:t>
            </a:r>
            <a:r>
              <a:rPr lang="en-IN" sz="2000" dirty="0"/>
              <a:t>blood urea, </a:t>
            </a:r>
            <a:r>
              <a:rPr lang="en-IN" sz="2000" dirty="0" smtClean="0"/>
              <a:t>S. creatinine </a:t>
            </a:r>
            <a:r>
              <a:rPr lang="en-IN" sz="2000" dirty="0"/>
              <a:t>and coagulation profile &amp;</a:t>
            </a:r>
            <a:r>
              <a:rPr lang="en-IN" sz="2000" dirty="0" smtClean="0"/>
              <a:t> </a:t>
            </a:r>
            <a:r>
              <a:rPr lang="en-IN" sz="2000" dirty="0"/>
              <a:t>urine </a:t>
            </a:r>
            <a:r>
              <a:rPr lang="en-IN" sz="2000" dirty="0" smtClean="0"/>
              <a:t>culture</a:t>
            </a:r>
          </a:p>
          <a:p>
            <a:endParaRPr lang="en-IN" sz="2000" dirty="0"/>
          </a:p>
          <a:p>
            <a:r>
              <a:rPr lang="en-IN" sz="2000" dirty="0" smtClean="0"/>
              <a:t>Patient </a:t>
            </a:r>
            <a:r>
              <a:rPr lang="en-IN" sz="2000" dirty="0"/>
              <a:t>should be hemodynamically stabilized </a:t>
            </a:r>
            <a:r>
              <a:rPr lang="en-IN" sz="2000" dirty="0" smtClean="0"/>
              <a:t>with IV </a:t>
            </a:r>
            <a:r>
              <a:rPr lang="en-IN" sz="2000" dirty="0"/>
              <a:t>fluids </a:t>
            </a:r>
            <a:r>
              <a:rPr lang="en-IN" sz="2000" dirty="0" smtClean="0"/>
              <a:t>&amp; blood transfusion</a:t>
            </a:r>
          </a:p>
          <a:p>
            <a:endParaRPr lang="en-IN" sz="2000" dirty="0"/>
          </a:p>
          <a:p>
            <a:r>
              <a:rPr lang="en-IN" sz="2000" dirty="0" smtClean="0"/>
              <a:t>Antibiotics </a:t>
            </a:r>
            <a:r>
              <a:rPr lang="en-IN" sz="2000" dirty="0"/>
              <a:t>are given until sterile cultures are </a:t>
            </a:r>
            <a:r>
              <a:rPr lang="en-IN" sz="2000" dirty="0" smtClean="0"/>
              <a:t>obtained</a:t>
            </a:r>
          </a:p>
          <a:p>
            <a:endParaRPr lang="en-IN" sz="2000" dirty="0"/>
          </a:p>
          <a:p>
            <a:r>
              <a:rPr lang="en-IN" sz="2000" dirty="0"/>
              <a:t>Symptomatic treatment with drugs like oxybutynin </a:t>
            </a:r>
            <a:r>
              <a:rPr lang="en-IN" sz="2000" dirty="0" smtClean="0"/>
              <a:t>&amp; analgesics </a:t>
            </a:r>
            <a:r>
              <a:rPr lang="en-IN" sz="2000" dirty="0"/>
              <a:t>helps in alleviating symptoms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 of intractable bladder </a:t>
            </a:r>
            <a:r>
              <a:rPr lang="en-IN" dirty="0" err="1" smtClean="0"/>
              <a:t>hemorrhage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 step: A </a:t>
            </a:r>
            <a:r>
              <a:rPr lang="en-IN" sz="2000" dirty="0"/>
              <a:t>large bore </a:t>
            </a:r>
            <a:r>
              <a:rPr lang="en-IN" sz="2000" dirty="0" smtClean="0"/>
              <a:t>3-way Foley </a:t>
            </a:r>
            <a:r>
              <a:rPr lang="en-IN" sz="2000" dirty="0"/>
              <a:t>urethral catheter is inserted to decompress </a:t>
            </a:r>
            <a:r>
              <a:rPr lang="en-IN" sz="2000" dirty="0" smtClean="0"/>
              <a:t>bladder &amp; start saline irrigation</a:t>
            </a:r>
          </a:p>
          <a:p>
            <a:endParaRPr lang="en-IN" sz="2000" dirty="0"/>
          </a:p>
          <a:p>
            <a:r>
              <a:rPr lang="en-IN" sz="2000" dirty="0" smtClean="0"/>
              <a:t>This </a:t>
            </a:r>
            <a:r>
              <a:rPr lang="en-IN" sz="2000" dirty="0"/>
              <a:t>simple </a:t>
            </a:r>
            <a:r>
              <a:rPr lang="en-IN" sz="2000" dirty="0" err="1"/>
              <a:t>maneuver</a:t>
            </a:r>
            <a:r>
              <a:rPr lang="en-IN" sz="2000" dirty="0"/>
              <a:t> may slow or </a:t>
            </a:r>
            <a:r>
              <a:rPr lang="en-IN" sz="2000" dirty="0" smtClean="0"/>
              <a:t>stop </a:t>
            </a:r>
            <a:r>
              <a:rPr lang="en-IN" sz="2000" dirty="0"/>
              <a:t>bleeding </a:t>
            </a:r>
            <a:r>
              <a:rPr lang="en-IN" sz="2000" dirty="0" smtClean="0"/>
              <a:t>altogether</a:t>
            </a:r>
          </a:p>
          <a:p>
            <a:endParaRPr lang="en-IN" sz="2000" dirty="0"/>
          </a:p>
          <a:p>
            <a:r>
              <a:rPr lang="en-IN" sz="2000" dirty="0" smtClean="0"/>
              <a:t>In </a:t>
            </a:r>
            <a:r>
              <a:rPr lang="en-IN" sz="2000" dirty="0"/>
              <a:t>some </a:t>
            </a:r>
            <a:r>
              <a:rPr lang="en-IN" sz="2000" dirty="0" smtClean="0"/>
              <a:t>instance </a:t>
            </a:r>
            <a:r>
              <a:rPr lang="en-IN" sz="2000" dirty="0" err="1" smtClean="0"/>
              <a:t>cystoscopic</a:t>
            </a:r>
            <a:r>
              <a:rPr lang="en-IN" sz="2000" dirty="0" smtClean="0"/>
              <a:t> </a:t>
            </a:r>
            <a:r>
              <a:rPr lang="en-IN" sz="2000" dirty="0"/>
              <a:t>clot evacuation may be </a:t>
            </a:r>
            <a:r>
              <a:rPr lang="en-IN" sz="2000" dirty="0" smtClean="0"/>
              <a:t>necessary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 of intractable bladder </a:t>
            </a:r>
            <a:r>
              <a:rPr lang="en-IN" dirty="0" err="1" smtClean="0"/>
              <a:t>hemorrhage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During </a:t>
            </a:r>
            <a:r>
              <a:rPr lang="en-IN" sz="2000" dirty="0"/>
              <a:t>cystoscopy, bladder should be carefully evaluated </a:t>
            </a:r>
            <a:r>
              <a:rPr lang="en-IN" sz="2000" dirty="0" smtClean="0"/>
              <a:t>for </a:t>
            </a:r>
            <a:r>
              <a:rPr lang="en-IN" sz="2000" dirty="0"/>
              <a:t>source of bleeding &amp;</a:t>
            </a:r>
            <a:r>
              <a:rPr lang="en-IN" sz="2000" dirty="0" smtClean="0"/>
              <a:t> </a:t>
            </a:r>
            <a:r>
              <a:rPr lang="en-IN" sz="2000" dirty="0"/>
              <a:t>biopsy of suspicious malignant lesions or fulguration of bleeding spots can </a:t>
            </a:r>
            <a:r>
              <a:rPr lang="en-IN" sz="2000" dirty="0" smtClean="0"/>
              <a:t>be done at </a:t>
            </a:r>
            <a:r>
              <a:rPr lang="en-IN" sz="2000" dirty="0"/>
              <a:t>same </a:t>
            </a:r>
            <a:r>
              <a:rPr lang="en-IN" sz="2000" dirty="0" smtClean="0"/>
              <a:t>time</a:t>
            </a:r>
          </a:p>
          <a:p>
            <a:endParaRPr lang="en-IN" sz="2000" dirty="0"/>
          </a:p>
          <a:p>
            <a:r>
              <a:rPr lang="en-IN" sz="2000" dirty="0" smtClean="0"/>
              <a:t>Patients </a:t>
            </a:r>
            <a:r>
              <a:rPr lang="en-IN" sz="2000" dirty="0"/>
              <a:t>not responding to clot </a:t>
            </a:r>
            <a:r>
              <a:rPr lang="en-IN" sz="2000" dirty="0" smtClean="0"/>
              <a:t>evacuation</a:t>
            </a:r>
            <a:r>
              <a:rPr lang="en-IN" sz="2000" dirty="0"/>
              <a:t> </a:t>
            </a:r>
            <a:r>
              <a:rPr lang="en-IN" sz="2000" dirty="0" smtClean="0"/>
              <a:t>&amp; </a:t>
            </a:r>
            <a:r>
              <a:rPr lang="en-IN" sz="2000" dirty="0"/>
              <a:t>those with diffuse bleeding, </a:t>
            </a:r>
            <a:r>
              <a:rPr lang="en-IN" sz="2000" dirty="0" smtClean="0"/>
              <a:t>require supplemental </a:t>
            </a:r>
            <a:r>
              <a:rPr lang="en-IN" sz="2000" dirty="0"/>
              <a:t>therapeutic techniques with systemic or </a:t>
            </a:r>
            <a:r>
              <a:rPr lang="en-IN" sz="2000" dirty="0" err="1"/>
              <a:t>intravesical</a:t>
            </a:r>
            <a:r>
              <a:rPr lang="en-IN" sz="2000" dirty="0"/>
              <a:t> </a:t>
            </a:r>
            <a:r>
              <a:rPr lang="en-IN" sz="2000" dirty="0" smtClean="0"/>
              <a:t>agents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Medical </a:t>
            </a:r>
            <a:r>
              <a:rPr lang="en-IN" dirty="0" smtClean="0"/>
              <a:t>management: </a:t>
            </a:r>
            <a:r>
              <a:rPr lang="en-IN" dirty="0" err="1" smtClean="0"/>
              <a:t>Estrogen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Conjugated </a:t>
            </a:r>
            <a:r>
              <a:rPr lang="en-IN" sz="2000" dirty="0" err="1"/>
              <a:t>estrogens</a:t>
            </a:r>
            <a:r>
              <a:rPr lang="en-IN" sz="2000" dirty="0"/>
              <a:t> have been </a:t>
            </a:r>
            <a:r>
              <a:rPr lang="en-IN" sz="2000" dirty="0" smtClean="0"/>
              <a:t>employed: Treatment </a:t>
            </a:r>
            <a:r>
              <a:rPr lang="en-IN" sz="2000" dirty="0"/>
              <a:t>of viral </a:t>
            </a:r>
            <a:r>
              <a:rPr lang="en-IN" sz="2000" dirty="0" smtClean="0"/>
              <a:t>&amp; radiation-induced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</a:t>
            </a:r>
          </a:p>
          <a:p>
            <a:endParaRPr lang="en-IN" sz="2000" dirty="0"/>
          </a:p>
          <a:p>
            <a:r>
              <a:rPr lang="en-IN" sz="2000" dirty="0" err="1" smtClean="0"/>
              <a:t>Estrogens</a:t>
            </a:r>
            <a:r>
              <a:rPr lang="en-IN" sz="2000" dirty="0" smtClean="0"/>
              <a:t> </a:t>
            </a:r>
            <a:r>
              <a:rPr lang="en-IN" sz="2000" dirty="0"/>
              <a:t>are believed to act by stabilization of </a:t>
            </a:r>
            <a:r>
              <a:rPr lang="en-IN" sz="2000" dirty="0" smtClean="0"/>
              <a:t>microvasculature</a:t>
            </a:r>
          </a:p>
          <a:p>
            <a:endParaRPr lang="en-IN" sz="2000" dirty="0"/>
          </a:p>
          <a:p>
            <a:r>
              <a:rPr lang="en-IN" sz="2000" dirty="0" smtClean="0"/>
              <a:t>Some </a:t>
            </a:r>
            <a:r>
              <a:rPr lang="en-IN" sz="2000" dirty="0"/>
              <a:t>series have </a:t>
            </a:r>
            <a:r>
              <a:rPr lang="en-IN" sz="2000" dirty="0" smtClean="0"/>
              <a:t>described oral &amp; intravenous </a:t>
            </a:r>
            <a:r>
              <a:rPr lang="en-IN" sz="2000" dirty="0"/>
              <a:t>administration of conjugated </a:t>
            </a:r>
            <a:r>
              <a:rPr lang="en-IN" sz="2000" dirty="0" err="1"/>
              <a:t>estrogens</a:t>
            </a:r>
            <a:r>
              <a:rPr lang="en-IN" sz="2000" dirty="0"/>
              <a:t> with success rates ranging from 60% to 86</a:t>
            </a:r>
            <a:r>
              <a:rPr lang="en-IN" sz="2000" dirty="0" smtClean="0"/>
              <a:t>%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Hemorrhagic</a:t>
            </a:r>
            <a:r>
              <a:rPr lang="en-IN" dirty="0"/>
              <a:t> cystitis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err="1"/>
              <a:t>Hemorrhagic</a:t>
            </a:r>
            <a:r>
              <a:rPr lang="en-IN" sz="2400" dirty="0"/>
              <a:t> </a:t>
            </a:r>
            <a:r>
              <a:rPr lang="en-IN" sz="2400" dirty="0" smtClean="0"/>
              <a:t>cystitis defined:</a:t>
            </a:r>
          </a:p>
          <a:p>
            <a:pPr lvl="1"/>
            <a:r>
              <a:rPr lang="en-IN" sz="2000" dirty="0" smtClean="0"/>
              <a:t>Diffuse </a:t>
            </a:r>
            <a:r>
              <a:rPr lang="en-IN" sz="2000" dirty="0"/>
              <a:t>inflammatory condition of </a:t>
            </a:r>
            <a:r>
              <a:rPr lang="en-IN" sz="2000" dirty="0" smtClean="0"/>
              <a:t>urinary </a:t>
            </a:r>
            <a:r>
              <a:rPr lang="en-IN" sz="2000" dirty="0"/>
              <a:t>bladder </a:t>
            </a:r>
            <a:r>
              <a:rPr lang="en-IN" sz="2000" dirty="0" smtClean="0"/>
              <a:t>due </a:t>
            </a:r>
            <a:r>
              <a:rPr lang="en-IN" sz="2000" dirty="0"/>
              <a:t>to </a:t>
            </a:r>
            <a:r>
              <a:rPr lang="en-IN" sz="2000" dirty="0" smtClean="0"/>
              <a:t>infectious </a:t>
            </a:r>
            <a:r>
              <a:rPr lang="en-IN" sz="2000" dirty="0"/>
              <a:t>or </a:t>
            </a:r>
            <a:r>
              <a:rPr lang="en-IN" sz="2000" dirty="0" smtClean="0"/>
              <a:t>non-infectious aetiology </a:t>
            </a:r>
            <a:r>
              <a:rPr lang="en-IN" sz="2000" dirty="0"/>
              <a:t>resulting in bleeding from </a:t>
            </a:r>
            <a:r>
              <a:rPr lang="en-IN" sz="2000" dirty="0" smtClean="0"/>
              <a:t>bladder mucous</a:t>
            </a:r>
          </a:p>
          <a:p>
            <a:endParaRPr lang="en-IN" sz="2400" dirty="0"/>
          </a:p>
          <a:p>
            <a:r>
              <a:rPr lang="en-IN" sz="2400" dirty="0" smtClean="0"/>
              <a:t>Most common cause:</a:t>
            </a:r>
          </a:p>
          <a:p>
            <a:pPr lvl="1"/>
            <a:r>
              <a:rPr lang="en-IN" sz="2000" dirty="0" smtClean="0"/>
              <a:t>Bacterial infection that usually responds promptly to treatment</a:t>
            </a:r>
          </a:p>
          <a:p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Medical </a:t>
            </a:r>
            <a:r>
              <a:rPr lang="en-IN" dirty="0" smtClean="0"/>
              <a:t>management: </a:t>
            </a:r>
            <a:r>
              <a:rPr lang="en-IN" dirty="0"/>
              <a:t>Sodium </a:t>
            </a:r>
            <a:r>
              <a:rPr lang="en-IN" dirty="0" err="1"/>
              <a:t>pentosan</a:t>
            </a:r>
            <a:r>
              <a:rPr lang="en-IN" dirty="0"/>
              <a:t> </a:t>
            </a:r>
            <a:r>
              <a:rPr lang="en-IN" dirty="0" err="1" smtClean="0"/>
              <a:t>polysulfate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000" dirty="0"/>
              <a:t>Sodium </a:t>
            </a:r>
            <a:r>
              <a:rPr lang="en-IN" sz="2000" dirty="0" err="1"/>
              <a:t>pentosan</a:t>
            </a:r>
            <a:r>
              <a:rPr lang="en-IN" sz="2000" dirty="0"/>
              <a:t> </a:t>
            </a:r>
            <a:r>
              <a:rPr lang="en-IN" sz="2000" dirty="0" err="1"/>
              <a:t>polysulfates</a:t>
            </a:r>
            <a:r>
              <a:rPr lang="en-IN" sz="2000" dirty="0"/>
              <a:t> have been proposed due to its </a:t>
            </a:r>
            <a:r>
              <a:rPr lang="en-IN" sz="2000" dirty="0" err="1"/>
              <a:t>uroprotective</a:t>
            </a:r>
            <a:r>
              <a:rPr lang="en-IN" sz="2000" dirty="0"/>
              <a:t> qualities that help reduce inflammatory response </a:t>
            </a:r>
            <a:r>
              <a:rPr lang="en-IN" sz="2000" dirty="0" smtClean="0"/>
              <a:t>of </a:t>
            </a:r>
            <a:r>
              <a:rPr lang="en-IN" sz="2000" dirty="0" err="1" smtClean="0"/>
              <a:t>urothelium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/>
              <a:t>This compound </a:t>
            </a:r>
            <a:r>
              <a:rPr lang="en-IN" sz="2000" dirty="0" smtClean="0"/>
              <a:t>replaces </a:t>
            </a:r>
            <a:r>
              <a:rPr lang="en-IN" sz="2000" dirty="0"/>
              <a:t>surface </a:t>
            </a:r>
            <a:r>
              <a:rPr lang="en-IN" sz="2000" dirty="0" err="1"/>
              <a:t>glycosaminoglycans</a:t>
            </a:r>
            <a:r>
              <a:rPr lang="en-IN" sz="2000" dirty="0"/>
              <a:t> </a:t>
            </a:r>
            <a:r>
              <a:rPr lang="en-IN" sz="2000" dirty="0" smtClean="0"/>
              <a:t>that have </a:t>
            </a:r>
            <a:r>
              <a:rPr lang="en-IN" sz="2000" dirty="0"/>
              <a:t>been depleted by </a:t>
            </a:r>
            <a:r>
              <a:rPr lang="en-IN" sz="2000" dirty="0" smtClean="0"/>
              <a:t>inciting </a:t>
            </a:r>
            <a:r>
              <a:rPr lang="en-IN" sz="2000" dirty="0"/>
              <a:t>agents &amp;</a:t>
            </a:r>
            <a:r>
              <a:rPr lang="en-IN" sz="2000" dirty="0" smtClean="0"/>
              <a:t> </a:t>
            </a:r>
            <a:r>
              <a:rPr lang="en-IN" sz="2000" dirty="0"/>
              <a:t>thereby decrease </a:t>
            </a:r>
            <a:r>
              <a:rPr lang="en-IN" sz="2000" dirty="0" smtClean="0"/>
              <a:t>bacterial adherence</a:t>
            </a:r>
          </a:p>
          <a:p>
            <a:endParaRPr lang="en-IN" sz="2000" dirty="0"/>
          </a:p>
          <a:p>
            <a:r>
              <a:rPr lang="en-IN" sz="2000" dirty="0" smtClean="0"/>
              <a:t>Reduces risk of infection </a:t>
            </a:r>
            <a:r>
              <a:rPr lang="en-IN" sz="2000" dirty="0"/>
              <a:t>which is often a trigger factor for </a:t>
            </a:r>
            <a:r>
              <a:rPr lang="en-IN" sz="2000" dirty="0" err="1" smtClean="0"/>
              <a:t>hematuria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Initial </a:t>
            </a:r>
            <a:r>
              <a:rPr lang="en-IN" sz="2000" dirty="0"/>
              <a:t>dosage is 100 mg orally thrice </a:t>
            </a:r>
            <a:r>
              <a:rPr lang="en-IN" sz="2000" dirty="0" smtClean="0"/>
              <a:t>daily which </a:t>
            </a:r>
            <a:r>
              <a:rPr lang="en-IN" sz="2000" dirty="0"/>
              <a:t>is gradually reduced to </a:t>
            </a:r>
            <a:r>
              <a:rPr lang="en-IN" sz="2000" dirty="0" smtClean="0"/>
              <a:t>maintenance </a:t>
            </a:r>
            <a:r>
              <a:rPr lang="en-IN" sz="2000" dirty="0"/>
              <a:t>dose of 100 mg </a:t>
            </a:r>
            <a:r>
              <a:rPr lang="en-IN" sz="2000" dirty="0" smtClean="0"/>
              <a:t>daily</a:t>
            </a:r>
          </a:p>
          <a:p>
            <a:endParaRPr lang="en-IN" sz="2000" dirty="0"/>
          </a:p>
          <a:p>
            <a:r>
              <a:rPr lang="en-IN" sz="2000" dirty="0" smtClean="0"/>
              <a:t>Requires 1-8 weeks </a:t>
            </a:r>
            <a:r>
              <a:rPr lang="en-IN" sz="2000" dirty="0"/>
              <a:t>to </a:t>
            </a:r>
            <a:r>
              <a:rPr lang="en-IN" sz="2000" dirty="0" smtClean="0"/>
              <a:t>reduce degree </a:t>
            </a:r>
            <a:r>
              <a:rPr lang="en-IN" sz="2000" dirty="0"/>
              <a:t>of </a:t>
            </a:r>
            <a:r>
              <a:rPr lang="en-IN" sz="2000" dirty="0" err="1"/>
              <a:t>hematuria</a:t>
            </a:r>
            <a:r>
              <a:rPr lang="en-IN" sz="2000" dirty="0"/>
              <a:t> &amp;</a:t>
            </a:r>
            <a:r>
              <a:rPr lang="en-IN" sz="2000" dirty="0" smtClean="0"/>
              <a:t> </a:t>
            </a:r>
            <a:r>
              <a:rPr lang="en-IN" sz="2000" dirty="0"/>
              <a:t>no side effects have been </a:t>
            </a:r>
            <a:r>
              <a:rPr lang="en-IN" sz="2000" dirty="0" smtClean="0"/>
              <a:t>reported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Medical </a:t>
            </a:r>
            <a:r>
              <a:rPr lang="en-IN" dirty="0" smtClean="0"/>
              <a:t>management</a:t>
            </a:r>
            <a:r>
              <a:rPr lang="en-IN" dirty="0"/>
              <a:t>: Hyperbaric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Hyperbaric </a:t>
            </a:r>
            <a:r>
              <a:rPr lang="en-IN" sz="2000" dirty="0" smtClean="0"/>
              <a:t>oxygen (HBO) </a:t>
            </a:r>
            <a:r>
              <a:rPr lang="en-IN" sz="2000" dirty="0"/>
              <a:t>has also been </a:t>
            </a:r>
            <a:r>
              <a:rPr lang="en-IN" sz="2000" dirty="0" smtClean="0"/>
              <a:t>used: To control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</a:t>
            </a:r>
            <a:r>
              <a:rPr lang="en-IN" sz="2000" dirty="0"/>
              <a:t>cystitis arising out of several causes especially radiation or </a:t>
            </a:r>
            <a:r>
              <a:rPr lang="en-IN" sz="2000" dirty="0" smtClean="0"/>
              <a:t>cyclophosphamide-induced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</a:t>
            </a:r>
            <a:r>
              <a:rPr lang="en-IN" sz="2000" dirty="0"/>
              <a:t>cystitis but most of these are single case reports or small retrospective case </a:t>
            </a:r>
            <a:r>
              <a:rPr lang="en-IN" sz="2000" dirty="0" smtClean="0"/>
              <a:t>series</a:t>
            </a:r>
          </a:p>
          <a:p>
            <a:endParaRPr lang="en-IN" sz="2000" dirty="0"/>
          </a:p>
          <a:p>
            <a:r>
              <a:rPr lang="en-IN" sz="2000" dirty="0" smtClean="0"/>
              <a:t>Recently a case </a:t>
            </a:r>
            <a:r>
              <a:rPr lang="en-IN" sz="2000" dirty="0"/>
              <a:t>of successful use of HBO in </a:t>
            </a:r>
            <a:r>
              <a:rPr lang="en-IN" sz="2000" dirty="0" smtClean="0"/>
              <a:t>BKV-associated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</a:t>
            </a:r>
            <a:r>
              <a:rPr lang="en-IN" sz="2000" dirty="0"/>
              <a:t>cystitis refractory to </a:t>
            </a:r>
            <a:r>
              <a:rPr lang="en-IN" sz="2000" dirty="0" err="1"/>
              <a:t>cidofovir</a:t>
            </a:r>
            <a:r>
              <a:rPr lang="en-IN" sz="2000" dirty="0"/>
              <a:t> has </a:t>
            </a:r>
            <a:r>
              <a:rPr lang="en-IN" sz="2000" dirty="0" smtClean="0"/>
              <a:t>been reported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Instillation therapies used in treatment of </a:t>
            </a:r>
            <a:r>
              <a:rPr lang="en-IN" dirty="0" err="1"/>
              <a:t>hemorrhagic</a:t>
            </a:r>
            <a:r>
              <a:rPr lang="en-IN" dirty="0"/>
              <a:t> cystitis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128" y="5301995"/>
            <a:ext cx="915612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2010; 26(2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7"/>
          <a:stretch/>
        </p:blipFill>
        <p:spPr bwMode="auto">
          <a:xfrm>
            <a:off x="107504" y="1277863"/>
            <a:ext cx="90098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8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Instillation therapies used in treatment of </a:t>
            </a:r>
            <a:r>
              <a:rPr lang="en-IN" dirty="0" err="1"/>
              <a:t>hemorrhagic</a:t>
            </a:r>
            <a:r>
              <a:rPr lang="en-IN" dirty="0"/>
              <a:t> cystitis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128" y="5301995"/>
            <a:ext cx="915612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2010; 26(2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8"/>
          <a:stretch/>
        </p:blipFill>
        <p:spPr bwMode="auto">
          <a:xfrm>
            <a:off x="107504" y="1575115"/>
            <a:ext cx="9009883" cy="9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4"/>
          <a:stretch/>
        </p:blipFill>
        <p:spPr bwMode="auto">
          <a:xfrm>
            <a:off x="107505" y="2488007"/>
            <a:ext cx="8928992" cy="22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</a:t>
            </a:r>
            <a:r>
              <a:rPr lang="en-IN" dirty="0"/>
              <a:t>E-</a:t>
            </a:r>
            <a:r>
              <a:rPr lang="en-IN" dirty="0" err="1"/>
              <a:t>aminocaproic</a:t>
            </a:r>
            <a:r>
              <a:rPr lang="en-IN" dirty="0"/>
              <a:t> acid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E-</a:t>
            </a:r>
            <a:r>
              <a:rPr lang="en-IN" sz="2000" dirty="0" err="1" smtClean="0"/>
              <a:t>aminocaproic</a:t>
            </a:r>
            <a:r>
              <a:rPr lang="en-IN" sz="2000" dirty="0" smtClean="0"/>
              <a:t> acid </a:t>
            </a:r>
            <a:r>
              <a:rPr lang="en-IN" sz="2000" dirty="0"/>
              <a:t>inhibits fibrinolysis by preventing </a:t>
            </a:r>
            <a:r>
              <a:rPr lang="en-IN" sz="2000" dirty="0" smtClean="0"/>
              <a:t>activation </a:t>
            </a:r>
            <a:r>
              <a:rPr lang="en-IN" sz="2000" dirty="0"/>
              <a:t>of plasminogen to </a:t>
            </a:r>
            <a:r>
              <a:rPr lang="en-IN" sz="2000" dirty="0" smtClean="0"/>
              <a:t>plasmin</a:t>
            </a:r>
          </a:p>
          <a:p>
            <a:endParaRPr lang="en-IN" sz="2000" dirty="0"/>
          </a:p>
          <a:p>
            <a:r>
              <a:rPr lang="en-IN" sz="2000" dirty="0" smtClean="0"/>
              <a:t>Can be given </a:t>
            </a:r>
            <a:r>
              <a:rPr lang="en-IN" sz="2000" dirty="0"/>
              <a:t>orally, parenterally or </a:t>
            </a:r>
            <a:r>
              <a:rPr lang="en-IN" sz="2000" dirty="0" err="1"/>
              <a:t>intravesically</a:t>
            </a:r>
            <a:r>
              <a:rPr lang="en-IN" sz="2000" dirty="0"/>
              <a:t> by continuous bladder </a:t>
            </a:r>
            <a:r>
              <a:rPr lang="en-IN" sz="2000" dirty="0" smtClean="0"/>
              <a:t>irrigation</a:t>
            </a:r>
          </a:p>
          <a:p>
            <a:endParaRPr lang="en-IN" sz="2000" dirty="0"/>
          </a:p>
          <a:p>
            <a:r>
              <a:rPr lang="en-IN" sz="2000" dirty="0" smtClean="0"/>
              <a:t>Administration </a:t>
            </a:r>
            <a:r>
              <a:rPr lang="en-IN" sz="2000" dirty="0"/>
              <a:t>involves </a:t>
            </a:r>
            <a:r>
              <a:rPr lang="en-IN" sz="2000" dirty="0" smtClean="0"/>
              <a:t>loading </a:t>
            </a:r>
            <a:r>
              <a:rPr lang="en-IN" sz="2000" dirty="0"/>
              <a:t>dose of 5 g followed by 1 g/h for 8 h until bleeding </a:t>
            </a:r>
            <a:r>
              <a:rPr lang="en-IN" sz="2000" dirty="0" smtClean="0"/>
              <a:t>stops</a:t>
            </a:r>
          </a:p>
          <a:p>
            <a:endParaRPr lang="en-IN" sz="2000" dirty="0"/>
          </a:p>
          <a:p>
            <a:r>
              <a:rPr lang="en-IN" sz="2000" dirty="0" smtClean="0"/>
              <a:t>Maximum </a:t>
            </a:r>
            <a:r>
              <a:rPr lang="en-IN" sz="2000" dirty="0"/>
              <a:t>recommended dosage in </a:t>
            </a:r>
            <a:r>
              <a:rPr lang="en-IN" sz="2000" dirty="0" smtClean="0"/>
              <a:t>24 h: </a:t>
            </a:r>
            <a:r>
              <a:rPr lang="en-IN" sz="2000" dirty="0"/>
              <a:t>30 </a:t>
            </a:r>
            <a:r>
              <a:rPr lang="en-IN" sz="2000" dirty="0" smtClean="0"/>
              <a:t>gm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</a:t>
            </a:r>
            <a:r>
              <a:rPr lang="en-IN" dirty="0"/>
              <a:t>E-</a:t>
            </a:r>
            <a:r>
              <a:rPr lang="en-IN" dirty="0" err="1"/>
              <a:t>aminocaproic</a:t>
            </a:r>
            <a:r>
              <a:rPr lang="en-IN" dirty="0"/>
              <a:t> acid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Major </a:t>
            </a:r>
            <a:r>
              <a:rPr lang="en-IN" sz="2000" dirty="0"/>
              <a:t>disadvantage of this </a:t>
            </a:r>
            <a:r>
              <a:rPr lang="en-IN" sz="2000" dirty="0" smtClean="0"/>
              <a:t>treatment: Formation </a:t>
            </a:r>
            <a:r>
              <a:rPr lang="en-IN" sz="2000" dirty="0"/>
              <a:t>of hard clots that are not easily </a:t>
            </a:r>
            <a:r>
              <a:rPr lang="en-IN" sz="2000" dirty="0" smtClean="0"/>
              <a:t>flushed from bladder</a:t>
            </a:r>
          </a:p>
          <a:p>
            <a:endParaRPr lang="en-IN" sz="2000" dirty="0"/>
          </a:p>
          <a:p>
            <a:r>
              <a:rPr lang="en-IN" sz="2000" dirty="0" smtClean="0"/>
              <a:t>Patient </a:t>
            </a:r>
            <a:r>
              <a:rPr lang="en-IN" sz="2000" dirty="0"/>
              <a:t>should be </a:t>
            </a:r>
            <a:r>
              <a:rPr lang="en-IN" sz="2000" dirty="0" smtClean="0"/>
              <a:t>clot-free before </a:t>
            </a:r>
            <a:r>
              <a:rPr lang="en-IN" sz="2000" dirty="0"/>
              <a:t>starting this drug &amp;</a:t>
            </a:r>
            <a:r>
              <a:rPr lang="en-IN" sz="2000" dirty="0" smtClean="0"/>
              <a:t> </a:t>
            </a:r>
            <a:r>
              <a:rPr lang="en-IN" sz="2000" dirty="0"/>
              <a:t>should be used in </a:t>
            </a:r>
            <a:r>
              <a:rPr lang="en-IN" sz="2000" dirty="0" smtClean="0"/>
              <a:t>conjunction with </a:t>
            </a:r>
            <a:r>
              <a:rPr lang="en-IN" sz="2000" dirty="0"/>
              <a:t>continuous bladder </a:t>
            </a:r>
            <a:r>
              <a:rPr lang="en-IN" sz="2000" dirty="0" smtClean="0"/>
              <a:t>irrigation</a:t>
            </a:r>
          </a:p>
          <a:p>
            <a:endParaRPr lang="en-IN" sz="2000" dirty="0"/>
          </a:p>
          <a:p>
            <a:r>
              <a:rPr lang="en-IN" sz="2000" dirty="0" smtClean="0"/>
              <a:t>Singh </a:t>
            </a:r>
            <a:r>
              <a:rPr lang="en-IN" sz="2000" dirty="0"/>
              <a:t>et al. </a:t>
            </a:r>
            <a:r>
              <a:rPr lang="en-IN" sz="2000" dirty="0" smtClean="0"/>
              <a:t>reported </a:t>
            </a:r>
            <a:r>
              <a:rPr lang="en-IN" sz="2000" dirty="0"/>
              <a:t>response rate of 92% in 37 cases by this </a:t>
            </a:r>
            <a:r>
              <a:rPr lang="en-IN" sz="2000" dirty="0" smtClean="0"/>
              <a:t>treatment </a:t>
            </a:r>
            <a:r>
              <a:rPr lang="en-IN" sz="1500" dirty="0" smtClean="0">
                <a:solidFill>
                  <a:srgbClr val="FF0000"/>
                </a:solidFill>
              </a:rPr>
              <a:t>(</a:t>
            </a:r>
            <a:r>
              <a:rPr lang="en-IN" sz="1500" dirty="0">
                <a:solidFill>
                  <a:srgbClr val="FF0000"/>
                </a:solidFill>
              </a:rPr>
              <a:t>Singh I, </a:t>
            </a:r>
            <a:r>
              <a:rPr lang="en-IN" sz="1500" dirty="0" smtClean="0">
                <a:solidFill>
                  <a:srgbClr val="FF0000"/>
                </a:solidFill>
              </a:rPr>
              <a:t>et al. Urology</a:t>
            </a:r>
            <a:r>
              <a:rPr lang="en-IN" sz="1500" dirty="0">
                <a:solidFill>
                  <a:srgbClr val="FF0000"/>
                </a:solidFill>
              </a:rPr>
              <a:t>. 1992;40:227–9.</a:t>
            </a:r>
            <a:r>
              <a:rPr lang="en-IN" sz="1500" dirty="0" smtClean="0">
                <a:solidFill>
                  <a:srgbClr val="FF0000"/>
                </a:solidFill>
              </a:rPr>
              <a:t>)</a:t>
            </a:r>
          </a:p>
          <a:p>
            <a:endParaRPr lang="en-IN" sz="2000" dirty="0"/>
          </a:p>
          <a:p>
            <a:r>
              <a:rPr lang="en-IN" sz="2000" dirty="0" smtClean="0"/>
              <a:t>Upper </a:t>
            </a:r>
            <a:r>
              <a:rPr lang="en-IN" sz="2000" dirty="0"/>
              <a:t>tract </a:t>
            </a:r>
            <a:r>
              <a:rPr lang="en-IN" sz="2000" dirty="0" err="1"/>
              <a:t>hemorrhage</a:t>
            </a:r>
            <a:r>
              <a:rPr lang="en-IN" sz="2000" dirty="0"/>
              <a:t> is a contraindication to its use since clot formation </a:t>
            </a:r>
            <a:r>
              <a:rPr lang="en-IN" sz="2000" dirty="0" smtClean="0"/>
              <a:t>within </a:t>
            </a:r>
            <a:r>
              <a:rPr lang="en-IN" sz="2000" dirty="0"/>
              <a:t>ureter can lead </a:t>
            </a:r>
            <a:r>
              <a:rPr lang="en-IN" sz="2000" dirty="0" smtClean="0"/>
              <a:t>to obstruction &amp; </a:t>
            </a:r>
            <a:r>
              <a:rPr lang="en-IN" sz="2000" dirty="0"/>
              <a:t>acute renal </a:t>
            </a:r>
            <a:r>
              <a:rPr lang="en-IN" sz="2000" dirty="0" smtClean="0"/>
              <a:t>failure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Alum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/>
              <a:t>Alum (</a:t>
            </a:r>
            <a:r>
              <a:rPr lang="en-IN" sz="2000" dirty="0" err="1"/>
              <a:t>aluminum</a:t>
            </a:r>
            <a:r>
              <a:rPr lang="en-IN" sz="2000" dirty="0"/>
              <a:t> ammonium sulphate or </a:t>
            </a:r>
            <a:r>
              <a:rPr lang="en-IN" sz="2000" dirty="0" err="1"/>
              <a:t>aluminum</a:t>
            </a:r>
            <a:r>
              <a:rPr lang="en-IN" sz="2000" dirty="0"/>
              <a:t> potassium sulphate) irrigation acts as an astringent </a:t>
            </a:r>
            <a:r>
              <a:rPr lang="en-IN" sz="2000" dirty="0" smtClean="0"/>
              <a:t>that causes </a:t>
            </a:r>
            <a:r>
              <a:rPr lang="en-IN" sz="2000" dirty="0"/>
              <a:t>protein precipitation, vasoconstriction </a:t>
            </a:r>
            <a:r>
              <a:rPr lang="en-IN" sz="2000" dirty="0" smtClean="0"/>
              <a:t>&amp; decreased </a:t>
            </a:r>
            <a:r>
              <a:rPr lang="en-IN" sz="2000" dirty="0"/>
              <a:t>capillary permeability without damaging </a:t>
            </a:r>
            <a:r>
              <a:rPr lang="en-IN" sz="2000" dirty="0" smtClean="0"/>
              <a:t>normal </a:t>
            </a:r>
            <a:r>
              <a:rPr lang="en-IN" sz="2000" dirty="0" err="1" smtClean="0"/>
              <a:t>urothelium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It </a:t>
            </a:r>
            <a:r>
              <a:rPr lang="en-IN" sz="2000" dirty="0"/>
              <a:t>is commonly delivered </a:t>
            </a:r>
            <a:r>
              <a:rPr lang="en-IN" sz="2000" dirty="0" smtClean="0"/>
              <a:t>as </a:t>
            </a:r>
            <a:r>
              <a:rPr lang="en-IN" sz="2000" dirty="0"/>
              <a:t>1% solution (50 g alum in 5 </a:t>
            </a:r>
            <a:r>
              <a:rPr lang="en-IN" sz="2000" dirty="0" err="1"/>
              <a:t>liter</a:t>
            </a:r>
            <a:r>
              <a:rPr lang="en-IN" sz="2000" dirty="0"/>
              <a:t> sterile water) via CBI at a </a:t>
            </a:r>
            <a:r>
              <a:rPr lang="en-IN" sz="2000" dirty="0" smtClean="0"/>
              <a:t>rate of </a:t>
            </a:r>
            <a:r>
              <a:rPr lang="en-IN" sz="2000" dirty="0"/>
              <a:t>250 </a:t>
            </a:r>
            <a:r>
              <a:rPr lang="en-IN" sz="2000" dirty="0" smtClean="0"/>
              <a:t>ml/h</a:t>
            </a:r>
          </a:p>
          <a:p>
            <a:endParaRPr lang="en-IN" sz="2000" dirty="0"/>
          </a:p>
          <a:p>
            <a:r>
              <a:rPr lang="en-IN" sz="2000" dirty="0" smtClean="0"/>
              <a:t>It </a:t>
            </a:r>
            <a:r>
              <a:rPr lang="en-IN" sz="2000" dirty="0"/>
              <a:t>leads to complete resolution of </a:t>
            </a:r>
            <a:r>
              <a:rPr lang="en-IN" sz="2000" dirty="0" err="1"/>
              <a:t>hematuria</a:t>
            </a:r>
            <a:r>
              <a:rPr lang="en-IN" sz="2000" dirty="0"/>
              <a:t> in </a:t>
            </a:r>
            <a:r>
              <a:rPr lang="en-IN" sz="2000" dirty="0" smtClean="0"/>
              <a:t>60% to 100% of patients</a:t>
            </a:r>
          </a:p>
          <a:p>
            <a:endParaRPr lang="en-IN" sz="2000" dirty="0"/>
          </a:p>
          <a:p>
            <a:r>
              <a:rPr lang="en-IN" sz="2000" dirty="0" smtClean="0"/>
              <a:t>Median </a:t>
            </a:r>
            <a:r>
              <a:rPr lang="en-IN" sz="2000" dirty="0"/>
              <a:t>time </a:t>
            </a:r>
            <a:r>
              <a:rPr lang="en-IN" sz="2000" dirty="0" smtClean="0"/>
              <a:t>to resolution </a:t>
            </a:r>
            <a:r>
              <a:rPr lang="en-IN" sz="2000" dirty="0"/>
              <a:t>of </a:t>
            </a:r>
            <a:r>
              <a:rPr lang="en-IN" sz="2000" dirty="0" err="1"/>
              <a:t>hematuria</a:t>
            </a:r>
            <a:r>
              <a:rPr lang="en-IN" sz="2000" dirty="0"/>
              <a:t> ranges from </a:t>
            </a:r>
            <a:r>
              <a:rPr lang="en-IN" sz="2000" dirty="0" smtClean="0"/>
              <a:t>3-4 </a:t>
            </a:r>
            <a:r>
              <a:rPr lang="en-IN" sz="2000" dirty="0"/>
              <a:t>days, but therapy may be required for as long as </a:t>
            </a:r>
            <a:r>
              <a:rPr lang="en-IN" sz="2000" dirty="0" smtClean="0"/>
              <a:t>7 days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Alum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Systemic </a:t>
            </a:r>
            <a:r>
              <a:rPr lang="en-IN" sz="2000" dirty="0"/>
              <a:t>toxicity is low as </a:t>
            </a:r>
            <a:r>
              <a:rPr lang="en-IN" sz="2000" dirty="0" err="1" smtClean="0"/>
              <a:t>urothelial</a:t>
            </a:r>
            <a:r>
              <a:rPr lang="en-IN" sz="2000" dirty="0" smtClean="0"/>
              <a:t> </a:t>
            </a:r>
            <a:r>
              <a:rPr lang="en-IN" sz="2000" dirty="0"/>
              <a:t>permeability to </a:t>
            </a:r>
            <a:r>
              <a:rPr lang="en-IN" sz="2000" dirty="0" err="1"/>
              <a:t>aluminum</a:t>
            </a:r>
            <a:r>
              <a:rPr lang="en-IN" sz="2000" dirty="0"/>
              <a:t> is </a:t>
            </a:r>
            <a:r>
              <a:rPr lang="en-IN" sz="2000" dirty="0" smtClean="0"/>
              <a:t>minimal</a:t>
            </a:r>
          </a:p>
          <a:p>
            <a:endParaRPr lang="en-IN" sz="2000" dirty="0"/>
          </a:p>
          <a:p>
            <a:r>
              <a:rPr lang="en-IN" sz="2000" dirty="0" smtClean="0"/>
              <a:t>However</a:t>
            </a:r>
            <a:r>
              <a:rPr lang="en-IN" sz="2000" dirty="0"/>
              <a:t>, </a:t>
            </a:r>
            <a:r>
              <a:rPr lang="en-IN" sz="2000" dirty="0" err="1" smtClean="0"/>
              <a:t>aluminum</a:t>
            </a:r>
            <a:r>
              <a:rPr lang="en-IN" sz="2000" dirty="0" smtClean="0"/>
              <a:t> toxicity </a:t>
            </a:r>
            <a:r>
              <a:rPr lang="en-IN" sz="2000" dirty="0"/>
              <a:t>due to its absorption has been reported such as </a:t>
            </a:r>
            <a:r>
              <a:rPr lang="en-IN" sz="2000" dirty="0" err="1"/>
              <a:t>microcyctic</a:t>
            </a:r>
            <a:r>
              <a:rPr lang="en-IN" sz="2000" dirty="0"/>
              <a:t> hypochromic </a:t>
            </a:r>
            <a:r>
              <a:rPr lang="en-IN" sz="2000" dirty="0" err="1"/>
              <a:t>anemia</a:t>
            </a:r>
            <a:r>
              <a:rPr lang="en-IN" sz="2000" dirty="0"/>
              <a:t>, </a:t>
            </a:r>
            <a:r>
              <a:rPr lang="en-IN" sz="2000" dirty="0" err="1" smtClean="0"/>
              <a:t>osteomalacia</a:t>
            </a:r>
            <a:r>
              <a:rPr lang="en-IN" sz="2000" dirty="0" smtClean="0"/>
              <a:t>, dementia</a:t>
            </a:r>
            <a:r>
              <a:rPr lang="en-IN" sz="2000" dirty="0"/>
              <a:t>, encephalopathy, metabolic acidosis and coagulopathy, particularly in renal failure patients and </a:t>
            </a:r>
            <a:r>
              <a:rPr lang="en-IN" sz="2000" dirty="0" smtClean="0"/>
              <a:t>in children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Silver nitrate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Silver nitrate bladder instillations </a:t>
            </a:r>
            <a:r>
              <a:rPr lang="en-IN" sz="2000" dirty="0" smtClean="0"/>
              <a:t>cause </a:t>
            </a:r>
            <a:r>
              <a:rPr lang="en-IN" sz="2000" dirty="0"/>
              <a:t>chemical coagulation </a:t>
            </a:r>
            <a:r>
              <a:rPr lang="en-IN" sz="2000" dirty="0" smtClean="0"/>
              <a:t>&amp; eschar </a:t>
            </a:r>
            <a:r>
              <a:rPr lang="en-IN" sz="2000" dirty="0"/>
              <a:t>at </a:t>
            </a:r>
            <a:r>
              <a:rPr lang="en-IN" sz="2000" dirty="0" smtClean="0"/>
              <a:t>bleeding sites</a:t>
            </a:r>
          </a:p>
          <a:p>
            <a:endParaRPr lang="en-IN" sz="2000" dirty="0"/>
          </a:p>
          <a:p>
            <a:r>
              <a:rPr lang="en-IN" sz="2000" dirty="0" smtClean="0"/>
              <a:t>Solution is </a:t>
            </a:r>
            <a:r>
              <a:rPr lang="en-IN" sz="2000" dirty="0"/>
              <a:t>used in </a:t>
            </a:r>
            <a:r>
              <a:rPr lang="en-IN" sz="2000" dirty="0" smtClean="0"/>
              <a:t>concentration </a:t>
            </a:r>
            <a:r>
              <a:rPr lang="en-IN" sz="2000" dirty="0"/>
              <a:t>range of 0.5% to 1% and is instilled for 10 </a:t>
            </a:r>
            <a:r>
              <a:rPr lang="en-IN" sz="2000" dirty="0" smtClean="0"/>
              <a:t>- </a:t>
            </a:r>
            <a:r>
              <a:rPr lang="en-IN" sz="2000" dirty="0"/>
              <a:t>20 minutes in </a:t>
            </a:r>
            <a:r>
              <a:rPr lang="en-IN" sz="2000" dirty="0" smtClean="0"/>
              <a:t>duration</a:t>
            </a:r>
          </a:p>
          <a:p>
            <a:endParaRPr lang="en-IN" sz="2000" dirty="0"/>
          </a:p>
          <a:p>
            <a:r>
              <a:rPr lang="en-IN" sz="2000" dirty="0" smtClean="0"/>
              <a:t>Reflux should </a:t>
            </a:r>
            <a:r>
              <a:rPr lang="en-IN" sz="2000" dirty="0"/>
              <a:t>be ruled out before instillation as renal failure has been reported due to precipitation </a:t>
            </a:r>
            <a:r>
              <a:rPr lang="en-IN" sz="2000" dirty="0" smtClean="0"/>
              <a:t>&amp; obstruction of </a:t>
            </a:r>
            <a:r>
              <a:rPr lang="en-IN" sz="2000" dirty="0"/>
              <a:t>upper </a:t>
            </a:r>
            <a:r>
              <a:rPr lang="en-IN" sz="2000" dirty="0" smtClean="0"/>
              <a:t>tracts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Prostaglandins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Prostaglandin E1, prostaglandin E2 &amp; prostaglandin F2 alpha or its synthetic analogue </a:t>
            </a:r>
            <a:r>
              <a:rPr lang="en-IN" sz="2000" dirty="0" err="1"/>
              <a:t>carboprost</a:t>
            </a:r>
            <a:r>
              <a:rPr lang="en-IN" sz="2000" dirty="0"/>
              <a:t> </a:t>
            </a:r>
            <a:r>
              <a:rPr lang="en-IN" sz="2000" dirty="0" err="1"/>
              <a:t>tromethamine</a:t>
            </a:r>
            <a:r>
              <a:rPr lang="en-IN" sz="2000" dirty="0"/>
              <a:t> have been found to be useful in management of cyclophosphamide-induced </a:t>
            </a:r>
            <a:r>
              <a:rPr lang="en-IN" sz="2000" dirty="0" err="1"/>
              <a:t>hemorrhagic</a:t>
            </a:r>
            <a:r>
              <a:rPr lang="en-IN" sz="2000" dirty="0"/>
              <a:t> cystitis as well as BK </a:t>
            </a:r>
            <a:r>
              <a:rPr lang="en-IN" sz="2000" dirty="0" err="1"/>
              <a:t>viruria</a:t>
            </a:r>
            <a:r>
              <a:rPr lang="en-IN" sz="2000" dirty="0"/>
              <a:t>-associated </a:t>
            </a:r>
            <a:r>
              <a:rPr lang="en-IN" sz="2000" dirty="0" err="1"/>
              <a:t>hemorrhagic</a:t>
            </a:r>
            <a:r>
              <a:rPr lang="en-IN" sz="2000" dirty="0"/>
              <a:t> cystitis developing in patients after allogeneic bone marrow transplantation</a:t>
            </a:r>
          </a:p>
          <a:p>
            <a:endParaRPr lang="en-IN" sz="2000" dirty="0" smtClean="0"/>
          </a:p>
          <a:p>
            <a:r>
              <a:rPr lang="en-IN" sz="2000" dirty="0" smtClean="0"/>
              <a:t>They </a:t>
            </a:r>
            <a:r>
              <a:rPr lang="en-IN" sz="2000" dirty="0"/>
              <a:t>have a </a:t>
            </a:r>
            <a:r>
              <a:rPr lang="en-IN" sz="2000" dirty="0" err="1"/>
              <a:t>cytoprotective</a:t>
            </a:r>
            <a:r>
              <a:rPr lang="en-IN" sz="2000" dirty="0"/>
              <a:t> effect by regulating </a:t>
            </a:r>
            <a:r>
              <a:rPr lang="en-IN" sz="2000" dirty="0" smtClean="0"/>
              <a:t>mucus production</a:t>
            </a:r>
          </a:p>
          <a:p>
            <a:endParaRPr lang="en-IN" sz="2000" dirty="0"/>
          </a:p>
          <a:p>
            <a:r>
              <a:rPr lang="en-IN" sz="2000" dirty="0" smtClean="0"/>
              <a:t>They </a:t>
            </a:r>
            <a:r>
              <a:rPr lang="en-IN" sz="2000" dirty="0"/>
              <a:t>are also postulated to cause smooth muscle contraction of </a:t>
            </a:r>
            <a:r>
              <a:rPr lang="en-IN" sz="2000" dirty="0" smtClean="0"/>
              <a:t>blood </a:t>
            </a:r>
            <a:r>
              <a:rPr lang="en-IN" sz="2000" dirty="0"/>
              <a:t>vessels in </a:t>
            </a:r>
            <a:r>
              <a:rPr lang="en-IN" sz="2000" dirty="0" smtClean="0"/>
              <a:t>mucosa &amp; </a:t>
            </a:r>
            <a:r>
              <a:rPr lang="en-IN" sz="2000" dirty="0"/>
              <a:t>submucosa via membrane </a:t>
            </a:r>
            <a:r>
              <a:rPr lang="en-IN" sz="2000" dirty="0" smtClean="0"/>
              <a:t>stabilization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err="1"/>
              <a:t>Hemorrhagic</a:t>
            </a:r>
            <a:r>
              <a:rPr lang="en-IN" sz="2000" dirty="0"/>
              <a:t> cystitis occurs in up to 70% of patients exposed to high doses </a:t>
            </a:r>
            <a:r>
              <a:rPr lang="en-IN" sz="2000" dirty="0" smtClean="0"/>
              <a:t>of cyclophosphamide </a:t>
            </a:r>
            <a:r>
              <a:rPr lang="en-IN" sz="2000" dirty="0"/>
              <a:t>or </a:t>
            </a:r>
            <a:r>
              <a:rPr lang="en-IN" sz="2000" dirty="0" err="1"/>
              <a:t>ifosfamide</a:t>
            </a:r>
            <a:r>
              <a:rPr lang="en-IN" sz="2000" dirty="0"/>
              <a:t> </a:t>
            </a:r>
            <a:r>
              <a:rPr lang="en-IN" sz="2000" dirty="0" smtClean="0"/>
              <a:t>chemotherapy &amp; in </a:t>
            </a:r>
            <a:r>
              <a:rPr lang="en-IN" sz="2000" dirty="0"/>
              <a:t>up to 15% </a:t>
            </a:r>
            <a:r>
              <a:rPr lang="en-IN" sz="2000" dirty="0" smtClean="0"/>
              <a:t>of patients </a:t>
            </a:r>
            <a:r>
              <a:rPr lang="en-IN" sz="2000" dirty="0"/>
              <a:t>who undergo pelvic irradiation to treat </a:t>
            </a:r>
            <a:r>
              <a:rPr lang="en-IN" sz="2000" dirty="0" smtClean="0"/>
              <a:t>malignancy</a:t>
            </a:r>
          </a:p>
          <a:p>
            <a:endParaRPr lang="en-IN" sz="2000" dirty="0"/>
          </a:p>
          <a:p>
            <a:r>
              <a:rPr lang="en-IN" sz="2000" dirty="0"/>
              <a:t>In recent </a:t>
            </a:r>
            <a:r>
              <a:rPr lang="en-IN" sz="2000" dirty="0" smtClean="0"/>
              <a:t>years, however</a:t>
            </a:r>
            <a:r>
              <a:rPr lang="en-IN" sz="2000" dirty="0"/>
              <a:t>, newer irradiation techniques have decreased </a:t>
            </a:r>
            <a:r>
              <a:rPr lang="en-IN" sz="2000" dirty="0" smtClean="0"/>
              <a:t>incidence </a:t>
            </a:r>
            <a:r>
              <a:rPr lang="en-IN" sz="2000" dirty="0"/>
              <a:t>of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 </a:t>
            </a:r>
            <a:r>
              <a:rPr lang="en-IN" sz="2000" dirty="0"/>
              <a:t>to </a:t>
            </a:r>
            <a:r>
              <a:rPr lang="en-IN" sz="2000" dirty="0" smtClean="0">
                <a:sym typeface="Symbol"/>
              </a:rPr>
              <a:t></a:t>
            </a:r>
            <a:r>
              <a:rPr lang="en-IN" sz="2000" dirty="0" smtClean="0"/>
              <a:t> </a:t>
            </a:r>
            <a:r>
              <a:rPr lang="en-IN" sz="2000" dirty="0"/>
              <a:t>10% of treated </a:t>
            </a:r>
            <a:r>
              <a:rPr lang="en-IN" sz="2000" dirty="0" smtClean="0"/>
              <a:t>patients</a:t>
            </a:r>
          </a:p>
          <a:p>
            <a:endParaRPr lang="en-IN" sz="2000" dirty="0"/>
          </a:p>
          <a:p>
            <a:r>
              <a:rPr lang="en-IN" sz="2000" dirty="0" smtClean="0"/>
              <a:t>Incidence in </a:t>
            </a:r>
            <a:r>
              <a:rPr lang="en-IN" sz="2000" dirty="0" err="1" smtClean="0"/>
              <a:t>pediatric</a:t>
            </a:r>
            <a:r>
              <a:rPr lang="en-IN" sz="2000" dirty="0" smtClean="0"/>
              <a:t> population </a:t>
            </a:r>
            <a:r>
              <a:rPr lang="en-IN" sz="2000" dirty="0"/>
              <a:t>is less than that in adults</a:t>
            </a:r>
            <a:endParaRPr lang="en-IN" sz="2000" dirty="0" smtClean="0"/>
          </a:p>
          <a:p>
            <a:endParaRPr lang="en-IN" sz="2000" dirty="0"/>
          </a:p>
          <a:p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Prostaglandins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They </a:t>
            </a:r>
            <a:r>
              <a:rPr lang="en-IN" sz="2000" dirty="0"/>
              <a:t>can also induce </a:t>
            </a:r>
            <a:r>
              <a:rPr lang="en-IN" sz="2000" dirty="0" err="1"/>
              <a:t>hemostasis</a:t>
            </a:r>
            <a:r>
              <a:rPr lang="en-IN" sz="2000" dirty="0"/>
              <a:t> by platelet </a:t>
            </a:r>
            <a:r>
              <a:rPr lang="en-IN" sz="2000" dirty="0" smtClean="0"/>
              <a:t>aggregation</a:t>
            </a:r>
          </a:p>
          <a:p>
            <a:endParaRPr lang="en-IN" sz="2000" dirty="0"/>
          </a:p>
          <a:p>
            <a:r>
              <a:rPr lang="en-IN" sz="2000" dirty="0" smtClean="0"/>
              <a:t>Bladder </a:t>
            </a:r>
            <a:r>
              <a:rPr lang="en-IN" sz="2000" dirty="0"/>
              <a:t>spasms are </a:t>
            </a:r>
            <a:r>
              <a:rPr lang="en-IN" sz="2000" dirty="0" smtClean="0"/>
              <a:t>only </a:t>
            </a:r>
            <a:r>
              <a:rPr lang="en-IN" sz="2000" dirty="0"/>
              <a:t>known side effect reported in 78% of </a:t>
            </a:r>
            <a:r>
              <a:rPr lang="en-IN" sz="2000" dirty="0" smtClean="0"/>
              <a:t>patients</a:t>
            </a:r>
          </a:p>
          <a:p>
            <a:endParaRPr lang="en-IN" sz="2000" dirty="0"/>
          </a:p>
          <a:p>
            <a:r>
              <a:rPr lang="en-IN" sz="2000" dirty="0" smtClean="0"/>
              <a:t>Recommended starting dosage: 0.8 </a:t>
            </a:r>
            <a:r>
              <a:rPr lang="en-IN" sz="2000" dirty="0"/>
              <a:t>to 1.0 </a:t>
            </a:r>
            <a:r>
              <a:rPr lang="en-IN" sz="2000" dirty="0" smtClean="0"/>
              <a:t>mg/dl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therapy: Hyaluronic acid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err="1"/>
              <a:t>Miodosky</a:t>
            </a:r>
            <a:r>
              <a:rPr lang="en-IN" sz="2000" dirty="0"/>
              <a:t> et al., have reported successful treatment of </a:t>
            </a:r>
            <a:r>
              <a:rPr lang="en-IN" sz="2000" dirty="0" smtClean="0"/>
              <a:t>post-hematopoietic stem </a:t>
            </a:r>
            <a:r>
              <a:rPr lang="en-IN" sz="2000" dirty="0"/>
              <a:t>cell transplantation </a:t>
            </a:r>
            <a:r>
              <a:rPr lang="en-IN" sz="2000" dirty="0" err="1"/>
              <a:t>hemorrhagic</a:t>
            </a:r>
            <a:r>
              <a:rPr lang="en-IN" sz="2000" dirty="0"/>
              <a:t> cystitis with </a:t>
            </a:r>
            <a:r>
              <a:rPr lang="en-IN" sz="2000" dirty="0" err="1"/>
              <a:t>intravesical</a:t>
            </a:r>
            <a:r>
              <a:rPr lang="en-IN" sz="2000" dirty="0"/>
              <a:t> sodium </a:t>
            </a:r>
            <a:r>
              <a:rPr lang="en-IN" sz="2000" dirty="0" err="1"/>
              <a:t>hyaluronate</a:t>
            </a:r>
            <a:r>
              <a:rPr lang="en-IN" sz="2000" dirty="0"/>
              <a:t> with </a:t>
            </a:r>
            <a:r>
              <a:rPr lang="en-IN" sz="2000" dirty="0" smtClean="0"/>
              <a:t>5 out </a:t>
            </a:r>
            <a:r>
              <a:rPr lang="en-IN" sz="2000" dirty="0"/>
              <a:t>of 7</a:t>
            </a:r>
            <a:r>
              <a:rPr lang="en-IN" sz="2000" dirty="0" smtClean="0"/>
              <a:t> </a:t>
            </a:r>
            <a:r>
              <a:rPr lang="en-IN" sz="2000" dirty="0"/>
              <a:t>patients achieving complete </a:t>
            </a:r>
            <a:r>
              <a:rPr lang="en-IN" sz="2000" dirty="0" smtClean="0"/>
              <a:t>responses </a:t>
            </a:r>
            <a:r>
              <a:rPr lang="en-IN" sz="1200" b="1" dirty="0" smtClean="0">
                <a:solidFill>
                  <a:srgbClr val="FF0000"/>
                </a:solidFill>
              </a:rPr>
              <a:t>(</a:t>
            </a:r>
            <a:r>
              <a:rPr lang="en-IN" sz="1200" b="1" dirty="0" err="1">
                <a:solidFill>
                  <a:srgbClr val="FF0000"/>
                </a:solidFill>
              </a:rPr>
              <a:t>Miodosky</a:t>
            </a:r>
            <a:r>
              <a:rPr lang="en-IN" sz="1200" b="1" dirty="0">
                <a:solidFill>
                  <a:srgbClr val="FF0000"/>
                </a:solidFill>
              </a:rPr>
              <a:t> M, </a:t>
            </a:r>
            <a:r>
              <a:rPr lang="en-IN" sz="1200" b="1" dirty="0" smtClean="0">
                <a:solidFill>
                  <a:srgbClr val="FF0000"/>
                </a:solidFill>
              </a:rPr>
              <a:t>et </a:t>
            </a:r>
            <a:r>
              <a:rPr lang="en-IN" sz="1200" b="1" dirty="0">
                <a:solidFill>
                  <a:srgbClr val="FF0000"/>
                </a:solidFill>
              </a:rPr>
              <a:t>al. </a:t>
            </a:r>
            <a:r>
              <a:rPr lang="en-IN" sz="1200" b="1" dirty="0" smtClean="0">
                <a:solidFill>
                  <a:srgbClr val="FF0000"/>
                </a:solidFill>
              </a:rPr>
              <a:t>Bone Marrow </a:t>
            </a:r>
            <a:r>
              <a:rPr lang="en-IN" sz="1200" b="1" dirty="0">
                <a:solidFill>
                  <a:srgbClr val="FF0000"/>
                </a:solidFill>
              </a:rPr>
              <a:t>Transplant. 2006</a:t>
            </a:r>
            <a:r>
              <a:rPr lang="en-IN" sz="1200" b="1" dirty="0" smtClean="0">
                <a:solidFill>
                  <a:srgbClr val="FF0000"/>
                </a:solidFill>
              </a:rPr>
              <a:t>; 38: 507–11</a:t>
            </a:r>
            <a:r>
              <a:rPr lang="en-IN" sz="1200" b="1" dirty="0">
                <a:solidFill>
                  <a:srgbClr val="FF0000"/>
                </a:solidFill>
              </a:rPr>
              <a:t>.</a:t>
            </a:r>
            <a:r>
              <a:rPr lang="en-IN" sz="1200" b="1" dirty="0" smtClean="0">
                <a:solidFill>
                  <a:srgbClr val="FF0000"/>
                </a:solidFill>
              </a:rPr>
              <a:t>)</a:t>
            </a:r>
          </a:p>
          <a:p>
            <a:endParaRPr lang="en-IN" sz="2000" dirty="0"/>
          </a:p>
          <a:p>
            <a:r>
              <a:rPr lang="en-IN" sz="2000" dirty="0" smtClean="0"/>
              <a:t>However</a:t>
            </a:r>
            <a:r>
              <a:rPr lang="en-IN" sz="2000" dirty="0"/>
              <a:t>, in </a:t>
            </a:r>
            <a:r>
              <a:rPr lang="en-IN" sz="2000" dirty="0" smtClean="0"/>
              <a:t>recent </a:t>
            </a:r>
            <a:r>
              <a:rPr lang="en-IN" sz="2000" dirty="0"/>
              <a:t>analysis of published </a:t>
            </a:r>
            <a:r>
              <a:rPr lang="en-IN" sz="2000" dirty="0" smtClean="0"/>
              <a:t>literature on use </a:t>
            </a:r>
            <a:r>
              <a:rPr lang="en-IN" sz="2000" dirty="0"/>
              <a:t>of hyaluronic acid in </a:t>
            </a:r>
            <a:r>
              <a:rPr lang="en-IN" sz="2000" dirty="0" smtClean="0"/>
              <a:t>treatment </a:t>
            </a:r>
            <a:r>
              <a:rPr lang="en-IN" sz="2000" dirty="0"/>
              <a:t>of </a:t>
            </a:r>
            <a:r>
              <a:rPr lang="en-IN" sz="2000" dirty="0" err="1"/>
              <a:t>hemorrhagic</a:t>
            </a:r>
            <a:r>
              <a:rPr lang="en-IN" sz="2000" dirty="0"/>
              <a:t> cystitis </a:t>
            </a:r>
            <a:r>
              <a:rPr lang="en-IN" sz="2000" dirty="0" smtClean="0"/>
              <a:t>&amp; other </a:t>
            </a:r>
            <a:r>
              <a:rPr lang="en-IN" sz="2000" dirty="0"/>
              <a:t>bladder conditions, </a:t>
            </a:r>
            <a:r>
              <a:rPr lang="en-IN" sz="2000" dirty="0" err="1"/>
              <a:t>Iavazzo</a:t>
            </a:r>
            <a:r>
              <a:rPr lang="en-IN" sz="2000" dirty="0"/>
              <a:t> </a:t>
            </a:r>
            <a:r>
              <a:rPr lang="en-IN" sz="2000" dirty="0" smtClean="0"/>
              <a:t>et al</a:t>
            </a:r>
            <a:r>
              <a:rPr lang="en-IN" sz="2000" dirty="0"/>
              <a:t>., concluded that this modality of treatment has only limited effectiveness </a:t>
            </a:r>
            <a:r>
              <a:rPr lang="en-IN" sz="1200" b="1" dirty="0">
                <a:solidFill>
                  <a:srgbClr val="FF0000"/>
                </a:solidFill>
              </a:rPr>
              <a:t>(</a:t>
            </a:r>
            <a:r>
              <a:rPr lang="en-IN" sz="1200" b="1" dirty="0" err="1">
                <a:solidFill>
                  <a:srgbClr val="FF0000"/>
                </a:solidFill>
              </a:rPr>
              <a:t>Iavazzo</a:t>
            </a:r>
            <a:r>
              <a:rPr lang="en-IN" sz="1200" b="1" dirty="0">
                <a:solidFill>
                  <a:srgbClr val="FF0000"/>
                </a:solidFill>
              </a:rPr>
              <a:t> C, </a:t>
            </a:r>
            <a:r>
              <a:rPr lang="en-IN" sz="1200" b="1" dirty="0" smtClean="0">
                <a:solidFill>
                  <a:srgbClr val="FF0000"/>
                </a:solidFill>
              </a:rPr>
              <a:t>et al. </a:t>
            </a:r>
            <a:r>
              <a:rPr lang="en-IN" sz="1200" b="1" dirty="0" err="1" smtClean="0">
                <a:solidFill>
                  <a:srgbClr val="FF0000"/>
                </a:solidFill>
              </a:rPr>
              <a:t>Eur</a:t>
            </a:r>
            <a:r>
              <a:rPr lang="en-IN" sz="1200" b="1" dirty="0" smtClean="0">
                <a:solidFill>
                  <a:srgbClr val="FF0000"/>
                </a:solidFill>
              </a:rPr>
              <a:t> </a:t>
            </a:r>
            <a:r>
              <a:rPr lang="en-IN" sz="1200" b="1" dirty="0">
                <a:solidFill>
                  <a:srgbClr val="FF0000"/>
                </a:solidFill>
              </a:rPr>
              <a:t>Urol. 2007;51:1534–40.)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</a:t>
            </a:r>
            <a:r>
              <a:rPr lang="en-IN" dirty="0"/>
              <a:t>: Formalin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Formalin (40% formaldehyde) </a:t>
            </a:r>
            <a:r>
              <a:rPr lang="en-IN" sz="2000" dirty="0" smtClean="0"/>
              <a:t>is </a:t>
            </a:r>
            <a:r>
              <a:rPr lang="en-IN" sz="2000" dirty="0"/>
              <a:t>best known </a:t>
            </a:r>
            <a:r>
              <a:rPr lang="en-IN" sz="2000" dirty="0" smtClean="0"/>
              <a:t>&amp; most </a:t>
            </a:r>
            <a:r>
              <a:rPr lang="en-IN" sz="2000" dirty="0"/>
              <a:t>effective </a:t>
            </a:r>
            <a:r>
              <a:rPr lang="en-IN" sz="2000" dirty="0" err="1"/>
              <a:t>intravesical</a:t>
            </a:r>
            <a:r>
              <a:rPr lang="en-IN" sz="2000" dirty="0"/>
              <a:t> </a:t>
            </a:r>
            <a:r>
              <a:rPr lang="en-IN" sz="2000" dirty="0" err="1"/>
              <a:t>hemostatic</a:t>
            </a:r>
            <a:r>
              <a:rPr lang="en-IN" sz="2000" dirty="0"/>
              <a:t> </a:t>
            </a:r>
            <a:r>
              <a:rPr lang="en-IN" sz="2000" dirty="0" smtClean="0"/>
              <a:t>agent</a:t>
            </a:r>
          </a:p>
          <a:p>
            <a:endParaRPr lang="en-IN" sz="2000" dirty="0"/>
          </a:p>
          <a:p>
            <a:r>
              <a:rPr lang="en-IN" sz="2000" dirty="0" smtClean="0"/>
              <a:t>When administered </a:t>
            </a:r>
            <a:r>
              <a:rPr lang="en-IN" sz="2000" dirty="0" err="1"/>
              <a:t>intravesically</a:t>
            </a:r>
            <a:r>
              <a:rPr lang="en-IN" sz="2000" dirty="0"/>
              <a:t>, formalin rapidly fixes </a:t>
            </a:r>
            <a:r>
              <a:rPr lang="en-IN" sz="2000" dirty="0" smtClean="0"/>
              <a:t>bladder </a:t>
            </a:r>
            <a:r>
              <a:rPr lang="en-IN" sz="2000" dirty="0"/>
              <a:t>mucosa through a process involving </a:t>
            </a:r>
            <a:r>
              <a:rPr lang="en-IN" sz="2000" dirty="0" smtClean="0"/>
              <a:t>protein crosslinking</a:t>
            </a:r>
          </a:p>
          <a:p>
            <a:endParaRPr lang="en-IN" sz="2000" dirty="0"/>
          </a:p>
          <a:p>
            <a:r>
              <a:rPr lang="en-IN" sz="2000" dirty="0"/>
              <a:t>This prevents further necrosis </a:t>
            </a:r>
            <a:r>
              <a:rPr lang="en-IN" sz="2000" dirty="0" smtClean="0"/>
              <a:t>&amp; blood loss</a:t>
            </a:r>
          </a:p>
          <a:p>
            <a:endParaRPr lang="en-IN" sz="2000" dirty="0"/>
          </a:p>
          <a:p>
            <a:r>
              <a:rPr lang="en-IN" sz="2000" dirty="0" smtClean="0"/>
              <a:t>In </a:t>
            </a:r>
            <a:r>
              <a:rPr lang="en-IN" sz="2000" dirty="0"/>
              <a:t>view of </a:t>
            </a:r>
            <a:r>
              <a:rPr lang="en-IN" sz="2000" dirty="0" smtClean="0"/>
              <a:t>potential </a:t>
            </a:r>
            <a:r>
              <a:rPr lang="en-IN" sz="2000" dirty="0"/>
              <a:t>for </a:t>
            </a:r>
            <a:r>
              <a:rPr lang="en-IN" sz="2000" dirty="0" smtClean="0"/>
              <a:t>significant treatment </a:t>
            </a:r>
            <a:r>
              <a:rPr lang="en-IN" sz="2000" dirty="0"/>
              <a:t>related morbidity, formalin instillation is reserved for intractable </a:t>
            </a:r>
            <a:r>
              <a:rPr lang="en-IN" sz="2000" dirty="0" err="1"/>
              <a:t>hemorrhage</a:t>
            </a:r>
            <a:r>
              <a:rPr lang="en-IN" sz="2000" dirty="0"/>
              <a:t> refractory </a:t>
            </a:r>
            <a:r>
              <a:rPr lang="en-IN" sz="2000" dirty="0" smtClean="0"/>
              <a:t>to conservative treatment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</a:t>
            </a:r>
            <a:r>
              <a:rPr lang="en-IN" dirty="0"/>
              <a:t>: Formalin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 err="1"/>
              <a:t>Cystogram</a:t>
            </a:r>
            <a:r>
              <a:rPr lang="en-IN" sz="2000" dirty="0"/>
              <a:t> must be done to rule out </a:t>
            </a:r>
            <a:r>
              <a:rPr lang="en-IN" sz="2000" dirty="0" err="1"/>
              <a:t>vesicoureteric</a:t>
            </a:r>
            <a:r>
              <a:rPr lang="en-IN" sz="2000" dirty="0"/>
              <a:t> reflux </a:t>
            </a:r>
            <a:r>
              <a:rPr lang="en-IN" sz="2000" dirty="0" smtClean="0"/>
              <a:t>&amp; bladder perforation</a:t>
            </a:r>
          </a:p>
          <a:p>
            <a:endParaRPr lang="en-IN" sz="2000" dirty="0"/>
          </a:p>
          <a:p>
            <a:r>
              <a:rPr lang="en-IN" sz="2000" dirty="0"/>
              <a:t>Formalin must be instilled under </a:t>
            </a:r>
            <a:r>
              <a:rPr lang="en-IN" sz="2000" dirty="0" smtClean="0"/>
              <a:t>spinal </a:t>
            </a:r>
            <a:r>
              <a:rPr lang="en-IN" sz="2000" dirty="0"/>
              <a:t>or general </a:t>
            </a:r>
            <a:r>
              <a:rPr lang="en-IN" sz="2000" dirty="0" err="1"/>
              <a:t>anesthesia</a:t>
            </a:r>
            <a:r>
              <a:rPr lang="en-IN" sz="2000" dirty="0"/>
              <a:t> since it is caustic to </a:t>
            </a:r>
            <a:r>
              <a:rPr lang="en-IN" sz="2000" dirty="0" smtClean="0"/>
              <a:t>sensory </a:t>
            </a:r>
            <a:r>
              <a:rPr lang="en-IN" sz="2000" dirty="0"/>
              <a:t>nerves of </a:t>
            </a:r>
            <a:r>
              <a:rPr lang="en-IN" sz="2000" dirty="0" smtClean="0"/>
              <a:t>bladder</a:t>
            </a:r>
          </a:p>
          <a:p>
            <a:endParaRPr lang="en-IN" sz="2000" dirty="0"/>
          </a:p>
          <a:p>
            <a:r>
              <a:rPr lang="en-IN" sz="2000" dirty="0" smtClean="0"/>
              <a:t>Preliminary </a:t>
            </a:r>
            <a:r>
              <a:rPr lang="en-IN" sz="2000" dirty="0"/>
              <a:t>cystoscopy is performed for clot evacuation </a:t>
            </a:r>
            <a:r>
              <a:rPr lang="en-IN" sz="2000" dirty="0" smtClean="0"/>
              <a:t>&amp; fulguration </a:t>
            </a:r>
            <a:r>
              <a:rPr lang="en-IN" sz="2000" dirty="0"/>
              <a:t>of bleeding </a:t>
            </a:r>
            <a:r>
              <a:rPr lang="en-IN" sz="2000" dirty="0" smtClean="0"/>
              <a:t>vessels</a:t>
            </a:r>
          </a:p>
          <a:p>
            <a:endParaRPr lang="en-IN" sz="2000" dirty="0"/>
          </a:p>
          <a:p>
            <a:r>
              <a:rPr lang="en-IN" sz="2000" dirty="0" smtClean="0"/>
              <a:t>Entire </a:t>
            </a:r>
            <a:r>
              <a:rPr lang="en-IN" sz="2000" dirty="0"/>
              <a:t>perineum should be painted with petroleum jelly </a:t>
            </a:r>
            <a:r>
              <a:rPr lang="en-IN" sz="2000" dirty="0" smtClean="0"/>
              <a:t>&amp;, </a:t>
            </a:r>
            <a:r>
              <a:rPr lang="en-IN" sz="2000" dirty="0"/>
              <a:t>in women; </a:t>
            </a:r>
            <a:r>
              <a:rPr lang="en-IN" sz="2000" dirty="0" smtClean="0"/>
              <a:t>vagina </a:t>
            </a:r>
            <a:r>
              <a:rPr lang="en-IN" sz="2000" dirty="0"/>
              <a:t>is packed with petroleum jelly gauze to </a:t>
            </a:r>
            <a:r>
              <a:rPr lang="en-IN" sz="2000" dirty="0" smtClean="0"/>
              <a:t>protect </a:t>
            </a:r>
            <a:r>
              <a:rPr lang="en-IN" sz="2000" dirty="0"/>
              <a:t>exposed skin and mucosa </a:t>
            </a:r>
            <a:r>
              <a:rPr lang="en-IN" sz="2000" dirty="0" smtClean="0"/>
              <a:t>from </a:t>
            </a:r>
            <a:r>
              <a:rPr lang="en-IN" sz="2000" dirty="0"/>
              <a:t>caustic effect of formalin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</a:t>
            </a:r>
            <a:r>
              <a:rPr lang="en-IN" dirty="0"/>
              <a:t>: Formalin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Through an </a:t>
            </a:r>
            <a:r>
              <a:rPr lang="en-IN" sz="2000" dirty="0" smtClean="0"/>
              <a:t>18F Foley </a:t>
            </a:r>
            <a:r>
              <a:rPr lang="en-IN" sz="2000" dirty="0"/>
              <a:t>catheter, </a:t>
            </a:r>
            <a:r>
              <a:rPr lang="en-IN" sz="2000" dirty="0" smtClean="0"/>
              <a:t>bladder </a:t>
            </a:r>
            <a:r>
              <a:rPr lang="en-IN" sz="2000" dirty="0"/>
              <a:t>is filled to capacity with </a:t>
            </a:r>
            <a:r>
              <a:rPr lang="en-IN" sz="2000" dirty="0" smtClean="0"/>
              <a:t>1-2% formalin </a:t>
            </a:r>
            <a:r>
              <a:rPr lang="en-IN" sz="2000" dirty="0"/>
              <a:t>under gravity at a pressure kept below </a:t>
            </a:r>
            <a:r>
              <a:rPr lang="en-IN" sz="2000" dirty="0" smtClean="0"/>
              <a:t>15 cm </a:t>
            </a:r>
            <a:r>
              <a:rPr lang="en-IN" sz="2000" dirty="0"/>
              <a:t>of </a:t>
            </a:r>
            <a:r>
              <a:rPr lang="en-IN" sz="2000" dirty="0" smtClean="0"/>
              <a:t>water</a:t>
            </a:r>
          </a:p>
          <a:p>
            <a:endParaRPr lang="en-IN" sz="2000" dirty="0"/>
          </a:p>
          <a:p>
            <a:r>
              <a:rPr lang="en-IN" sz="2000" dirty="0" smtClean="0"/>
              <a:t>Treatment </a:t>
            </a:r>
            <a:r>
              <a:rPr lang="en-IN" sz="2000" dirty="0"/>
              <a:t>session is generally limited to 15 </a:t>
            </a:r>
            <a:r>
              <a:rPr lang="en-IN" sz="2000" dirty="0" smtClean="0"/>
              <a:t>min</a:t>
            </a:r>
          </a:p>
          <a:p>
            <a:endParaRPr lang="en-IN" sz="2000" dirty="0"/>
          </a:p>
          <a:p>
            <a:r>
              <a:rPr lang="en-IN" sz="2000" dirty="0" smtClean="0"/>
              <a:t>Formalin </a:t>
            </a:r>
            <a:r>
              <a:rPr lang="en-IN" sz="2000" dirty="0"/>
              <a:t>can be administered </a:t>
            </a:r>
            <a:r>
              <a:rPr lang="en-IN" sz="2000" dirty="0" err="1"/>
              <a:t>intravesically</a:t>
            </a:r>
            <a:r>
              <a:rPr lang="en-IN" sz="2000" dirty="0"/>
              <a:t> </a:t>
            </a:r>
            <a:r>
              <a:rPr lang="en-IN" sz="2000" dirty="0" smtClean="0"/>
              <a:t>in concentrations </a:t>
            </a:r>
            <a:r>
              <a:rPr lang="en-IN" sz="2000" dirty="0"/>
              <a:t>ranging from </a:t>
            </a:r>
            <a:r>
              <a:rPr lang="en-IN" sz="2000" dirty="0" smtClean="0"/>
              <a:t>1-10%</a:t>
            </a:r>
          </a:p>
          <a:p>
            <a:endParaRPr lang="en-IN" sz="2000" dirty="0"/>
          </a:p>
          <a:p>
            <a:r>
              <a:rPr lang="en-IN" sz="2000" dirty="0"/>
              <a:t>Approximately </a:t>
            </a:r>
            <a:r>
              <a:rPr lang="en-IN" sz="2000" dirty="0" smtClean="0"/>
              <a:t>10-30% of </a:t>
            </a:r>
            <a:r>
              <a:rPr lang="en-IN" sz="2000" dirty="0"/>
              <a:t>patients may not respond to low dose of </a:t>
            </a:r>
            <a:r>
              <a:rPr lang="en-IN" sz="2000" dirty="0" smtClean="0"/>
              <a:t>1-2% and </a:t>
            </a:r>
            <a:r>
              <a:rPr lang="en-IN" sz="2000" dirty="0"/>
              <a:t>may require </a:t>
            </a:r>
            <a:r>
              <a:rPr lang="en-IN" sz="2000" dirty="0" smtClean="0"/>
              <a:t>2</a:t>
            </a:r>
            <a:r>
              <a:rPr lang="en-IN" sz="2000" baseline="30000" dirty="0" smtClean="0"/>
              <a:t>nd</a:t>
            </a:r>
            <a:r>
              <a:rPr lang="en-IN" sz="2000" dirty="0" smtClean="0"/>
              <a:t> instillation </a:t>
            </a:r>
            <a:r>
              <a:rPr lang="en-IN" sz="2000" dirty="0"/>
              <a:t>using high dose formalin (</a:t>
            </a:r>
            <a:r>
              <a:rPr lang="en-IN" sz="2000" dirty="0" smtClean="0"/>
              <a:t>4-10%)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Instillation </a:t>
            </a:r>
            <a:r>
              <a:rPr lang="en-IN" dirty="0" smtClean="0"/>
              <a:t>therapy</a:t>
            </a:r>
            <a:r>
              <a:rPr lang="en-IN" dirty="0"/>
              <a:t>: Fibrin glue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Fibrin glue has been used by </a:t>
            </a:r>
            <a:r>
              <a:rPr lang="en-IN" sz="2000" dirty="0" err="1"/>
              <a:t>Ouwenga</a:t>
            </a:r>
            <a:r>
              <a:rPr lang="en-IN" sz="2000" dirty="0"/>
              <a:t> et al. in a patient with persistent </a:t>
            </a:r>
            <a:r>
              <a:rPr lang="en-IN" sz="2000" dirty="0" err="1"/>
              <a:t>hematuria</a:t>
            </a:r>
            <a:r>
              <a:rPr lang="en-IN" sz="2000" dirty="0"/>
              <a:t> refractory to all recommended measures </a:t>
            </a:r>
            <a:r>
              <a:rPr lang="en-IN" sz="1200" b="1" dirty="0">
                <a:solidFill>
                  <a:srgbClr val="FF0000"/>
                </a:solidFill>
              </a:rPr>
              <a:t>(</a:t>
            </a:r>
            <a:r>
              <a:rPr lang="en-IN" sz="1200" b="1" dirty="0" err="1">
                <a:solidFill>
                  <a:srgbClr val="FF0000"/>
                </a:solidFill>
              </a:rPr>
              <a:t>Ouwenga</a:t>
            </a:r>
            <a:r>
              <a:rPr lang="en-IN" sz="1200" b="1" dirty="0">
                <a:solidFill>
                  <a:srgbClr val="FF0000"/>
                </a:solidFill>
              </a:rPr>
              <a:t> MK, </a:t>
            </a:r>
            <a:r>
              <a:rPr lang="en-IN" sz="1200" b="1" dirty="0" smtClean="0">
                <a:solidFill>
                  <a:srgbClr val="FF0000"/>
                </a:solidFill>
              </a:rPr>
              <a:t>et al. J Urol</a:t>
            </a:r>
            <a:r>
              <a:rPr lang="en-IN" sz="1200" b="1" dirty="0">
                <a:solidFill>
                  <a:srgbClr val="FF0000"/>
                </a:solidFill>
              </a:rPr>
              <a:t>. 2004</a:t>
            </a:r>
            <a:r>
              <a:rPr lang="en-IN" sz="1200" b="1" dirty="0" smtClean="0">
                <a:solidFill>
                  <a:srgbClr val="FF0000"/>
                </a:solidFill>
              </a:rPr>
              <a:t>; 172: 1348</a:t>
            </a:r>
            <a:r>
              <a:rPr lang="en-IN" sz="1200" b="1" dirty="0">
                <a:solidFill>
                  <a:srgbClr val="FF0000"/>
                </a:solidFill>
              </a:rPr>
              <a:t>.)</a:t>
            </a:r>
            <a:endParaRPr lang="en-IN" sz="1200" b="1" dirty="0" smtClean="0">
              <a:solidFill>
                <a:srgbClr val="FF0000"/>
              </a:solidFill>
            </a:endParaRPr>
          </a:p>
          <a:p>
            <a:endParaRPr lang="en-IN" sz="2000" dirty="0"/>
          </a:p>
          <a:p>
            <a:r>
              <a:rPr lang="en-IN" sz="2000" dirty="0" smtClean="0"/>
              <a:t>After </a:t>
            </a:r>
            <a:r>
              <a:rPr lang="en-IN" sz="2000" dirty="0"/>
              <a:t>cystoscopy &amp;</a:t>
            </a:r>
            <a:r>
              <a:rPr lang="en-IN" sz="2000" dirty="0" smtClean="0"/>
              <a:t> </a:t>
            </a:r>
            <a:r>
              <a:rPr lang="en-IN" sz="2000" dirty="0"/>
              <a:t>clot evacuation, 5 cc aliquots of fibrin sealant </a:t>
            </a:r>
            <a:r>
              <a:rPr lang="en-IN" sz="2000" dirty="0" smtClean="0"/>
              <a:t>were applied </a:t>
            </a:r>
            <a:r>
              <a:rPr lang="en-IN" sz="2000" dirty="0"/>
              <a:t>through a 7F open ended catheter via air distension to </a:t>
            </a:r>
            <a:r>
              <a:rPr lang="en-IN" sz="2000" dirty="0" smtClean="0"/>
              <a:t>entire </a:t>
            </a:r>
            <a:r>
              <a:rPr lang="en-IN" sz="2000" dirty="0"/>
              <a:t>surface of the </a:t>
            </a:r>
            <a:r>
              <a:rPr lang="en-IN" sz="2000" dirty="0" smtClean="0"/>
              <a:t>bladder</a:t>
            </a:r>
          </a:p>
          <a:p>
            <a:endParaRPr lang="en-IN" sz="2000" dirty="0"/>
          </a:p>
          <a:p>
            <a:r>
              <a:rPr lang="en-IN" sz="2000" dirty="0" smtClean="0"/>
              <a:t>Some degree of </a:t>
            </a:r>
            <a:r>
              <a:rPr lang="en-IN" sz="2000" dirty="0" err="1"/>
              <a:t>hematuria</a:t>
            </a:r>
            <a:r>
              <a:rPr lang="en-IN" sz="2000" dirty="0"/>
              <a:t> resolution </a:t>
            </a:r>
            <a:r>
              <a:rPr lang="en-IN" sz="2000" dirty="0" smtClean="0"/>
              <a:t>occurred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AprJun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26(2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159–166.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50"/>
          <a:stretch/>
        </p:blipFill>
        <p:spPr bwMode="auto">
          <a:xfrm>
            <a:off x="2184277" y="-23281"/>
            <a:ext cx="6926187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128" y="5301995"/>
            <a:ext cx="915612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2010; 26(2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824" y="68927"/>
            <a:ext cx="3960440" cy="192901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Calibri" panose="020F0502020204030204" pitchFamily="34" charset="0"/>
              </a:rPr>
              <a:t>Management algorithm for </a:t>
            </a:r>
            <a:r>
              <a:rPr lang="en-IN" sz="3200" b="1" dirty="0" err="1">
                <a:latin typeface="Calibri" panose="020F0502020204030204" pitchFamily="34" charset="0"/>
              </a:rPr>
              <a:t>hemorrhagic</a:t>
            </a:r>
            <a:r>
              <a:rPr lang="en-IN" sz="3200" b="1" dirty="0">
                <a:latin typeface="Calibri" panose="020F0502020204030204" pitchFamily="34" charset="0"/>
              </a:rPr>
              <a:t> </a:t>
            </a:r>
            <a:r>
              <a:rPr lang="en-IN" sz="3200" b="1" dirty="0" smtClean="0">
                <a:latin typeface="Calibri" panose="020F0502020204030204" pitchFamily="34" charset="0"/>
              </a:rPr>
              <a:t>cystitis</a:t>
            </a:r>
          </a:p>
          <a:p>
            <a:pPr algn="ctr"/>
            <a:r>
              <a:rPr lang="en-IN" sz="2000" b="1" dirty="0" err="1" smtClean="0">
                <a:latin typeface="Calibri" panose="020F0502020204030204" pitchFamily="34" charset="0"/>
              </a:rPr>
              <a:t>Contd</a:t>
            </a:r>
            <a:r>
              <a:rPr lang="en-IN" sz="2000" b="1" dirty="0" smtClean="0">
                <a:latin typeface="Calibri" panose="020F0502020204030204" pitchFamily="34" charset="0"/>
              </a:rPr>
              <a:t>…</a:t>
            </a:r>
            <a:endParaRPr lang="en-IN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20" y="5310311"/>
            <a:ext cx="926464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2010; 26(2):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532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Embolization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Super selective embolization has been described as </a:t>
            </a:r>
            <a:r>
              <a:rPr lang="en-IN" sz="2000" dirty="0" smtClean="0"/>
              <a:t>treatment </a:t>
            </a:r>
            <a:r>
              <a:rPr lang="en-IN" sz="2000" dirty="0"/>
              <a:t>option for </a:t>
            </a:r>
            <a:r>
              <a:rPr lang="en-IN" sz="2000" dirty="0" err="1"/>
              <a:t>hemorrhagic</a:t>
            </a:r>
            <a:r>
              <a:rPr lang="en-IN" sz="2000" dirty="0"/>
              <a:t> cystitis refractory </a:t>
            </a:r>
            <a:r>
              <a:rPr lang="en-IN" sz="2000" dirty="0" smtClean="0"/>
              <a:t>to conventional treatments</a:t>
            </a:r>
          </a:p>
          <a:p>
            <a:endParaRPr lang="en-IN" sz="2000" dirty="0"/>
          </a:p>
          <a:p>
            <a:r>
              <a:rPr lang="en-IN" sz="2000" dirty="0" smtClean="0"/>
              <a:t>McIvor </a:t>
            </a:r>
            <a:r>
              <a:rPr lang="en-IN" sz="2000" dirty="0"/>
              <a:t>et al., reported successful control of severe </a:t>
            </a:r>
            <a:r>
              <a:rPr lang="en-IN" sz="2000" dirty="0" err="1"/>
              <a:t>hematuria</a:t>
            </a:r>
            <a:r>
              <a:rPr lang="en-IN" sz="2000" dirty="0"/>
              <a:t> in 22 of 25% </a:t>
            </a:r>
            <a:r>
              <a:rPr lang="en-IN" sz="2000" dirty="0" smtClean="0"/>
              <a:t>patients (</a:t>
            </a:r>
            <a:r>
              <a:rPr lang="en-IN" sz="2000" dirty="0"/>
              <a:t>92%) </a:t>
            </a:r>
            <a:r>
              <a:rPr lang="en-IN" sz="1200" b="1" dirty="0">
                <a:solidFill>
                  <a:srgbClr val="FF0000"/>
                </a:solidFill>
              </a:rPr>
              <a:t>(McIvor J, et al. </a:t>
            </a:r>
            <a:r>
              <a:rPr lang="en-IN" sz="1200" b="1" dirty="0" err="1">
                <a:solidFill>
                  <a:srgbClr val="FF0000"/>
                </a:solidFill>
              </a:rPr>
              <a:t>Clin</a:t>
            </a:r>
            <a:r>
              <a:rPr lang="en-IN" sz="1200" b="1" dirty="0">
                <a:solidFill>
                  <a:srgbClr val="FF0000"/>
                </a:solidFill>
              </a:rPr>
              <a:t> </a:t>
            </a:r>
            <a:r>
              <a:rPr lang="en-IN" sz="1200" b="1" dirty="0" err="1">
                <a:solidFill>
                  <a:srgbClr val="FF0000"/>
                </a:solidFill>
              </a:rPr>
              <a:t>Radiol</a:t>
            </a:r>
            <a:r>
              <a:rPr lang="en-IN" sz="1200" b="1" dirty="0">
                <a:solidFill>
                  <a:srgbClr val="FF0000"/>
                </a:solidFill>
              </a:rPr>
              <a:t>. 1982; 33: 561–7.)</a:t>
            </a:r>
          </a:p>
          <a:p>
            <a:endParaRPr lang="en-IN" sz="2000" dirty="0"/>
          </a:p>
          <a:p>
            <a:r>
              <a:rPr lang="en-IN" sz="2000" dirty="0" smtClean="0"/>
              <a:t>Gluteal </a:t>
            </a:r>
            <a:r>
              <a:rPr lang="en-IN" sz="2000" dirty="0"/>
              <a:t>pain, secondary to occlusion of the superior gluteal artery, is </a:t>
            </a:r>
            <a:r>
              <a:rPr lang="en-IN" sz="2000" dirty="0" smtClean="0"/>
              <a:t>most common complication </a:t>
            </a:r>
            <a:r>
              <a:rPr lang="en-IN" sz="2000" dirty="0"/>
              <a:t>due to pelvic embolization. This complication is minimal nowadays </a:t>
            </a:r>
            <a:r>
              <a:rPr lang="en-IN" sz="2000" dirty="0" smtClean="0"/>
              <a:t>with </a:t>
            </a:r>
            <a:r>
              <a:rPr lang="en-IN" sz="2000" dirty="0"/>
              <a:t>advent </a:t>
            </a:r>
            <a:r>
              <a:rPr lang="en-IN" sz="2000" dirty="0" smtClean="0"/>
              <a:t>of </a:t>
            </a:r>
            <a:r>
              <a:rPr lang="en-IN" sz="2000" dirty="0" err="1" smtClean="0"/>
              <a:t>superselective</a:t>
            </a:r>
            <a:r>
              <a:rPr lang="en-IN" sz="2000" dirty="0" smtClean="0"/>
              <a:t> </a:t>
            </a:r>
            <a:r>
              <a:rPr lang="en-IN" sz="2000" dirty="0"/>
              <a:t>embolization using </a:t>
            </a:r>
            <a:r>
              <a:rPr lang="en-IN" sz="2000" dirty="0" err="1"/>
              <a:t>microcatheters</a:t>
            </a:r>
            <a:r>
              <a:rPr lang="en-IN" sz="2000" dirty="0"/>
              <a:t> </a:t>
            </a:r>
            <a:r>
              <a:rPr lang="en-IN" sz="2000" dirty="0" smtClean="0"/>
              <a:t>&amp; newer </a:t>
            </a:r>
            <a:r>
              <a:rPr lang="en-IN" sz="2000" dirty="0"/>
              <a:t>embolization </a:t>
            </a:r>
            <a:r>
              <a:rPr lang="en-IN" sz="2000" dirty="0" smtClean="0"/>
              <a:t>particles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128" y="5301995"/>
            <a:ext cx="915612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2010; 26(2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Surgery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Surgery is </a:t>
            </a:r>
            <a:r>
              <a:rPr lang="en-IN" sz="2000" dirty="0" smtClean="0"/>
              <a:t>last </a:t>
            </a:r>
            <a:r>
              <a:rPr lang="en-IN" sz="2000" dirty="0"/>
              <a:t>resort in patients of intractable massive </a:t>
            </a:r>
            <a:r>
              <a:rPr lang="en-IN" sz="2000" dirty="0" err="1" smtClean="0"/>
              <a:t>hematuria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Various </a:t>
            </a:r>
            <a:r>
              <a:rPr lang="en-IN" sz="2000" dirty="0"/>
              <a:t>surgical procedures have been </a:t>
            </a:r>
            <a:r>
              <a:rPr lang="en-IN" sz="2000" dirty="0" smtClean="0"/>
              <a:t>described such as: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Urinary diversion </a:t>
            </a:r>
            <a:r>
              <a:rPr lang="en-IN" sz="2000" dirty="0"/>
              <a:t>including nephrostomy tube placement with occlusion of </a:t>
            </a:r>
            <a:r>
              <a:rPr lang="en-IN" sz="2000" dirty="0" smtClean="0"/>
              <a:t>ureteral </a:t>
            </a:r>
            <a:r>
              <a:rPr lang="en-IN" sz="2000" dirty="0"/>
              <a:t>orifices (balloons </a:t>
            </a:r>
            <a:r>
              <a:rPr lang="en-IN" sz="2000" dirty="0" smtClean="0"/>
              <a:t>or glutaraldehyde cross-linked collagen)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err="1" smtClean="0"/>
              <a:t>Cystostomy</a:t>
            </a:r>
            <a:r>
              <a:rPr lang="en-IN" sz="2000" dirty="0" smtClean="0"/>
              <a:t> </a:t>
            </a:r>
            <a:r>
              <a:rPr lang="en-IN" sz="2000" dirty="0"/>
              <a:t>with ureteral </a:t>
            </a:r>
            <a:r>
              <a:rPr lang="en-IN" sz="2000" dirty="0" smtClean="0"/>
              <a:t>catheters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err="1"/>
              <a:t>I</a:t>
            </a:r>
            <a:r>
              <a:rPr lang="en-IN" sz="2000" dirty="0" err="1" smtClean="0"/>
              <a:t>leal</a:t>
            </a:r>
            <a:r>
              <a:rPr lang="en-IN" sz="2000" dirty="0" smtClean="0"/>
              <a:t> </a:t>
            </a:r>
            <a:r>
              <a:rPr lang="en-IN" sz="2000" dirty="0"/>
              <a:t>loop </a:t>
            </a:r>
            <a:r>
              <a:rPr lang="en-IN" sz="2000" dirty="0" smtClean="0"/>
              <a:t>diversion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err="1"/>
              <a:t>U</a:t>
            </a:r>
            <a:r>
              <a:rPr lang="en-IN" sz="2000" dirty="0" err="1" smtClean="0"/>
              <a:t>reterosigmoidostomy</a:t>
            </a:r>
            <a:r>
              <a:rPr lang="en-IN" sz="2000" dirty="0" smtClean="0"/>
              <a:t> &amp; cutaneous ureterostomy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/>
              <a:t>O</a:t>
            </a:r>
            <a:r>
              <a:rPr lang="en-IN" sz="2000" dirty="0" smtClean="0"/>
              <a:t>pen </a:t>
            </a:r>
            <a:r>
              <a:rPr lang="en-IN" sz="2000" dirty="0"/>
              <a:t>packing of </a:t>
            </a:r>
            <a:r>
              <a:rPr lang="en-IN" sz="2000" dirty="0" smtClean="0"/>
              <a:t>bladder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/>
              <a:t>L</a:t>
            </a:r>
            <a:r>
              <a:rPr lang="en-IN" sz="2000" dirty="0" smtClean="0"/>
              <a:t>igation </a:t>
            </a:r>
            <a:r>
              <a:rPr lang="en-IN" sz="2000" dirty="0"/>
              <a:t>of </a:t>
            </a:r>
            <a:r>
              <a:rPr lang="en-IN" sz="2000" dirty="0" err="1" smtClean="0"/>
              <a:t>hypogastric</a:t>
            </a:r>
            <a:r>
              <a:rPr lang="en-IN" sz="2000" dirty="0" smtClean="0"/>
              <a:t> arteries &amp;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/>
              <a:t>C</a:t>
            </a:r>
            <a:r>
              <a:rPr lang="en-IN" sz="2000" dirty="0" smtClean="0"/>
              <a:t>ystectomy &amp; </a:t>
            </a:r>
            <a:r>
              <a:rPr lang="en-IN" sz="2000" dirty="0"/>
              <a:t>urinary </a:t>
            </a:r>
            <a:r>
              <a:rPr lang="en-IN" sz="2000" dirty="0" smtClean="0"/>
              <a:t>diversion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128" y="5301995"/>
            <a:ext cx="915612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2010; 26(2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A study in patients undergoing allogeneic hematopoietic stem cell </a:t>
            </a:r>
            <a:r>
              <a:rPr lang="en-IN" sz="2000" dirty="0" smtClean="0"/>
              <a:t>transplantation found 2 year cumulative </a:t>
            </a:r>
            <a:r>
              <a:rPr lang="en-IN" sz="2000" dirty="0"/>
              <a:t>incidence of 24% for BK </a:t>
            </a:r>
            <a:r>
              <a:rPr lang="en-IN" sz="2000" dirty="0" smtClean="0"/>
              <a:t>polyomavirus–associated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</a:t>
            </a:r>
          </a:p>
          <a:p>
            <a:endParaRPr lang="en-IN" sz="2000" dirty="0"/>
          </a:p>
          <a:p>
            <a:r>
              <a:rPr lang="en-IN" sz="2000" dirty="0" smtClean="0"/>
              <a:t>These </a:t>
            </a:r>
            <a:r>
              <a:rPr lang="en-IN" sz="2000" dirty="0"/>
              <a:t>researchers identified </a:t>
            </a:r>
            <a:r>
              <a:rPr lang="en-IN" sz="2000" dirty="0" smtClean="0"/>
              <a:t>3 </a:t>
            </a:r>
            <a:r>
              <a:rPr lang="en-IN" sz="2000" dirty="0"/>
              <a:t>clinical factors </a:t>
            </a:r>
            <a:r>
              <a:rPr lang="en-IN" sz="2000" dirty="0" smtClean="0"/>
              <a:t>associated with </a:t>
            </a:r>
            <a:r>
              <a:rPr lang="en-IN" sz="2000" dirty="0" err="1"/>
              <a:t>hemorrhagic</a:t>
            </a:r>
            <a:r>
              <a:rPr lang="en-IN" sz="2000" dirty="0"/>
              <a:t> cystitis in these </a:t>
            </a:r>
            <a:r>
              <a:rPr lang="en-IN" sz="2000" dirty="0" smtClean="0"/>
              <a:t>patients:</a:t>
            </a:r>
          </a:p>
          <a:p>
            <a:pPr lvl="1"/>
            <a:r>
              <a:rPr lang="en-IN" sz="1800" dirty="0" err="1"/>
              <a:t>Myeloablative</a:t>
            </a:r>
            <a:r>
              <a:rPr lang="en-IN" sz="1800" dirty="0"/>
              <a:t> conditioning, cytomegalovirus viremia &amp; severe acute graft versus host disease </a:t>
            </a:r>
            <a:r>
              <a:rPr lang="en-IN" sz="1200" b="1" dirty="0">
                <a:solidFill>
                  <a:srgbClr val="FF0000"/>
                </a:solidFill>
              </a:rPr>
              <a:t>(</a:t>
            </a:r>
            <a:r>
              <a:rPr lang="en-IN" sz="1200" b="1" dirty="0" err="1">
                <a:solidFill>
                  <a:srgbClr val="FF0000"/>
                </a:solidFill>
              </a:rPr>
              <a:t>Uhm</a:t>
            </a:r>
            <a:r>
              <a:rPr lang="en-IN" sz="1200" b="1" dirty="0">
                <a:solidFill>
                  <a:srgbClr val="FF0000"/>
                </a:solidFill>
              </a:rPr>
              <a:t> J, </a:t>
            </a:r>
            <a:r>
              <a:rPr lang="en-IN" sz="1200" b="1" dirty="0" smtClean="0">
                <a:solidFill>
                  <a:srgbClr val="FF0000"/>
                </a:solidFill>
              </a:rPr>
              <a:t>et </a:t>
            </a:r>
            <a:r>
              <a:rPr lang="en-IN" sz="1200" b="1" dirty="0">
                <a:solidFill>
                  <a:srgbClr val="FF0000"/>
                </a:solidFill>
              </a:rPr>
              <a:t>al. </a:t>
            </a:r>
            <a:r>
              <a:rPr lang="en-IN" sz="1200" b="1" dirty="0" smtClean="0">
                <a:solidFill>
                  <a:srgbClr val="FF0000"/>
                </a:solidFill>
              </a:rPr>
              <a:t>Bone </a:t>
            </a:r>
            <a:r>
              <a:rPr lang="en-IN" sz="1200" b="1" dirty="0">
                <a:solidFill>
                  <a:srgbClr val="FF0000"/>
                </a:solidFill>
              </a:rPr>
              <a:t>Marrow Transplant. 2014 Aug </a:t>
            </a:r>
            <a:r>
              <a:rPr lang="en-IN" sz="1200" b="1" dirty="0" smtClean="0">
                <a:solidFill>
                  <a:srgbClr val="FF0000"/>
                </a:solidFill>
              </a:rPr>
              <a:t>11) </a:t>
            </a:r>
            <a:endParaRPr lang="en-IN" sz="18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Surgery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Goal </a:t>
            </a:r>
            <a:r>
              <a:rPr lang="en-IN" sz="2000" dirty="0"/>
              <a:t>of </a:t>
            </a:r>
            <a:r>
              <a:rPr lang="en-IN" sz="2000" dirty="0" err="1"/>
              <a:t>supravesical</a:t>
            </a:r>
            <a:r>
              <a:rPr lang="en-IN" sz="2000" dirty="0"/>
              <a:t> </a:t>
            </a:r>
            <a:r>
              <a:rPr lang="en-IN" sz="2000" dirty="0" smtClean="0"/>
              <a:t>diversion: To decrease </a:t>
            </a:r>
            <a:r>
              <a:rPr lang="en-IN" sz="2000" dirty="0"/>
              <a:t>exposure of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</a:t>
            </a:r>
            <a:r>
              <a:rPr lang="en-IN" sz="2000" dirty="0"/>
              <a:t>areas to </a:t>
            </a:r>
            <a:r>
              <a:rPr lang="en-IN" sz="2000" dirty="0" err="1"/>
              <a:t>urokinase</a:t>
            </a:r>
            <a:r>
              <a:rPr lang="en-IN" sz="2000" dirty="0"/>
              <a:t> to allow for </a:t>
            </a:r>
            <a:r>
              <a:rPr lang="en-IN" sz="2000" dirty="0" err="1" smtClean="0"/>
              <a:t>hemostasis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r>
              <a:rPr lang="en-IN" sz="2000" dirty="0" smtClean="0"/>
              <a:t>Stillwell </a:t>
            </a:r>
            <a:r>
              <a:rPr lang="en-IN" sz="2000" dirty="0"/>
              <a:t>et al., reported </a:t>
            </a:r>
            <a:r>
              <a:rPr lang="en-IN" sz="2000" dirty="0" smtClean="0"/>
              <a:t>need </a:t>
            </a:r>
            <a:r>
              <a:rPr lang="en-IN" sz="2000" dirty="0"/>
              <a:t>for cystectomy for bleeding control in 5 of 100 (5%) patients with severe cyclophosphamide </a:t>
            </a:r>
            <a:r>
              <a:rPr lang="en-IN" sz="2000" dirty="0" smtClean="0"/>
              <a:t>induced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</a:t>
            </a:r>
            <a:r>
              <a:rPr lang="en-IN" sz="2000" dirty="0"/>
              <a:t>cystitis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128" y="5301995"/>
            <a:ext cx="9156128" cy="279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IN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Manikandan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, et al.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Indian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s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Urol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2010; 26(2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): 159–166</a:t>
            </a: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9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57" y="613155"/>
            <a:ext cx="2047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Purpose: </a:t>
            </a:r>
            <a:r>
              <a:rPr lang="en-IN" dirty="0" smtClean="0"/>
              <a:t>To </a:t>
            </a:r>
            <a:r>
              <a:rPr lang="en-IN" dirty="0"/>
              <a:t>evaluate </a:t>
            </a:r>
            <a:r>
              <a:rPr lang="en-IN" dirty="0" smtClean="0"/>
              <a:t>clinical </a:t>
            </a:r>
            <a:r>
              <a:rPr lang="en-IN" dirty="0"/>
              <a:t>presentation, </a:t>
            </a:r>
            <a:r>
              <a:rPr lang="en-IN" dirty="0" smtClean="0"/>
              <a:t>management &amp; </a:t>
            </a:r>
            <a:r>
              <a:rPr lang="en-IN" dirty="0"/>
              <a:t>outcomes </a:t>
            </a:r>
            <a:r>
              <a:rPr lang="en-IN" dirty="0" smtClean="0"/>
              <a:t>of patients </a:t>
            </a:r>
            <a:r>
              <a:rPr lang="en-IN" dirty="0"/>
              <a:t>undergoing cystectomy for refractory </a:t>
            </a:r>
            <a:r>
              <a:rPr lang="en-IN" dirty="0" err="1"/>
              <a:t>hemorrhagic</a:t>
            </a:r>
            <a:r>
              <a:rPr lang="en-IN" dirty="0"/>
              <a:t> </a:t>
            </a:r>
            <a:r>
              <a:rPr lang="en-IN" dirty="0" smtClean="0"/>
              <a:t>cystitis</a:t>
            </a:r>
          </a:p>
          <a:p>
            <a:endParaRPr lang="en-IN" dirty="0"/>
          </a:p>
          <a:p>
            <a:r>
              <a:rPr lang="en-IN" dirty="0"/>
              <a:t>Materials and Methods: </a:t>
            </a:r>
            <a:r>
              <a:rPr lang="en-IN" dirty="0" smtClean="0"/>
              <a:t>21 </a:t>
            </a:r>
            <a:r>
              <a:rPr lang="en-IN" dirty="0"/>
              <a:t>patients with refractory </a:t>
            </a:r>
            <a:r>
              <a:rPr lang="en-IN" dirty="0" err="1" smtClean="0"/>
              <a:t>hematuria</a:t>
            </a:r>
            <a:r>
              <a:rPr lang="en-IN" dirty="0" smtClean="0"/>
              <a:t> treated </a:t>
            </a:r>
            <a:r>
              <a:rPr lang="en-IN" dirty="0"/>
              <a:t>with cystectomy </a:t>
            </a:r>
            <a:r>
              <a:rPr lang="en-IN" dirty="0" smtClean="0"/>
              <a:t>between </a:t>
            </a:r>
            <a:r>
              <a:rPr lang="en-IN" dirty="0"/>
              <a:t>2000 </a:t>
            </a:r>
            <a:r>
              <a:rPr lang="en-IN" dirty="0" smtClean="0"/>
              <a:t>&amp; 2012</a:t>
            </a:r>
          </a:p>
          <a:p>
            <a:endParaRPr lang="en-IN" dirty="0"/>
          </a:p>
          <a:p>
            <a:r>
              <a:rPr lang="en-IN" dirty="0" smtClean="0"/>
              <a:t>Clot evacuation, bladder </a:t>
            </a:r>
            <a:r>
              <a:rPr lang="en-IN" dirty="0"/>
              <a:t>fulguration </a:t>
            </a:r>
            <a:r>
              <a:rPr lang="en-IN" dirty="0" smtClean="0"/>
              <a:t>&amp; bladder </a:t>
            </a:r>
            <a:r>
              <a:rPr lang="en-IN" dirty="0"/>
              <a:t>irrigation had failed in all patients </a:t>
            </a:r>
            <a:r>
              <a:rPr lang="en-IN" dirty="0" smtClean="0"/>
              <a:t>before cystectomy</a:t>
            </a:r>
          </a:p>
          <a:p>
            <a:endParaRPr lang="en-IN" dirty="0"/>
          </a:p>
          <a:p>
            <a:r>
              <a:rPr lang="en-IN" dirty="0" smtClean="0"/>
              <a:t>In </a:t>
            </a:r>
            <a:r>
              <a:rPr lang="en-IN" dirty="0"/>
              <a:t>addition, 45% of patients had received prior </a:t>
            </a:r>
            <a:r>
              <a:rPr lang="en-IN" dirty="0" err="1"/>
              <a:t>intravesical</a:t>
            </a:r>
            <a:r>
              <a:rPr lang="en-IN" dirty="0"/>
              <a:t> </a:t>
            </a:r>
            <a:r>
              <a:rPr lang="en-IN" dirty="0" smtClean="0"/>
              <a:t>therapy (</a:t>
            </a:r>
            <a:r>
              <a:rPr lang="en-IN" dirty="0" err="1" smtClean="0"/>
              <a:t>aminocaproic</a:t>
            </a:r>
            <a:r>
              <a:rPr lang="en-IN" dirty="0" smtClean="0"/>
              <a:t> </a:t>
            </a:r>
            <a:r>
              <a:rPr lang="en-IN" dirty="0"/>
              <a:t>acid, alum or formalin), hyperbaric oxygen therapy (25%), </a:t>
            </a:r>
            <a:r>
              <a:rPr lang="en-IN" dirty="0" smtClean="0"/>
              <a:t>nephrostomy tube </a:t>
            </a:r>
            <a:r>
              <a:rPr lang="en-IN" dirty="0"/>
              <a:t>placement for attempted urinary diversion (15%) and/or </a:t>
            </a:r>
            <a:r>
              <a:rPr lang="en-IN" dirty="0" smtClean="0"/>
              <a:t>selective bladder </a:t>
            </a:r>
            <a:r>
              <a:rPr lang="en-IN" dirty="0" err="1"/>
              <a:t>angioembolization</a:t>
            </a:r>
            <a:r>
              <a:rPr lang="en-IN" dirty="0"/>
              <a:t> (5</a:t>
            </a:r>
            <a:r>
              <a:rPr lang="en-IN" dirty="0" smtClean="0"/>
              <a:t>%)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77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"/>
            <a:ext cx="5907406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57" y="613155"/>
            <a:ext cx="2047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sz="3600" b="1" u="sng" dirty="0" smtClean="0">
                <a:solidFill>
                  <a:srgbClr val="FF0000"/>
                </a:solidFill>
              </a:rPr>
              <a:t>Results:</a:t>
            </a:r>
          </a:p>
          <a:p>
            <a:endParaRPr lang="en-IN" dirty="0"/>
          </a:p>
          <a:p>
            <a:r>
              <a:rPr lang="en-IN" dirty="0" smtClean="0"/>
              <a:t>Median </a:t>
            </a:r>
            <a:r>
              <a:rPr lang="en-IN" dirty="0"/>
              <a:t>time </a:t>
            </a:r>
            <a:r>
              <a:rPr lang="en-IN" dirty="0" smtClean="0"/>
              <a:t>from receipt </a:t>
            </a:r>
            <a:r>
              <a:rPr lang="en-IN" dirty="0"/>
              <a:t>of radiation to cystectomy in these patients was 91 months (IQR 73, 125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/>
              <a:t>Median </a:t>
            </a:r>
            <a:r>
              <a:rPr lang="en-IN" dirty="0" smtClean="0"/>
              <a:t>ASA (American </a:t>
            </a:r>
            <a:r>
              <a:rPr lang="en-IN" dirty="0"/>
              <a:t>Society of </a:t>
            </a:r>
            <a:r>
              <a:rPr lang="en-IN" dirty="0" err="1"/>
              <a:t>Anesthesiologists</a:t>
            </a:r>
            <a:r>
              <a:rPr lang="en-IN" dirty="0"/>
              <a:t>) score at cystectomy was </a:t>
            </a:r>
            <a:r>
              <a:rPr lang="en-IN" dirty="0" smtClean="0"/>
              <a:t>3 &amp; median </a:t>
            </a:r>
            <a:r>
              <a:rPr lang="en-IN" dirty="0"/>
              <a:t>preoperative </a:t>
            </a:r>
            <a:r>
              <a:rPr lang="en-IN" dirty="0" err="1"/>
              <a:t>hemoglobin</a:t>
            </a:r>
            <a:r>
              <a:rPr lang="en-IN" dirty="0"/>
              <a:t> was 10.2 </a:t>
            </a:r>
            <a:r>
              <a:rPr lang="en-IN" dirty="0" smtClean="0"/>
              <a:t>gm/dl</a:t>
            </a:r>
          </a:p>
          <a:p>
            <a:endParaRPr lang="en-IN" dirty="0"/>
          </a:p>
          <a:p>
            <a:r>
              <a:rPr lang="en-IN" dirty="0" smtClean="0"/>
              <a:t>Median </a:t>
            </a:r>
            <a:r>
              <a:rPr lang="en-IN" dirty="0"/>
              <a:t>length of stay </a:t>
            </a:r>
            <a:r>
              <a:rPr lang="en-IN" dirty="0" smtClean="0"/>
              <a:t>after cystectomy: 10 </a:t>
            </a:r>
            <a:r>
              <a:rPr lang="en-IN" dirty="0"/>
              <a:t>days (IQR 7, </a:t>
            </a:r>
            <a:r>
              <a:rPr lang="en-IN" dirty="0" smtClean="0"/>
              <a:t>19)</a:t>
            </a:r>
          </a:p>
          <a:p>
            <a:endParaRPr lang="en-IN" dirty="0"/>
          </a:p>
          <a:p>
            <a:r>
              <a:rPr lang="en-IN" dirty="0" smtClean="0"/>
              <a:t>Severe </a:t>
            </a:r>
            <a:r>
              <a:rPr lang="en-IN" dirty="0"/>
              <a:t>(</a:t>
            </a:r>
            <a:r>
              <a:rPr lang="en-IN" dirty="0" err="1"/>
              <a:t>Clavien</a:t>
            </a:r>
            <a:r>
              <a:rPr lang="en-IN" dirty="0"/>
              <a:t> grade III to V) </a:t>
            </a:r>
            <a:r>
              <a:rPr lang="en-IN" dirty="0" smtClean="0"/>
              <a:t>complications were </a:t>
            </a:r>
            <a:r>
              <a:rPr lang="en-IN" dirty="0"/>
              <a:t>noted in 42% of patients (8 of 19) </a:t>
            </a:r>
            <a:r>
              <a:rPr lang="en-IN" dirty="0" smtClean="0"/>
              <a:t>&amp; 90-day </a:t>
            </a:r>
            <a:r>
              <a:rPr lang="en-IN" dirty="0"/>
              <a:t>mortality rate in </a:t>
            </a:r>
            <a:r>
              <a:rPr lang="en-IN" dirty="0" smtClean="0"/>
              <a:t>this cohort </a:t>
            </a:r>
            <a:r>
              <a:rPr lang="en-IN" dirty="0"/>
              <a:t>was 16% (3 of </a:t>
            </a:r>
            <a:r>
              <a:rPr lang="en-IN" dirty="0" smtClean="0"/>
              <a:t>19)</a:t>
            </a:r>
          </a:p>
          <a:p>
            <a:endParaRPr lang="en-IN" dirty="0"/>
          </a:p>
          <a:p>
            <a:r>
              <a:rPr lang="en-IN" dirty="0" smtClean="0"/>
              <a:t>With </a:t>
            </a:r>
            <a:r>
              <a:rPr lang="en-IN" dirty="0"/>
              <a:t>median postoperative </a:t>
            </a:r>
            <a:r>
              <a:rPr lang="en-IN" dirty="0" smtClean="0"/>
              <a:t>follow-up </a:t>
            </a:r>
            <a:r>
              <a:rPr lang="en-IN" dirty="0"/>
              <a:t>of 13 </a:t>
            </a:r>
            <a:r>
              <a:rPr lang="en-IN" dirty="0" smtClean="0"/>
              <a:t>months (IQR </a:t>
            </a:r>
            <a:r>
              <a:rPr lang="en-IN" dirty="0"/>
              <a:t>4, 21), </a:t>
            </a:r>
            <a:r>
              <a:rPr lang="en-IN" dirty="0" smtClean="0"/>
              <a:t>1 &amp; </a:t>
            </a:r>
            <a:r>
              <a:rPr lang="en-IN" dirty="0"/>
              <a:t>3-year overall survival was 84% and 52%, </a:t>
            </a:r>
            <a:r>
              <a:rPr lang="en-IN" dirty="0" smtClean="0"/>
              <a:t>respectively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57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74638"/>
            <a:ext cx="7219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376"/>
            <a:ext cx="6547455" cy="537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8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767"/>
            <a:ext cx="6062439" cy="50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743"/>
            <a:ext cx="5592291" cy="505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27"/>
            <a:ext cx="6096347" cy="53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57" y="613155"/>
            <a:ext cx="2047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b="1" u="sng" dirty="0" smtClean="0">
                <a:solidFill>
                  <a:srgbClr val="FF0000"/>
                </a:solidFill>
              </a:rPr>
              <a:t>Conclusions:</a:t>
            </a:r>
          </a:p>
          <a:p>
            <a:endParaRPr lang="en-IN" sz="2000" b="1" u="sng" dirty="0"/>
          </a:p>
          <a:p>
            <a:r>
              <a:rPr lang="en-IN" sz="1900" dirty="0" smtClean="0"/>
              <a:t>Cystectomy </a:t>
            </a:r>
            <a:r>
              <a:rPr lang="en-IN" sz="1900" dirty="0"/>
              <a:t>for </a:t>
            </a:r>
            <a:r>
              <a:rPr lang="en-IN" sz="1900" dirty="0" err="1"/>
              <a:t>hemorrhagic</a:t>
            </a:r>
            <a:r>
              <a:rPr lang="en-IN" sz="1900" dirty="0"/>
              <a:t> cystitis is associated with </a:t>
            </a:r>
            <a:r>
              <a:rPr lang="en-IN" sz="1900" dirty="0" smtClean="0"/>
              <a:t>high risk of </a:t>
            </a:r>
            <a:r>
              <a:rPr lang="en-IN" sz="1900" dirty="0"/>
              <a:t>perioperative complications </a:t>
            </a:r>
            <a:r>
              <a:rPr lang="en-IN" sz="1900" dirty="0" smtClean="0"/>
              <a:t>&amp; mortality</a:t>
            </a:r>
            <a:r>
              <a:rPr lang="en-IN" sz="1900" dirty="0"/>
              <a:t>, consistent </a:t>
            </a:r>
            <a:r>
              <a:rPr lang="en-IN" sz="1900" dirty="0" smtClean="0"/>
              <a:t>with </a:t>
            </a:r>
            <a:r>
              <a:rPr lang="en-IN" sz="1900" dirty="0"/>
              <a:t>baseline </a:t>
            </a:r>
            <a:r>
              <a:rPr lang="en-IN" sz="1900" dirty="0" smtClean="0"/>
              <a:t>clinical status </a:t>
            </a:r>
            <a:r>
              <a:rPr lang="en-IN" sz="1900" dirty="0"/>
              <a:t>of this patient cohort and, as such, should remain a last resort to </a:t>
            </a:r>
            <a:r>
              <a:rPr lang="en-IN" sz="1900" dirty="0" smtClean="0"/>
              <a:t>control bleeding </a:t>
            </a:r>
            <a:r>
              <a:rPr lang="en-IN" sz="1900" dirty="0"/>
              <a:t>after failure of conservative measures</a:t>
            </a:r>
          </a:p>
        </p:txBody>
      </p:sp>
    </p:spTree>
    <p:extLst>
      <p:ext uri="{BB962C8B-B14F-4D97-AF65-F5344CB8AC3E}">
        <p14:creationId xmlns:p14="http://schemas.microsoft.com/office/powerpoint/2010/main" val="5109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 smtClean="0"/>
              <a:t>A review of consecutive </a:t>
            </a:r>
            <a:r>
              <a:rPr lang="en-IN" sz="2000" dirty="0" err="1" smtClean="0"/>
              <a:t>pediatric</a:t>
            </a:r>
            <a:r>
              <a:rPr lang="en-IN" sz="2000" dirty="0" smtClean="0"/>
              <a:t> patients treated at the Memorial Sloan-Kettering Cancer </a:t>
            </a:r>
            <a:r>
              <a:rPr lang="en-IN" sz="2000" dirty="0" err="1" smtClean="0"/>
              <a:t>Center</a:t>
            </a:r>
            <a:r>
              <a:rPr lang="en-IN" sz="2000" dirty="0" smtClean="0"/>
              <a:t> from 1986 to 2010 found that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 was observed in 97 of 6,119 children (1.6%). On univariate analysis, following factors were significantly associated with increased risk of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 </a:t>
            </a:r>
            <a:r>
              <a:rPr lang="da-DK" sz="1200" b="1" dirty="0">
                <a:solidFill>
                  <a:srgbClr val="FF0000"/>
                </a:solidFill>
              </a:rPr>
              <a:t>(Riachy E, et al. J Urol. 2014. 191(1); 186-92.)</a:t>
            </a:r>
            <a:r>
              <a:rPr lang="en-IN" sz="2000" dirty="0" smtClean="0"/>
              <a:t>:</a:t>
            </a:r>
          </a:p>
          <a:p>
            <a:r>
              <a:rPr lang="en-IN" sz="2000" dirty="0" smtClean="0"/>
              <a:t>Age </a:t>
            </a:r>
            <a:r>
              <a:rPr lang="en-IN" sz="2000" dirty="0"/>
              <a:t>&gt; 5 years</a:t>
            </a:r>
          </a:p>
          <a:p>
            <a:r>
              <a:rPr lang="en-IN" sz="2000" dirty="0"/>
              <a:t>Male gender</a:t>
            </a:r>
          </a:p>
          <a:p>
            <a:r>
              <a:rPr lang="en-IN" sz="2000" dirty="0"/>
              <a:t>Cyclophosphamide or </a:t>
            </a:r>
            <a:r>
              <a:rPr lang="en-IN" sz="2000" dirty="0" err="1"/>
              <a:t>busulfan</a:t>
            </a:r>
            <a:r>
              <a:rPr lang="en-IN" sz="2000" dirty="0"/>
              <a:t> chemotherapy</a:t>
            </a:r>
          </a:p>
          <a:p>
            <a:r>
              <a:rPr lang="en-IN" sz="2000" dirty="0"/>
              <a:t>Bone marrow or peripheral blood stem cell transplantation</a:t>
            </a:r>
          </a:p>
          <a:p>
            <a:r>
              <a:rPr lang="en-IN" sz="2000" dirty="0"/>
              <a:t>Pelvic radiotherapy</a:t>
            </a:r>
          </a:p>
          <a:p>
            <a:r>
              <a:rPr lang="en-IN" sz="2000" dirty="0"/>
              <a:t>Underlying diagnoses of rhabdomyosarcoma, acute </a:t>
            </a:r>
            <a:r>
              <a:rPr lang="en-IN" sz="2000" dirty="0" err="1"/>
              <a:t>leukemia</a:t>
            </a:r>
            <a:r>
              <a:rPr lang="en-IN" sz="2000" dirty="0"/>
              <a:t>, or </a:t>
            </a:r>
            <a:r>
              <a:rPr lang="en-IN" sz="2000" dirty="0" smtClean="0"/>
              <a:t>aplastic </a:t>
            </a:r>
            <a:r>
              <a:rPr lang="en-IN" sz="2000" dirty="0" err="1" smtClean="0"/>
              <a:t>anemia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03"/>
          <a:stretch/>
        </p:blipFill>
        <p:spPr bwMode="auto">
          <a:xfrm>
            <a:off x="-1" y="0"/>
            <a:ext cx="9144001" cy="52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2" y="5250805"/>
            <a:ext cx="9180512" cy="330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West NJ. Pharmacotherapy. 1997; 4: 696-706.</a:t>
            </a:r>
          </a:p>
        </p:txBody>
      </p:sp>
    </p:spTree>
    <p:extLst>
      <p:ext uri="{BB962C8B-B14F-4D97-AF65-F5344CB8AC3E}">
        <p14:creationId xmlns:p14="http://schemas.microsoft.com/office/powerpoint/2010/main" val="21154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14"/>
          <a:stretch/>
        </p:blipFill>
        <p:spPr bwMode="auto">
          <a:xfrm>
            <a:off x="-1" y="680797"/>
            <a:ext cx="9144001" cy="8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3"/>
          <a:stretch/>
        </p:blipFill>
        <p:spPr bwMode="auto">
          <a:xfrm>
            <a:off x="22440" y="1537322"/>
            <a:ext cx="9121561" cy="353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5250805"/>
            <a:ext cx="9180512" cy="330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West NJ. Pharmacotherapy. 1997; 4: 696-706.</a:t>
            </a:r>
          </a:p>
        </p:txBody>
      </p:sp>
    </p:spTree>
    <p:extLst>
      <p:ext uri="{BB962C8B-B14F-4D97-AF65-F5344CB8AC3E}">
        <p14:creationId xmlns:p14="http://schemas.microsoft.com/office/powerpoint/2010/main" val="2117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5250805"/>
            <a:ext cx="9180512" cy="330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West NJ. Pharmacotherapy. 1997; 4: 696-706.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88256"/>
            <a:ext cx="6800850" cy="460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0" y="0"/>
            <a:ext cx="8467960" cy="16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53727"/>
            <a:ext cx="2276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8840"/>
            <a:ext cx="3114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069951"/>
            <a:ext cx="679132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23928" y="2610583"/>
            <a:ext cx="3816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76338" y="2862039"/>
            <a:ext cx="6564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5586" y="3148551"/>
            <a:ext cx="6564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3402671"/>
            <a:ext cx="6564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9632" y="3654127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" y="0"/>
            <a:ext cx="8589216" cy="55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727"/>
            <a:ext cx="3114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Prognosis of </a:t>
            </a:r>
            <a:r>
              <a:rPr lang="en-IN" dirty="0" err="1" smtClean="0"/>
              <a:t>hemorrhagic</a:t>
            </a:r>
            <a:r>
              <a:rPr lang="en-IN" dirty="0" smtClean="0"/>
              <a:t> cystitis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/>
              <a:t>In general, cystitis caused by exposure to chemotherapeutic drugs can be </a:t>
            </a:r>
            <a:r>
              <a:rPr lang="en-IN" sz="2000" dirty="0" smtClean="0"/>
              <a:t>expected to </a:t>
            </a:r>
            <a:r>
              <a:rPr lang="en-IN" sz="2000" dirty="0"/>
              <a:t>resolve after discontinuation of </a:t>
            </a:r>
            <a:r>
              <a:rPr lang="en-IN" sz="2000" dirty="0" smtClean="0"/>
              <a:t>agent &amp; treatment with irrigation/fulguration</a:t>
            </a:r>
          </a:p>
          <a:p>
            <a:endParaRPr lang="en-IN" sz="2000" dirty="0"/>
          </a:p>
          <a:p>
            <a:r>
              <a:rPr lang="en-IN" sz="2000" dirty="0" smtClean="0"/>
              <a:t>Conversely</a:t>
            </a:r>
            <a:r>
              <a:rPr lang="en-IN" sz="2000" dirty="0"/>
              <a:t>, </a:t>
            </a:r>
            <a:r>
              <a:rPr lang="en-IN" sz="2000" dirty="0" err="1"/>
              <a:t>hemorrhagic</a:t>
            </a:r>
            <a:r>
              <a:rPr lang="en-IN" sz="2000" dirty="0"/>
              <a:t> cystitis due to pelvic radiation </a:t>
            </a:r>
            <a:r>
              <a:rPr lang="en-IN" sz="2000" dirty="0" smtClean="0"/>
              <a:t>therapy tends </a:t>
            </a:r>
            <a:r>
              <a:rPr lang="en-IN" sz="2000" dirty="0"/>
              <a:t>to recur for months, or even years, after completion of </a:t>
            </a:r>
            <a:r>
              <a:rPr lang="en-IN" sz="2000" dirty="0" smtClean="0"/>
              <a:t>radiotherapy</a:t>
            </a:r>
          </a:p>
          <a:p>
            <a:endParaRPr lang="en-IN" sz="2000" dirty="0"/>
          </a:p>
          <a:p>
            <a:r>
              <a:rPr lang="en-IN" sz="2000" dirty="0"/>
              <a:t>Seemingly minor events, such as </a:t>
            </a:r>
            <a:r>
              <a:rPr lang="en-IN" sz="2000" dirty="0" smtClean="0"/>
              <a:t>UTI or </a:t>
            </a:r>
            <a:r>
              <a:rPr lang="en-IN" sz="2000" dirty="0"/>
              <a:t>bladder distention, </a:t>
            </a:r>
            <a:r>
              <a:rPr lang="en-IN" sz="2000" dirty="0" smtClean="0"/>
              <a:t>may trigger </a:t>
            </a:r>
            <a:r>
              <a:rPr lang="en-IN" sz="2000" dirty="0"/>
              <a:t>florid </a:t>
            </a:r>
            <a:r>
              <a:rPr lang="en-IN" sz="2000" dirty="0" err="1" smtClean="0"/>
              <a:t>hemorrhage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Close follow-up with </a:t>
            </a:r>
            <a:r>
              <a:rPr lang="en-IN" sz="2000" dirty="0"/>
              <a:t>periodic urinalysis </a:t>
            </a:r>
            <a:r>
              <a:rPr lang="en-IN" sz="2000" dirty="0" smtClean="0"/>
              <a:t>&amp; urine culture and </a:t>
            </a:r>
            <a:r>
              <a:rPr lang="en-IN" sz="2000" dirty="0"/>
              <a:t>sensitivity testing, along with aggressive management, may </a:t>
            </a:r>
            <a:r>
              <a:rPr lang="en-IN" sz="2000" dirty="0" smtClean="0"/>
              <a:t>prevent recurrences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Prognosis of </a:t>
            </a:r>
            <a:r>
              <a:rPr lang="en-IN" dirty="0" err="1"/>
              <a:t>hemorrhagic</a:t>
            </a:r>
            <a:r>
              <a:rPr lang="en-IN" dirty="0"/>
              <a:t> cystitis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Prognosis </a:t>
            </a:r>
            <a:r>
              <a:rPr lang="en-IN" sz="2000" dirty="0"/>
              <a:t>in </a:t>
            </a:r>
            <a:r>
              <a:rPr lang="en-IN" sz="2000" dirty="0" err="1"/>
              <a:t>pediatric</a:t>
            </a:r>
            <a:r>
              <a:rPr lang="en-IN" sz="2000" dirty="0"/>
              <a:t> patients with </a:t>
            </a:r>
            <a:r>
              <a:rPr lang="en-IN" sz="2000" dirty="0" err="1"/>
              <a:t>hemorrhagic</a:t>
            </a:r>
            <a:r>
              <a:rPr lang="en-IN" sz="2000" dirty="0"/>
              <a:t> cystitis is related to </a:t>
            </a:r>
            <a:r>
              <a:rPr lang="en-IN" sz="2000" dirty="0" smtClean="0"/>
              <a:t>successful treatment </a:t>
            </a:r>
            <a:r>
              <a:rPr lang="en-IN" sz="2000" dirty="0"/>
              <a:t>of their primary oncologic </a:t>
            </a:r>
            <a:r>
              <a:rPr lang="en-IN" sz="2000" dirty="0" smtClean="0"/>
              <a:t>condition</a:t>
            </a:r>
          </a:p>
          <a:p>
            <a:endParaRPr lang="en-IN" sz="2000" dirty="0"/>
          </a:p>
          <a:p>
            <a:r>
              <a:rPr lang="en-IN" sz="2000" dirty="0" smtClean="0"/>
              <a:t>Most </a:t>
            </a:r>
            <a:r>
              <a:rPr lang="en-IN" sz="2000" dirty="0"/>
              <a:t>patients are </a:t>
            </a:r>
            <a:r>
              <a:rPr lang="en-IN" sz="2000" dirty="0" smtClean="0"/>
              <a:t>successfully treated</a:t>
            </a:r>
            <a:r>
              <a:rPr lang="en-IN" sz="2000" dirty="0"/>
              <a:t>, </a:t>
            </a:r>
            <a:r>
              <a:rPr lang="en-IN" sz="2000" dirty="0" smtClean="0"/>
              <a:t>with </a:t>
            </a:r>
            <a:r>
              <a:rPr lang="en-IN" sz="2000" dirty="0"/>
              <a:t>resolution of </a:t>
            </a:r>
            <a:r>
              <a:rPr lang="en-IN" sz="2000" dirty="0" err="1"/>
              <a:t>hemorrhagic</a:t>
            </a:r>
            <a:r>
              <a:rPr lang="en-IN" sz="2000" dirty="0"/>
              <a:t> </a:t>
            </a:r>
            <a:r>
              <a:rPr lang="en-IN" sz="2000" dirty="0" smtClean="0"/>
              <a:t>cystitis</a:t>
            </a:r>
          </a:p>
          <a:p>
            <a:endParaRPr lang="en-IN" sz="2000" dirty="0"/>
          </a:p>
          <a:p>
            <a:r>
              <a:rPr lang="en-IN" sz="2000" dirty="0" smtClean="0"/>
              <a:t>However</a:t>
            </a:r>
            <a:r>
              <a:rPr lang="en-IN" sz="2000" dirty="0"/>
              <a:t>, </a:t>
            </a:r>
            <a:r>
              <a:rPr lang="en-IN" sz="2000" dirty="0" smtClean="0"/>
              <a:t>long-term effects </a:t>
            </a:r>
            <a:r>
              <a:rPr lang="en-IN" sz="2000" dirty="0"/>
              <a:t>on </a:t>
            </a:r>
            <a:r>
              <a:rPr lang="en-IN" sz="2000" dirty="0" smtClean="0"/>
              <a:t>bladder </a:t>
            </a:r>
            <a:r>
              <a:rPr lang="en-IN" sz="2000" dirty="0"/>
              <a:t>may include increased bladder fibrosis, reduced bladder </a:t>
            </a:r>
            <a:r>
              <a:rPr lang="en-IN" sz="2000" dirty="0" smtClean="0"/>
              <a:t>capacity &amp; upper tract </a:t>
            </a:r>
            <a:r>
              <a:rPr lang="en-IN" sz="2000" dirty="0"/>
              <a:t>deterioration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Prognosis of </a:t>
            </a:r>
            <a:r>
              <a:rPr lang="en-IN" dirty="0" err="1"/>
              <a:t>hemorrhagic</a:t>
            </a:r>
            <a:r>
              <a:rPr lang="en-IN" dirty="0"/>
              <a:t> cystitis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Complications are unusual in patients with chemical </a:t>
            </a:r>
            <a:r>
              <a:rPr lang="en-IN" sz="2000" dirty="0" smtClean="0"/>
              <a:t>cystitis</a:t>
            </a:r>
          </a:p>
          <a:p>
            <a:endParaRPr lang="en-IN" sz="2000" dirty="0"/>
          </a:p>
          <a:p>
            <a:r>
              <a:rPr lang="en-IN" sz="2000" dirty="0" smtClean="0"/>
              <a:t>Wound </a:t>
            </a:r>
            <a:r>
              <a:rPr lang="en-IN" sz="2000" dirty="0"/>
              <a:t>problems, urinary anastomotic strictures and </a:t>
            </a:r>
            <a:r>
              <a:rPr lang="en-IN" sz="2000" dirty="0" smtClean="0"/>
              <a:t>leaks &amp; bowel </a:t>
            </a:r>
            <a:r>
              <a:rPr lang="en-IN" sz="2000" dirty="0"/>
              <a:t>anastomosis problems are </a:t>
            </a:r>
            <a:r>
              <a:rPr lang="en-IN" sz="2000" dirty="0" smtClean="0"/>
              <a:t>more common </a:t>
            </a:r>
            <a:r>
              <a:rPr lang="en-IN" sz="2000" dirty="0"/>
              <a:t>in patients who have undergone a urinary diversion procedure </a:t>
            </a:r>
            <a:r>
              <a:rPr lang="en-IN" sz="2000" dirty="0" smtClean="0"/>
              <a:t>after radiation therapy</a:t>
            </a:r>
          </a:p>
          <a:p>
            <a:endParaRPr lang="en-IN" sz="2000" dirty="0"/>
          </a:p>
          <a:p>
            <a:r>
              <a:rPr lang="en-IN" sz="2000" dirty="0" smtClean="0"/>
              <a:t>Patients </a:t>
            </a:r>
            <a:r>
              <a:rPr lang="en-IN" sz="2000" dirty="0"/>
              <a:t>with severe </a:t>
            </a:r>
            <a:r>
              <a:rPr lang="en-IN" sz="2000" dirty="0" err="1"/>
              <a:t>hemorrhagic</a:t>
            </a:r>
            <a:r>
              <a:rPr lang="en-IN" sz="2000" dirty="0"/>
              <a:t> cystitis refractory </a:t>
            </a:r>
            <a:r>
              <a:rPr lang="en-IN" sz="2000" dirty="0" smtClean="0"/>
              <a:t>to medical </a:t>
            </a:r>
            <a:r>
              <a:rPr lang="en-IN" sz="2000" dirty="0"/>
              <a:t>intervention are at an increased risk for </a:t>
            </a:r>
            <a:r>
              <a:rPr lang="en-IN" sz="2000" dirty="0" smtClean="0"/>
              <a:t>mortality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013" y="2414395"/>
            <a:ext cx="62919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THANK YOU!!!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Factors associated with greater severity of cystitis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Older age</a:t>
            </a:r>
          </a:p>
          <a:p>
            <a:endParaRPr lang="en-IN" sz="2000" dirty="0"/>
          </a:p>
          <a:p>
            <a:r>
              <a:rPr lang="en-IN" sz="2000" dirty="0" smtClean="0"/>
              <a:t>Late-onset </a:t>
            </a:r>
            <a:r>
              <a:rPr lang="en-IN" sz="2000" dirty="0" err="1" smtClean="0"/>
              <a:t>hemorrhagic</a:t>
            </a:r>
            <a:r>
              <a:rPr lang="en-IN" sz="2000" dirty="0" smtClean="0"/>
              <a:t> cystitis</a:t>
            </a:r>
          </a:p>
          <a:p>
            <a:endParaRPr lang="en-IN" sz="2000" dirty="0"/>
          </a:p>
          <a:p>
            <a:r>
              <a:rPr lang="en-IN" sz="2000" dirty="0" smtClean="0"/>
              <a:t>Positive </a:t>
            </a:r>
            <a:r>
              <a:rPr lang="en-IN" sz="2000" dirty="0"/>
              <a:t>urine culture for BK </a:t>
            </a:r>
            <a:r>
              <a:rPr lang="en-IN" sz="2000" dirty="0" smtClean="0"/>
              <a:t>virus</a:t>
            </a:r>
          </a:p>
          <a:p>
            <a:endParaRPr lang="en-IN" sz="2000" dirty="0"/>
          </a:p>
          <a:p>
            <a:r>
              <a:rPr lang="en-IN" sz="2000" dirty="0" smtClean="0"/>
              <a:t>Bone </a:t>
            </a:r>
            <a:r>
              <a:rPr lang="en-IN" sz="2000" dirty="0"/>
              <a:t>marrow </a:t>
            </a:r>
            <a:r>
              <a:rPr lang="en-IN" sz="2000" dirty="0" smtClean="0"/>
              <a:t>or peripheral </a:t>
            </a:r>
            <a:r>
              <a:rPr lang="en-IN" sz="2000" dirty="0"/>
              <a:t>blood stem cell transplantation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2014/ </a:t>
            </a:r>
            <a:r>
              <a:rPr lang="da-DK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Riachy </a:t>
            </a:r>
            <a:r>
              <a:rPr lang="da-DK" sz="1200" dirty="0">
                <a:solidFill>
                  <a:schemeClr val="tx1"/>
                </a:solidFill>
                <a:latin typeface="Calibri" panose="020F0502020204030204" pitchFamily="34" charset="0"/>
              </a:rPr>
              <a:t>E, et al. J Urol. 2014. 191(1); 186-92</a:t>
            </a:r>
            <a:r>
              <a:rPr lang="da-DK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static.com/pi/meds/ckb/76/36676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3875"/>
            <a:ext cx="4800532" cy="29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01760" y="1911184"/>
            <a:ext cx="3384376" cy="18748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Changes associated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irradiation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cystitis, which developed after 7200cGy external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beam radiation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for localized prostate cancer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8024" y="1911184"/>
            <a:ext cx="4098112" cy="22469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Neovascularity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associated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irradiation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cystitis.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When distended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, these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weak walled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Vessels often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rupture, resulting in submucosal </a:t>
            </a:r>
            <a:r>
              <a:rPr lang="en-IN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hemorrhage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&amp;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gross </a:t>
            </a:r>
            <a:r>
              <a:rPr lang="en-IN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hematuria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r="5616" b="4372"/>
          <a:stretch/>
        </p:blipFill>
        <p:spPr bwMode="auto">
          <a:xfrm>
            <a:off x="462476" y="821714"/>
            <a:ext cx="4136838" cy="405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8024" y="1911184"/>
            <a:ext cx="4098112" cy="22469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Bladder neck </a:t>
            </a:r>
            <a:r>
              <a:rPr lang="en-IN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neovascularity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after radiation therapy (IMRT) for prostate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cancer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8" y="1014970"/>
            <a:ext cx="4452370" cy="40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14" y="5331676"/>
            <a:ext cx="9144000" cy="2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Basler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J, et al. </a:t>
            </a:r>
            <a:r>
              <a:rPr lang="es-ES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Medscape</a:t>
            </a:r>
            <a:r>
              <a:rPr lang="es-E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2014</a:t>
            </a:r>
            <a:r>
              <a:rPr lang="en-IN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153</TotalTime>
  <Words>2949</Words>
  <Application>Microsoft Office PowerPoint</Application>
  <PresentationFormat>Custom</PresentationFormat>
  <Paragraphs>277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Module</vt:lpstr>
      <vt:lpstr>Hemorrhagic Cystitis</vt:lpstr>
      <vt:lpstr>Hemorrhagic cystitis</vt:lpstr>
      <vt:lpstr>Epidemiology</vt:lpstr>
      <vt:lpstr>Epidemiology</vt:lpstr>
      <vt:lpstr>Epidemiology</vt:lpstr>
      <vt:lpstr>Factors associated with greater severity of cystitis</vt:lpstr>
      <vt:lpstr>PowerPoint Presentation</vt:lpstr>
      <vt:lpstr>PowerPoint Presentation</vt:lpstr>
      <vt:lpstr>PowerPoint Presentation</vt:lpstr>
      <vt:lpstr>Hemorrhagic cystitis: Causes</vt:lpstr>
      <vt:lpstr>PowerPoint Presentation</vt:lpstr>
      <vt:lpstr>PowerPoint Presentation</vt:lpstr>
      <vt:lpstr>PowerPoint Presentation</vt:lpstr>
      <vt:lpstr>PowerPoint Presentation</vt:lpstr>
      <vt:lpstr>General Principles of managing Hemorrhagic Cystitis</vt:lpstr>
      <vt:lpstr>General Principles of managing Hemorrhagic Cystitis</vt:lpstr>
      <vt:lpstr>Treatment of intractable bladder hemorrhage</vt:lpstr>
      <vt:lpstr>Treatment of intractable bladder hemorrhage</vt:lpstr>
      <vt:lpstr>Medical management: Estrogen</vt:lpstr>
      <vt:lpstr>Medical management: Sodium pentosan polysulfate</vt:lpstr>
      <vt:lpstr>Medical management: Hyperbaric oxygen</vt:lpstr>
      <vt:lpstr>Instillation therapies used in treatment of hemorrhagic cystitis</vt:lpstr>
      <vt:lpstr>Instillation therapies used in treatment of hemorrhagic cystitis</vt:lpstr>
      <vt:lpstr>Instillation therapy: E-aminocaproic acid </vt:lpstr>
      <vt:lpstr>Instillation therapy: E-aminocaproic acid </vt:lpstr>
      <vt:lpstr>Instillation therapy: Alum</vt:lpstr>
      <vt:lpstr>Instillation therapy: Alum</vt:lpstr>
      <vt:lpstr>Instillation therapy: Silver nitrate</vt:lpstr>
      <vt:lpstr>Instillation therapy: Prostaglandins</vt:lpstr>
      <vt:lpstr>Instillation therapy: Prostaglandins</vt:lpstr>
      <vt:lpstr>Instillation therapy: Hyaluronic acid</vt:lpstr>
      <vt:lpstr>Instillation therapy: Formalin</vt:lpstr>
      <vt:lpstr>Instillation therapy: Formalin</vt:lpstr>
      <vt:lpstr>Instillation therapy: Formalin</vt:lpstr>
      <vt:lpstr>Instillation therapy: Fibrin glue</vt:lpstr>
      <vt:lpstr>PowerPoint Presentation</vt:lpstr>
      <vt:lpstr>PowerPoint Presentation</vt:lpstr>
      <vt:lpstr>Embolization</vt:lpstr>
      <vt:lpstr>Surgery</vt:lpstr>
      <vt:lpstr>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Prognosis of hemorrhagic cystitis</vt:lpstr>
      <vt:lpstr>Prognosis of hemorrhagic cystitis</vt:lpstr>
      <vt:lpstr>Prognosis of hemorrhagic cystitis</vt:lpstr>
      <vt:lpstr>PowerPoint Presentation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Hemorrhagic Cystitis</dc:title>
  <dc:creator>Shirley D’Souza</dc:creator>
  <cp:lastModifiedBy>Shirley D’Souza</cp:lastModifiedBy>
  <cp:revision>68</cp:revision>
  <dcterms:created xsi:type="dcterms:W3CDTF">2015-10-19T06:26:39Z</dcterms:created>
  <dcterms:modified xsi:type="dcterms:W3CDTF">2015-10-21T19:01:16Z</dcterms:modified>
</cp:coreProperties>
</file>