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33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36" r:id="rId16"/>
    <p:sldId id="273" r:id="rId17"/>
    <p:sldId id="302" r:id="rId18"/>
    <p:sldId id="274" r:id="rId19"/>
    <p:sldId id="275" r:id="rId20"/>
    <p:sldId id="276" r:id="rId21"/>
    <p:sldId id="332" r:id="rId22"/>
    <p:sldId id="331" r:id="rId23"/>
    <p:sldId id="328" r:id="rId24"/>
    <p:sldId id="329" r:id="rId25"/>
    <p:sldId id="330" r:id="rId26"/>
    <p:sldId id="292" r:id="rId27"/>
    <p:sldId id="293" r:id="rId28"/>
    <p:sldId id="288" r:id="rId29"/>
    <p:sldId id="291" r:id="rId30"/>
    <p:sldId id="307" r:id="rId31"/>
    <p:sldId id="296" r:id="rId32"/>
    <p:sldId id="308" r:id="rId33"/>
    <p:sldId id="309" r:id="rId34"/>
    <p:sldId id="334" r:id="rId35"/>
    <p:sldId id="327" r:id="rId36"/>
    <p:sldId id="297" r:id="rId37"/>
    <p:sldId id="341" r:id="rId38"/>
    <p:sldId id="338" r:id="rId39"/>
    <p:sldId id="340" r:id="rId40"/>
    <p:sldId id="339" r:id="rId41"/>
    <p:sldId id="298" r:id="rId42"/>
    <p:sldId id="301" r:id="rId43"/>
    <p:sldId id="303" r:id="rId44"/>
    <p:sldId id="313" r:id="rId45"/>
    <p:sldId id="323" r:id="rId46"/>
    <p:sldId id="316" r:id="rId47"/>
    <p:sldId id="324" r:id="rId48"/>
    <p:sldId id="325" r:id="rId49"/>
    <p:sldId id="326" r:id="rId50"/>
    <p:sldId id="319" r:id="rId51"/>
    <p:sldId id="337" r:id="rId52"/>
    <p:sldId id="317" r:id="rId53"/>
    <p:sldId id="318" r:id="rId54"/>
    <p:sldId id="320" r:id="rId55"/>
    <p:sldId id="321" r:id="rId56"/>
    <p:sldId id="322" r:id="rId57"/>
    <p:sldId id="314" r:id="rId58"/>
    <p:sldId id="312" r:id="rId59"/>
    <p:sldId id="260" r:id="rId60"/>
  </p:sldIdLst>
  <p:sldSz cx="9144000" cy="59404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96"/>
      </p:cViewPr>
      <p:guideLst>
        <p:guide orient="horz" pos="1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FB3E-68B6-440E-A85F-69EE431C4C82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685800"/>
            <a:ext cx="5276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73C1-2B2D-4C65-B323-2E72385A86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4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521FEF-43E4-43A0-923E-A3E9116886D5}" type="slidenum">
              <a:rPr lang="en-GB"/>
              <a:pPr/>
              <a:t>4</a:t>
            </a:fld>
            <a:endParaRPr lang="en-GB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96BE7FB3-E087-43B5-BE34-89A66117EB6B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4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81D862-279E-4699-B5F9-D50EE06985F6}" type="slidenum">
              <a:rPr lang="en-GB"/>
              <a:pPr/>
              <a:t>13</a:t>
            </a:fld>
            <a:endParaRPr lang="en-GB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C01A4427-C4B8-4020-8378-DF3A26019B3C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13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94A520-1DB2-4606-BF01-B3C627ABC6F7}" type="slidenum">
              <a:rPr lang="en-GB"/>
              <a:pPr/>
              <a:t>14</a:t>
            </a:fld>
            <a:endParaRPr lang="en-GB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069477B8-8E27-4696-97CD-969E3065D43E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14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74640E-5896-4564-B73B-D826BA89BF7A}" type="slidenum">
              <a:rPr lang="en-GB"/>
              <a:pPr/>
              <a:t>16</a:t>
            </a:fld>
            <a:endParaRPr lang="en-GB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631BD03D-3056-42FC-B7BA-DC69E88BBE77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16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AB8813-2B66-4C96-951B-6E94A63D31B7}" type="slidenum">
              <a:rPr lang="en-GB"/>
              <a:pPr/>
              <a:t>18</a:t>
            </a:fld>
            <a:endParaRPr lang="en-GB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07E0E9A5-D827-43B1-9880-5676074CE25E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18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B413E-9526-4135-9E13-E91F03324573}" type="slidenum">
              <a:rPr lang="en-GB"/>
              <a:pPr/>
              <a:t>19</a:t>
            </a:fld>
            <a:endParaRPr lang="en-GB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6C95A57D-F3EC-46E2-8F4D-D7B412D8C3BB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19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783A7-A9B8-4DF0-9433-CE6F37C51457}" type="slidenum">
              <a:rPr lang="en-GB"/>
              <a:pPr/>
              <a:t>20</a:t>
            </a:fld>
            <a:endParaRPr lang="en-GB"/>
          </a:p>
        </p:txBody>
      </p:sp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D68B74B2-3A65-4559-9525-C20FDDFC45FF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20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C3A5A3-8D79-4BB4-86E2-A84917F243EA}" type="slidenum">
              <a:rPr lang="en-GB"/>
              <a:pPr/>
              <a:t>37</a:t>
            </a:fld>
            <a:endParaRPr lang="en-GB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r>
              <a:rPr lang="en-GB">
                <a:latin typeface="Calibri" pitchFamily="32" charset="0"/>
                <a:ea typeface="Lucida Sans Unicode" charset="0"/>
                <a:cs typeface="Lucida Sans Unicode" charset="0"/>
              </a:rPr>
              <a:t>BII BPH Impact Score</a:t>
            </a:r>
          </a:p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endParaRPr lang="en-GB">
              <a:latin typeface="Calibri" pitchFamily="32" charset="0"/>
              <a:ea typeface="Lucida Sans Unicode" charset="0"/>
              <a:cs typeface="Lucida Sans Unicode" charset="0"/>
            </a:endParaRPr>
          </a:p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r>
              <a:rPr lang="en-GB">
                <a:latin typeface="Calibri" pitchFamily="32" charset="0"/>
                <a:ea typeface="Lucida Sans Unicode" charset="0"/>
                <a:cs typeface="Lucida Sans Unicode" charset="0"/>
              </a:rPr>
              <a:t>1. Over the past month, how much physical discomfort did any urinary problems cause you?</a:t>
            </a:r>
          </a:p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r>
              <a:rPr lang="en-GB">
                <a:latin typeface="Calibri" pitchFamily="32" charset="0"/>
                <a:ea typeface="Lucida Sans Unicode" charset="0"/>
                <a:cs typeface="Lucida Sans Unicode" charset="0"/>
              </a:rPr>
              <a:t>2. Over the past month, how much did you worry about your health because of any urinary problems?</a:t>
            </a:r>
          </a:p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r>
              <a:rPr lang="en-GB">
                <a:latin typeface="Calibri" pitchFamily="32" charset="0"/>
                <a:ea typeface="Lucida Sans Unicode" charset="0"/>
                <a:cs typeface="Lucida Sans Unicode" charset="0"/>
              </a:rPr>
              <a:t>3. Overall, how bothersome has any trouble with urination been during the past month?</a:t>
            </a:r>
          </a:p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r>
              <a:rPr lang="en-GB">
                <a:latin typeface="Calibri" pitchFamily="32" charset="0"/>
                <a:ea typeface="Lucida Sans Unicode" charset="0"/>
                <a:cs typeface="Lucida Sans Unicode" charset="0"/>
              </a:rPr>
              <a:t>4. Over the past month, how much of the time has any urinary problem kept you from doing the kinds of things you would usually do?</a:t>
            </a:r>
          </a:p>
          <a:p>
            <a:pPr eaLnBrk="1" hangingPunct="1">
              <a:spcBef>
                <a:spcPct val="0"/>
              </a:spcBef>
              <a:buClr>
                <a:srgbClr val="0C0004"/>
              </a:buClr>
              <a:buFont typeface="Calibri" pitchFamily="32" charset="0"/>
              <a:buNone/>
            </a:pPr>
            <a:endParaRPr lang="en-GB"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EA4FB5D7-33EC-4EB5-9905-65F13D070E65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37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41F2F1-FB2E-445B-B25B-1342E87048C5}" type="slidenum">
              <a:rPr lang="en-GB"/>
              <a:pPr/>
              <a:t>5</a:t>
            </a:fld>
            <a:endParaRPr lang="en-GB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7EEC0D05-66A4-4747-86C0-08FE0A993464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5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DF97E6-EDD9-4633-B466-A83CB227F702}" type="slidenum">
              <a:rPr lang="en-GB"/>
              <a:pPr/>
              <a:t>6</a:t>
            </a:fld>
            <a:endParaRPr lang="en-GB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B488E605-FBB0-4FD8-BDC6-B502A952B616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6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AE6844-FA71-40A0-86C6-FFE2F706D434}" type="slidenum">
              <a:rPr lang="en-GB"/>
              <a:pPr/>
              <a:t>7</a:t>
            </a:fld>
            <a:endParaRPr lang="en-GB"/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C584D3D2-A829-4BC1-89DA-2FCF37EA7B9C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7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90C24E-6790-4AE8-ADB8-9D6CB86AD19C}" type="slidenum">
              <a:rPr lang="en-GB"/>
              <a:pPr/>
              <a:t>8</a:t>
            </a:fld>
            <a:endParaRPr lang="en-GB"/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219590B0-31B6-489B-97FE-A6ED5FD7CCC2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8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04856B-765F-443C-A5B0-F27CA1DBFBF8}" type="slidenum">
              <a:rPr lang="en-GB"/>
              <a:pPr/>
              <a:t>9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F59901EB-C094-4ED4-8E57-76EDE60D3C2E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9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E624F9-8009-4659-A518-3DD552849DD6}" type="slidenum">
              <a:rPr lang="en-GB"/>
              <a:pPr/>
              <a:t>10</a:t>
            </a:fld>
            <a:endParaRPr lang="en-GB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3C9B1C5D-150A-465C-9335-868FBEE45026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10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664C49-4B43-4347-8039-A363B303CD9E}" type="slidenum">
              <a:rPr lang="en-GB"/>
              <a:pPr/>
              <a:t>11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4722BFF1-AEB4-46FD-83C6-BACC3089F52C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11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D67CE3-60EA-4413-BF1F-D3138B938096}" type="slidenum">
              <a:rPr lang="en-GB"/>
              <a:pPr/>
              <a:t>12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3AB8AC2C-F332-4044-884B-1267A676E1EF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12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444832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06848"/>
            <a:ext cx="8077200" cy="144946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84113"/>
            <a:ext cx="8077200" cy="1298973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442182"/>
            <a:ext cx="9144000" cy="3960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9404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9404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37894"/>
            <a:ext cx="1905000" cy="506861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4019"/>
            <a:ext cx="6019800" cy="50686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5524179"/>
            <a:ext cx="3836404" cy="316273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50"/>
            <a:ext cx="8229600" cy="46536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2543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254312"/>
            <a:ext cx="9144000" cy="3960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02968"/>
            <a:ext cx="8013192" cy="1417781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584113"/>
            <a:ext cx="8022336" cy="594043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590"/>
            <a:ext cx="4038600" cy="4005167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6590"/>
            <a:ext cx="4038600" cy="40051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1669"/>
            <a:ext cx="4040188" cy="61964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21777"/>
            <a:ext cx="404018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71669"/>
            <a:ext cx="4041775" cy="61964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1777"/>
            <a:ext cx="4041775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32009"/>
            <a:ext cx="2523744" cy="847501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509909"/>
            <a:ext cx="5920641" cy="3948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498548"/>
            <a:ext cx="2468880" cy="3960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25937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25937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34649"/>
            <a:ext cx="2525150" cy="847501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286146"/>
            <a:ext cx="6247397" cy="4654279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496987"/>
            <a:ext cx="2468880" cy="3960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013833"/>
            <a:ext cx="2523744" cy="174252"/>
          </a:xfrm>
        </p:spPr>
        <p:txBody>
          <a:bodyPr/>
          <a:lstStyle/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9404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9404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013833"/>
            <a:ext cx="5193792" cy="17425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013833"/>
            <a:ext cx="733864" cy="174252"/>
          </a:xfrm>
        </p:spPr>
        <p:txBody>
          <a:bodyPr/>
          <a:lstStyle/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-2918" y="704961"/>
            <a:ext cx="9144000" cy="3960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9143999" cy="7247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009"/>
            <a:ext cx="8229600" cy="48894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4258"/>
            <a:ext cx="8229600" cy="457013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10401"/>
            <a:ext cx="2133600" cy="237617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A48C87-3A26-46D5-A0C9-CC1BAF4C13CB}" type="datetimeFigureOut">
              <a:rPr lang="en-IN" smtClean="0"/>
              <a:t>06-08-2015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5610401"/>
            <a:ext cx="5507719" cy="237617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5610401"/>
            <a:ext cx="733864" cy="237617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50C5FB-5087-4450-96D1-A1D308001D0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4800" dirty="0" smtClean="0"/>
              <a:t>Benign Prostatic Hyperplasia Management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1600" smtClean="0"/>
              <a:t>6</a:t>
            </a:r>
            <a:r>
              <a:rPr lang="en-IN" sz="1600" baseline="30000" smtClean="0"/>
              <a:t>th</a:t>
            </a:r>
            <a:r>
              <a:rPr lang="en-IN" sz="1600" smtClean="0"/>
              <a:t> August </a:t>
            </a:r>
            <a:r>
              <a:rPr lang="en-IN" sz="1600" dirty="0" smtClean="0"/>
              <a:t>2015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8306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B9388E7F-8E50-4F73-8412-A6BF38F6ACA7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10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4" y="881980"/>
            <a:ext cx="83358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Healthy </a:t>
            </a:r>
            <a:r>
              <a:rPr lang="en-IN" sz="2900" dirty="0" smtClean="0"/>
              <a:t>Prostate</a:t>
            </a:r>
            <a:r>
              <a:rPr lang="en-IN" sz="2900" dirty="0"/>
              <a:t>, BPE and BPO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Thorpe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A, et al. Lancet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2003; 361(9366): 1359-67.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3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8C24253A-721A-4466-9071-D0888B893ADE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11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" y="585630"/>
            <a:ext cx="6581775" cy="53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0" name="AutoShape 8"/>
          <p:cNvSpPr>
            <a:spLocks noChangeArrowheads="1"/>
          </p:cNvSpPr>
          <p:nvPr/>
        </p:nvSpPr>
        <p:spPr bwMode="auto">
          <a:xfrm rot="6540000" flipV="1">
            <a:off x="3537931" y="-150440"/>
            <a:ext cx="537789" cy="3606800"/>
          </a:xfrm>
          <a:prstGeom prst="downArrow">
            <a:avLst>
              <a:gd name="adj1" fmla="val 50000"/>
              <a:gd name="adj2" fmla="val 5001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927725" y="3591310"/>
            <a:ext cx="26479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Peak urinary flow rate declines by about 2 mL/s</a:t>
            </a:r>
          </a:p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per decade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Olmsted County Study</a:t>
            </a:r>
          </a:p>
        </p:txBody>
      </p:sp>
    </p:spTree>
    <p:extLst>
      <p:ext uri="{BB962C8B-B14F-4D97-AF65-F5344CB8AC3E}">
        <p14:creationId xmlns:p14="http://schemas.microsoft.com/office/powerpoint/2010/main" val="3894337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91D1BF3E-CEC9-4EA8-9666-2D8054BFAF87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12</a:t>
            </a:fld>
            <a:endParaRPr lang="en-GB" sz="1000">
              <a:latin typeface="Calibri" pitchFamily="32" charset="0"/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55798" y="1035986"/>
            <a:ext cx="8248650" cy="4165391"/>
            <a:chOff x="119" y="426"/>
            <a:chExt cx="5196" cy="2525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19" y="426"/>
              <a:ext cx="259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b"/>
            <a:lstStyle/>
            <a:p>
              <a:pPr algn="ct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Voiding symptoms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718" y="426"/>
              <a:ext cx="25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b"/>
            <a:lstStyle/>
            <a:p>
              <a:pPr algn="ct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Storage symptoms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19" y="628"/>
              <a:ext cx="2599" cy="489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ctr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Hesitancy: delay in onset of micturition (time required by the detrusor muscle to overcome outlet resistance)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2718" y="628"/>
              <a:ext cx="2598" cy="489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Urinary frequency: voiding too frequently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during </a:t>
              </a: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day (&gt; 7 times)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119" y="1117"/>
              <a:ext cx="259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Poor urinary flow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&amp; </a:t>
              </a: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straining to void (flow rate &lt;10 mL/s is suggestive of obstruction)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718" y="1117"/>
              <a:ext cx="259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Nocturia is defined having to wake at night to void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119" y="1453"/>
              <a:ext cx="2599" cy="490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Sensation of incomplete bladder emptying (bladder is unable to empty itself completely, causing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residual urine)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718" y="1453"/>
              <a:ext cx="2598" cy="490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Urgency (sudden compelling desire to void, which is difficult to defer)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119" y="1943"/>
              <a:ext cx="2599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ctr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Terminal or post-micturition dribbling (weakness in bulbo-spongiosus muscle, which aids urethral emptying)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718" y="1943"/>
              <a:ext cx="2598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Urge incontinence (involuntary leakage of urine accompanied by urgency)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119" y="2432"/>
              <a:ext cx="2599" cy="336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ctr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Prolonged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urination (reduced </a:t>
              </a: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flow rate results in increased time taken to void)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2718" y="2432"/>
              <a:ext cx="2598" cy="336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119" y="2768"/>
              <a:ext cx="259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2718" y="2768"/>
              <a:ext cx="259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119" y="628"/>
              <a:ext cx="5197" cy="1"/>
            </a:xfrm>
            <a:prstGeom prst="line">
              <a:avLst/>
            </a:prstGeom>
            <a:noFill/>
            <a:ln w="12600">
              <a:solidFill>
                <a:srgbClr val="CF6D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119" y="426"/>
              <a:ext cx="5197" cy="1"/>
            </a:xfrm>
            <a:prstGeom prst="line">
              <a:avLst/>
            </a:prstGeom>
            <a:noFill/>
            <a:ln w="12600">
              <a:solidFill>
                <a:srgbClr val="CF6D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19" y="2951"/>
              <a:ext cx="5197" cy="1"/>
            </a:xfrm>
            <a:prstGeom prst="line">
              <a:avLst/>
            </a:prstGeom>
            <a:noFill/>
            <a:ln w="12600">
              <a:solidFill>
                <a:srgbClr val="CF6D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Understanding LUTS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Thorpe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A, et al. Lancet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2003; 361(9366): 1359-67.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25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3B9659A3-D157-426E-96F0-1E989C8A3260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13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2490986"/>
            <a:ext cx="1266825" cy="151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84557"/>
            <a:ext cx="1416050" cy="159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829779"/>
            <a:ext cx="1104900" cy="162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260034"/>
            <a:ext cx="1484312" cy="162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3833809"/>
            <a:ext cx="1406525" cy="171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9" y="778639"/>
            <a:ext cx="1347787" cy="173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2081213" y="1113521"/>
            <a:ext cx="1733550" cy="1082177"/>
          </a:xfrm>
          <a:prstGeom prst="leftArrowCallout">
            <a:avLst>
              <a:gd name="adj1" fmla="val 25000"/>
              <a:gd name="adj2" fmla="val 25000"/>
              <a:gd name="adj3" fmla="val 15907"/>
              <a:gd name="adj4" fmla="val 77315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Interrupted urinary stream</a:t>
            </a: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054225" y="2561922"/>
            <a:ext cx="1735138" cy="1080527"/>
          </a:xfrm>
          <a:prstGeom prst="leftArrowCallout">
            <a:avLst>
              <a:gd name="adj1" fmla="val 25000"/>
              <a:gd name="adj2" fmla="val 25000"/>
              <a:gd name="adj3" fmla="val 15907"/>
              <a:gd name="adj4" fmla="val 77315"/>
            </a:avLst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Hesitation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2038350" y="4237976"/>
            <a:ext cx="1735138" cy="1080527"/>
          </a:xfrm>
          <a:prstGeom prst="leftArrowCallout">
            <a:avLst>
              <a:gd name="adj1" fmla="val 25000"/>
              <a:gd name="adj2" fmla="val 25000"/>
              <a:gd name="adj3" fmla="val 15907"/>
              <a:gd name="adj4" fmla="val 77315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Terminal dribbling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 flipH="1">
            <a:off x="4230688" y="1097024"/>
            <a:ext cx="1770062" cy="1082177"/>
          </a:xfrm>
          <a:prstGeom prst="leftArrowCallout">
            <a:avLst>
              <a:gd name="adj1" fmla="val 25000"/>
              <a:gd name="adj2" fmla="val 25000"/>
              <a:gd name="adj3" fmla="val 15911"/>
              <a:gd name="adj4" fmla="val 77315"/>
            </a:avLst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Urgency </a:t>
            </a: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 flipH="1">
            <a:off x="4225926" y="2566871"/>
            <a:ext cx="1770063" cy="1080528"/>
          </a:xfrm>
          <a:prstGeom prst="leftArrowCallout">
            <a:avLst>
              <a:gd name="adj1" fmla="val 25000"/>
              <a:gd name="adj2" fmla="val 25000"/>
              <a:gd name="adj3" fmla="val 15912"/>
              <a:gd name="adj4" fmla="val 77315"/>
            </a:avLst>
          </a:prstGeom>
          <a:gradFill rotWithShape="0">
            <a:gsLst>
              <a:gs pos="0">
                <a:srgbClr val="A0A0A0"/>
              </a:gs>
              <a:gs pos="100000">
                <a:srgbClr val="DBDBDB"/>
              </a:gs>
            </a:gsLst>
            <a:lin ang="162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Weak stream </a:t>
            </a: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 flipH="1">
            <a:off x="4235450" y="4226428"/>
            <a:ext cx="1771650" cy="1082177"/>
          </a:xfrm>
          <a:prstGeom prst="leftArrowCallout">
            <a:avLst>
              <a:gd name="adj1" fmla="val 25000"/>
              <a:gd name="adj2" fmla="val 25000"/>
              <a:gd name="adj3" fmla="val 15910"/>
              <a:gd name="adj4" fmla="val 77315"/>
            </a:avLst>
          </a:prstGeom>
          <a:gradFill rotWithShape="0">
            <a:gsLst>
              <a:gs pos="0">
                <a:srgbClr val="FFA25D"/>
              </a:gs>
              <a:gs pos="100000">
                <a:srgbClr val="FFCEAC"/>
              </a:gs>
            </a:gsLst>
            <a:lin ang="16200000" scaled="1"/>
          </a:gradFill>
          <a:ln w="9360">
            <a:solidFill>
              <a:srgbClr val="FF860E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Nocturia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LUTS</a:t>
            </a:r>
          </a:p>
        </p:txBody>
      </p:sp>
    </p:spTree>
    <p:extLst>
      <p:ext uri="{BB962C8B-B14F-4D97-AF65-F5344CB8AC3E}">
        <p14:creationId xmlns:p14="http://schemas.microsoft.com/office/powerpoint/2010/main" val="2276635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BB8DFA4E-CDB4-461B-AF32-4925E30BB077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14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86298" y="1186523"/>
            <a:ext cx="2967038" cy="357976"/>
          </a:xfrm>
          <a:prstGeom prst="rect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Benign Prostatic Hypertrophy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725937" y="2037747"/>
            <a:ext cx="1825625" cy="357976"/>
          </a:xfrm>
          <a:prstGeom prst="rect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Static Factor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627761" y="2032797"/>
            <a:ext cx="1827212" cy="357977"/>
          </a:xfrm>
          <a:prstGeom prst="rect">
            <a:avLst/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Dynamic Factor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173612" y="2951659"/>
            <a:ext cx="2867025" cy="357976"/>
          </a:xfrm>
          <a:prstGeom prst="rect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Bladder Outlet Obstruction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41499" y="1879380"/>
            <a:ext cx="248126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mechanical compression </a:t>
            </a: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by growth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83548" y="1602237"/>
            <a:ext cx="2120900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contraction</a:t>
            </a: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 of SMC</a:t>
            </a:r>
            <a:r>
              <a:rPr lang="en-GB" sz="20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regulated by α1A adrenoreceptors in SMC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446787" y="1626982"/>
            <a:ext cx="261937" cy="39426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4456311" y="2504601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82823" y="3692355"/>
            <a:ext cx="2065338" cy="357977"/>
          </a:xfrm>
          <a:prstGeom prst="rect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hormonal therapy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413698" y="3689056"/>
            <a:ext cx="2065338" cy="357977"/>
          </a:xfrm>
          <a:prstGeom prst="rect">
            <a:avLst/>
          </a:prstGeom>
          <a:gradFill rotWithShape="0">
            <a:gsLst>
              <a:gs pos="0">
                <a:srgbClr val="FF8BCA"/>
              </a:gs>
              <a:gs pos="100000">
                <a:srgbClr val="FFC7E8"/>
              </a:gs>
            </a:gsLst>
            <a:lin ang="16200000" scaled="1"/>
          </a:gradFill>
          <a:ln w="9360">
            <a:solidFill>
              <a:srgbClr val="E755A7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blockade of SNS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flipV="1">
            <a:off x="1486099" y="2821335"/>
            <a:ext cx="244475" cy="791837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flipV="1">
            <a:off x="7320162" y="2816386"/>
            <a:ext cx="244475" cy="791837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1692473" y="2910417"/>
            <a:ext cx="12525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to reduce prostate size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142237" y="3067135"/>
            <a:ext cx="12525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to relax SMC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181548" y="2453461"/>
            <a:ext cx="251412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60%                             40%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Static and Dynamic factors in BPH</a:t>
            </a:r>
          </a:p>
        </p:txBody>
      </p:sp>
    </p:spTree>
    <p:extLst>
      <p:ext uri="{BB962C8B-B14F-4D97-AF65-F5344CB8AC3E}">
        <p14:creationId xmlns:p14="http://schemas.microsoft.com/office/powerpoint/2010/main" val="17273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" y="0"/>
            <a:ext cx="8966056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47E306B3-7B1B-4E8F-977E-2F912762136C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16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1"/>
          <a:stretch>
            <a:fillRect/>
          </a:stretch>
        </p:blipFill>
        <p:spPr bwMode="auto">
          <a:xfrm>
            <a:off x="2499577" y="0"/>
            <a:ext cx="6644423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77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86036"/>
            <a:ext cx="2042377" cy="1584176"/>
          </a:xfrm>
        </p:spPr>
        <p:txBody>
          <a:bodyPr>
            <a:normAutofit/>
          </a:bodyPr>
          <a:lstStyle/>
          <a:p>
            <a:r>
              <a:rPr lang="en-IN" sz="2900" dirty="0">
                <a:solidFill>
                  <a:srgbClr val="FF0000"/>
                </a:solidFill>
              </a:rPr>
              <a:t>Scoring for BPH: AUA-SS and IPSS</a:t>
            </a:r>
          </a:p>
        </p:txBody>
      </p:sp>
    </p:spTree>
    <p:extLst>
      <p:ext uri="{BB962C8B-B14F-4D97-AF65-F5344CB8AC3E}">
        <p14:creationId xmlns:p14="http://schemas.microsoft.com/office/powerpoint/2010/main" val="1545407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1300"/>
            <a:ext cx="86487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07A3DEAE-CA0B-49F4-9EE6-30B671A8814B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18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56565"/>
            <a:ext cx="8267700" cy="49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 flipV="1">
            <a:off x="5472113" y="2787925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359400" y="4536565"/>
            <a:ext cx="260350" cy="39261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flipV="1">
            <a:off x="6426200" y="3451089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 flipV="1">
            <a:off x="7418388" y="3286123"/>
            <a:ext cx="261937" cy="39426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Urodynamic Studies and Detrusor </a:t>
            </a:r>
            <a:r>
              <a:rPr lang="en-IN" sz="2900" dirty="0" err="1"/>
              <a:t>Overactivity</a:t>
            </a:r>
            <a:endParaRPr lang="en-IN" sz="2900" dirty="0"/>
          </a:p>
        </p:txBody>
      </p:sp>
      <p:sp>
        <p:nvSpPr>
          <p:cNvPr id="9" name="Rectangle 8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Thorpe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A, et al. Lancet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2003; 361(9366): 1359-67.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3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FFBC286C-EF86-4345-8C84-2A6CCD11D6E4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19</a:t>
            </a:fld>
            <a:endParaRPr lang="en-GB" sz="1000">
              <a:latin typeface="Calibri" pitchFamily="32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49173"/>
              </p:ext>
            </p:extLst>
          </p:nvPr>
        </p:nvGraphicFramePr>
        <p:xfrm>
          <a:off x="823913" y="802478"/>
          <a:ext cx="3041650" cy="238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r:id="rId4" imgW="3809524" imgH="3048426" progId="">
                  <p:embed/>
                </p:oleObj>
              </mc:Choice>
              <mc:Fallback>
                <p:oleObj r:id="rId4" imgW="3809524" imgH="30484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802478"/>
                        <a:ext cx="3041650" cy="238375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3186236"/>
            <a:ext cx="2570163" cy="26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Diagnosis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1960" y="974258"/>
            <a:ext cx="4474840" cy="4570139"/>
          </a:xfrm>
        </p:spPr>
        <p:txBody>
          <a:bodyPr>
            <a:normAutofit/>
          </a:bodyPr>
          <a:lstStyle/>
          <a:p>
            <a:r>
              <a:rPr lang="en-IN" sz="2000" dirty="0"/>
              <a:t>Based on symptoms</a:t>
            </a:r>
          </a:p>
          <a:p>
            <a:endParaRPr lang="en-IN" sz="2000" dirty="0"/>
          </a:p>
          <a:p>
            <a:r>
              <a:rPr lang="en-IN" sz="2000" dirty="0"/>
              <a:t>Digital Rectal </a:t>
            </a:r>
            <a:r>
              <a:rPr lang="en-IN" sz="2000" dirty="0" smtClean="0"/>
              <a:t>examination (DRE)</a:t>
            </a:r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PSA</a:t>
            </a:r>
          </a:p>
          <a:p>
            <a:endParaRPr lang="en-IN" sz="2000" dirty="0"/>
          </a:p>
          <a:p>
            <a:r>
              <a:rPr lang="en-IN" sz="2000" dirty="0"/>
              <a:t>TRUS guided biopsy (</a:t>
            </a:r>
            <a:r>
              <a:rPr lang="en-IN" sz="2000" dirty="0" err="1" smtClean="0"/>
              <a:t>transrectal</a:t>
            </a:r>
            <a:r>
              <a:rPr lang="en-IN" sz="2000" dirty="0" smtClean="0"/>
              <a:t> </a:t>
            </a:r>
            <a:r>
              <a:rPr lang="en-IN" sz="2000" dirty="0"/>
              <a:t>ultrasonography)‏</a:t>
            </a:r>
          </a:p>
          <a:p>
            <a:endParaRPr lang="en-IN" sz="2000" dirty="0"/>
          </a:p>
          <a:p>
            <a:r>
              <a:rPr lang="en-IN" sz="2000" dirty="0" smtClean="0"/>
              <a:t>Sonography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14273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Benign Prostatic Hyperplasia: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258"/>
            <a:ext cx="3466728" cy="4570139"/>
          </a:xfrm>
        </p:spPr>
        <p:txBody>
          <a:bodyPr>
            <a:normAutofit/>
          </a:bodyPr>
          <a:lstStyle/>
          <a:p>
            <a:r>
              <a:rPr lang="en-IN" sz="1800" dirty="0"/>
              <a:t>Benign prostatic hyperplasia (BPH</a:t>
            </a:r>
            <a:r>
              <a:rPr lang="en-IN" sz="1800" dirty="0" smtClean="0"/>
              <a:t>): Common </a:t>
            </a:r>
            <a:r>
              <a:rPr lang="en-IN" sz="1800" dirty="0"/>
              <a:t>problem among older </a:t>
            </a:r>
            <a:r>
              <a:rPr lang="en-IN" sz="1800" dirty="0" smtClean="0"/>
              <a:t>men</a:t>
            </a:r>
          </a:p>
          <a:p>
            <a:endParaRPr lang="en-IN" sz="2000" dirty="0" smtClean="0"/>
          </a:p>
          <a:p>
            <a:r>
              <a:rPr lang="en-IN" sz="1800" dirty="0" smtClean="0"/>
              <a:t>Prevalence </a:t>
            </a:r>
            <a:r>
              <a:rPr lang="en-IN" sz="1800" dirty="0"/>
              <a:t>of histologically diagnosed prostatic hyperplasia increases </a:t>
            </a:r>
            <a:r>
              <a:rPr lang="en-IN" sz="1800" dirty="0" smtClean="0"/>
              <a:t>from</a:t>
            </a:r>
          </a:p>
          <a:p>
            <a:pPr lvl="1"/>
            <a:r>
              <a:rPr lang="en-IN" sz="1600" dirty="0" smtClean="0"/>
              <a:t>31 - 40 </a:t>
            </a:r>
            <a:r>
              <a:rPr lang="en-IN" sz="1600" dirty="0" err="1" smtClean="0"/>
              <a:t>yrs</a:t>
            </a:r>
            <a:r>
              <a:rPr lang="en-IN" sz="1600" dirty="0" smtClean="0"/>
              <a:t>: 8% </a:t>
            </a:r>
          </a:p>
          <a:p>
            <a:pPr lvl="1"/>
            <a:r>
              <a:rPr lang="en-IN" sz="1600" dirty="0" smtClean="0"/>
              <a:t>51 - 60 </a:t>
            </a:r>
            <a:r>
              <a:rPr lang="en-IN" sz="1600" dirty="0" err="1" smtClean="0"/>
              <a:t>yrs</a:t>
            </a:r>
            <a:r>
              <a:rPr lang="en-IN" sz="1600" dirty="0" smtClean="0"/>
              <a:t>: 40 – 50% </a:t>
            </a:r>
          </a:p>
          <a:p>
            <a:pPr lvl="1"/>
            <a:r>
              <a:rPr lang="en-IN" sz="1600" dirty="0" smtClean="0"/>
              <a:t>&gt; 80 </a:t>
            </a:r>
            <a:r>
              <a:rPr lang="en-IN" sz="1600" dirty="0" err="1" smtClean="0"/>
              <a:t>yrs</a:t>
            </a:r>
            <a:r>
              <a:rPr lang="en-IN" sz="1600" dirty="0" smtClean="0"/>
              <a:t>: 80% </a:t>
            </a:r>
            <a:endParaRPr lang="en-IN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Cunningham GR, et al.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UpToDate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2015 /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Berry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SJ,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al.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 Urol.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1984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132: 474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78" y="809972"/>
            <a:ext cx="519297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9952" y="4698404"/>
            <a:ext cx="480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 smtClean="0">
                <a:latin typeface="Calibri" panose="020F0502020204030204" pitchFamily="34" charset="0"/>
              </a:rPr>
              <a:t>Age-associated </a:t>
            </a:r>
            <a:r>
              <a:rPr lang="en-IN" sz="1400" dirty="0" smtClean="0">
                <a:latin typeface="Calibri" panose="020F0502020204030204" pitchFamily="34" charset="0"/>
                <a:sym typeface="Symbol"/>
              </a:rPr>
              <a:t></a:t>
            </a:r>
            <a:r>
              <a:rPr lang="en-IN" sz="1400" dirty="0" smtClean="0">
                <a:latin typeface="Calibri" panose="020F0502020204030204" pitchFamily="34" charset="0"/>
              </a:rPr>
              <a:t> </a:t>
            </a:r>
            <a:r>
              <a:rPr lang="en-IN" sz="1400" dirty="0">
                <a:latin typeface="Calibri" panose="020F0502020204030204" pitchFamily="34" charset="0"/>
              </a:rPr>
              <a:t>in pathologic evidence of </a:t>
            </a:r>
            <a:r>
              <a:rPr lang="en-IN" sz="1400" dirty="0" smtClean="0">
                <a:latin typeface="Calibri" panose="020F0502020204030204" pitchFamily="34" charset="0"/>
              </a:rPr>
              <a:t>BPH in </a:t>
            </a:r>
            <a:r>
              <a:rPr lang="en-IN" sz="1400" dirty="0">
                <a:latin typeface="Calibri" panose="020F0502020204030204" pitchFamily="34" charset="0"/>
              </a:rPr>
              <a:t>1075 men at autopsy. </a:t>
            </a:r>
            <a:r>
              <a:rPr lang="en-IN" sz="1400" dirty="0" smtClean="0">
                <a:latin typeface="Calibri" panose="020F0502020204030204" pitchFamily="34" charset="0"/>
              </a:rPr>
              <a:t>Percentage </a:t>
            </a:r>
            <a:r>
              <a:rPr lang="en-IN" sz="1400" dirty="0">
                <a:latin typeface="Calibri" panose="020F0502020204030204" pitchFamily="34" charset="0"/>
              </a:rPr>
              <a:t>with </a:t>
            </a:r>
            <a:r>
              <a:rPr lang="en-IN" sz="1400" dirty="0" smtClean="0">
                <a:latin typeface="Calibri" panose="020F0502020204030204" pitchFamily="34" charset="0"/>
              </a:rPr>
              <a:t>BPH was </a:t>
            </a:r>
            <a:r>
              <a:rPr lang="en-IN" sz="1400" dirty="0">
                <a:latin typeface="Calibri" panose="020F0502020204030204" pitchFamily="34" charset="0"/>
              </a:rPr>
              <a:t>determined during </a:t>
            </a:r>
            <a:r>
              <a:rPr lang="en-IN" sz="1400" dirty="0" smtClean="0">
                <a:latin typeface="Calibri" panose="020F0502020204030204" pitchFamily="34" charset="0"/>
              </a:rPr>
              <a:t>10 </a:t>
            </a:r>
            <a:r>
              <a:rPr lang="en-IN" sz="1400" dirty="0" err="1" smtClean="0">
                <a:latin typeface="Calibri" panose="020F0502020204030204" pitchFamily="34" charset="0"/>
              </a:rPr>
              <a:t>yr</a:t>
            </a:r>
            <a:r>
              <a:rPr lang="en-IN" sz="1400" dirty="0" smtClean="0">
                <a:latin typeface="Calibri" panose="020F0502020204030204" pitchFamily="34" charset="0"/>
              </a:rPr>
              <a:t> intervals from 5 </a:t>
            </a:r>
            <a:r>
              <a:rPr lang="en-IN" sz="1400" dirty="0">
                <a:latin typeface="Calibri" panose="020F0502020204030204" pitchFamily="34" charset="0"/>
              </a:rPr>
              <a:t>different studies; </a:t>
            </a:r>
            <a:r>
              <a:rPr lang="en-IN" sz="1400" dirty="0" smtClean="0">
                <a:latin typeface="Calibri" panose="020F0502020204030204" pitchFamily="34" charset="0"/>
              </a:rPr>
              <a:t>mean </a:t>
            </a:r>
            <a:r>
              <a:rPr lang="en-IN" sz="1400" dirty="0">
                <a:latin typeface="Calibri" panose="020F0502020204030204" pitchFamily="34" charset="0"/>
              </a:rPr>
              <a:t>values are shown.</a:t>
            </a:r>
          </a:p>
        </p:txBody>
      </p:sp>
    </p:spTree>
    <p:extLst>
      <p:ext uri="{BB962C8B-B14F-4D97-AF65-F5344CB8AC3E}">
        <p14:creationId xmlns:p14="http://schemas.microsoft.com/office/powerpoint/2010/main" val="3575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8B88C4F8-945C-459D-8015-949F0CECB9B9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20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3" y="881980"/>
            <a:ext cx="5126037" cy="405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Need for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953988"/>
            <a:ext cx="3792166" cy="4570139"/>
          </a:xfrm>
        </p:spPr>
        <p:txBody>
          <a:bodyPr>
            <a:normAutofit/>
          </a:bodyPr>
          <a:lstStyle/>
          <a:p>
            <a:r>
              <a:rPr lang="en-IN" sz="2000" dirty="0"/>
              <a:t>Medical Therapy of Prostatic Symptoms (MTOPS) study of 3047 patients with LUTS/BPH evaluated impact of medical therapy for LUTS/BPH on clinical progression over mean follow-up of 4.5 years</a:t>
            </a:r>
          </a:p>
          <a:p>
            <a:endParaRPr lang="en-IN" sz="2000" dirty="0"/>
          </a:p>
          <a:p>
            <a:r>
              <a:rPr lang="en-IN" sz="2000" dirty="0"/>
              <a:t>80% had increased IPSS</a:t>
            </a:r>
          </a:p>
          <a:p>
            <a:endParaRPr lang="en-IN" sz="2000" dirty="0"/>
          </a:p>
          <a:p>
            <a:r>
              <a:rPr lang="en-IN" sz="2000" dirty="0"/>
              <a:t>14% patients had acute </a:t>
            </a:r>
            <a:r>
              <a:rPr lang="en-IN" sz="2000" dirty="0" smtClean="0"/>
              <a:t>retention</a:t>
            </a: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MTOPS trial: Bautista OM, et al. Control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Clin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Trials. 2003; 24: 224-243.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45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Indications for Referral to a Urologist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Sarma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N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Engl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Med. 2012; 367: 248-57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7423"/>
            <a:ext cx="4032448" cy="4769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9613"/>
            <a:ext cx="43053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97" y="249819"/>
            <a:ext cx="6444152" cy="524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466156"/>
            <a:ext cx="28803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9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Pathophysiology &amp; medical therapy of LUTS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Hennenberg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M, et al. Indian J Urol. 2014; 30(2): 181-8.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Management of BPH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987824" y="809972"/>
            <a:ext cx="2736304" cy="457200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Symptoms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4355976" y="1267172"/>
            <a:ext cx="0" cy="478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64192" y="1770424"/>
            <a:ext cx="2736304" cy="457200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Physical Examination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2483768" y="1999024"/>
            <a:ext cx="4804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5700496" y="1999024"/>
            <a:ext cx="383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1560" y="809972"/>
            <a:ext cx="1872208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American Urological Association (AUA) symptom assessment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1547664" y="2466156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71600" y="2790192"/>
            <a:ext cx="1296144" cy="6840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Moderate to severe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83568" y="246615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>
          <a:xfrm>
            <a:off x="1619672" y="34742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432" y="3834308"/>
            <a:ext cx="1823408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Symptoms don’t interfere with daily life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834308"/>
            <a:ext cx="936104" cy="684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Mild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6096" y="47704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9572" y="4374368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3528" y="5130452"/>
            <a:ext cx="2736304" cy="331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Watchful waiting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20" idx="3"/>
          </p:cNvCxnSpPr>
          <p:nvPr/>
        </p:nvCxnSpPr>
        <p:spPr>
          <a:xfrm>
            <a:off x="2267744" y="313223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19872" y="2849624"/>
            <a:ext cx="2664296" cy="624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Symptoms interfere with daily life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4752020" y="34742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19872" y="3690292"/>
            <a:ext cx="2664296" cy="193867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Pharmacological treatment: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α-adrenergic blocker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 </a:t>
            </a: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-reductase inhibitor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Novel therapies</a:t>
            </a:r>
          </a:p>
          <a:p>
            <a:pPr algn="ctr"/>
            <a:r>
              <a:rPr lang="en-IN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Phytotherapy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1248" y="917984"/>
            <a:ext cx="2637216" cy="2160240"/>
          </a:xfrm>
          <a:prstGeom prst="rect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BPH with obstructing symptoms causing: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Kidney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Bladder stone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Haematuria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Urinary retention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>
            <a:off x="7429856" y="3078224"/>
            <a:ext cx="0" cy="954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07696" y="4029246"/>
            <a:ext cx="2052736" cy="7411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Surgical treatment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jp-online.com/articles/2011/43/1/images/Indian%20J%20Pharmacol_2011_43_1_6_75657_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 bwMode="auto">
          <a:xfrm>
            <a:off x="3275856" y="0"/>
            <a:ext cx="5868144" cy="59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818084"/>
            <a:ext cx="252028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9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Milestones in understanding &amp; treatment of BPH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jp-online.com/articles/2011/43/1/images/Indian%20J%20Pharmacol_2011_43_1_6_75657_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1"/>
          <a:stretch/>
        </p:blipFill>
        <p:spPr bwMode="auto">
          <a:xfrm>
            <a:off x="1212029" y="161900"/>
            <a:ext cx="7859321" cy="55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61900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9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Milestones in understanding &amp; treatment of BPH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Medical Management of 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LUTS including </a:t>
            </a:r>
            <a:r>
              <a:rPr lang="en-IN" sz="2000" dirty="0"/>
              <a:t>obstructive symptoms </a:t>
            </a:r>
            <a:r>
              <a:rPr lang="en-IN" sz="2000" dirty="0" smtClean="0"/>
              <a:t>&amp; bladder </a:t>
            </a:r>
            <a:r>
              <a:rPr lang="en-IN" sz="2000" dirty="0"/>
              <a:t>storage </a:t>
            </a:r>
            <a:r>
              <a:rPr lang="en-IN" sz="2000" dirty="0" smtClean="0"/>
              <a:t>symptoms:</a:t>
            </a:r>
          </a:p>
          <a:p>
            <a:pPr lvl="1"/>
            <a:r>
              <a:rPr lang="en-IN" sz="1600" dirty="0" smtClean="0"/>
              <a:t>Occur </a:t>
            </a:r>
            <a:r>
              <a:rPr lang="en-IN" sz="1600" dirty="0"/>
              <a:t>in </a:t>
            </a:r>
            <a:r>
              <a:rPr lang="en-IN" sz="1600" dirty="0" smtClean="0"/>
              <a:t>&gt; ½ of </a:t>
            </a:r>
            <a:r>
              <a:rPr lang="en-IN" sz="1600" dirty="0"/>
              <a:t>men in their 60s </a:t>
            </a:r>
            <a:r>
              <a:rPr lang="en-IN" sz="1600" dirty="0" smtClean="0"/>
              <a:t>&amp; </a:t>
            </a:r>
            <a:r>
              <a:rPr lang="en-IN" sz="1600" dirty="0" smtClean="0">
                <a:sym typeface="Symbol"/>
              </a:rPr>
              <a:t></a:t>
            </a:r>
            <a:r>
              <a:rPr lang="en-IN" sz="1600" dirty="0" smtClean="0"/>
              <a:t> </a:t>
            </a:r>
            <a:r>
              <a:rPr lang="en-IN" sz="1600" dirty="0"/>
              <a:t>with </a:t>
            </a:r>
            <a:r>
              <a:rPr lang="en-IN" sz="1600" dirty="0" smtClean="0"/>
              <a:t>age</a:t>
            </a:r>
          </a:p>
          <a:p>
            <a:endParaRPr lang="en-IN" sz="2000" dirty="0"/>
          </a:p>
          <a:p>
            <a:r>
              <a:rPr lang="en-IN" sz="2000" dirty="0" smtClean="0"/>
              <a:t>Watchful waiting: Appropriate </a:t>
            </a:r>
            <a:r>
              <a:rPr lang="en-IN" sz="2000" dirty="0"/>
              <a:t>for men with mild </a:t>
            </a:r>
            <a:r>
              <a:rPr lang="en-IN" sz="2000" dirty="0" smtClean="0"/>
              <a:t>symptoms</a:t>
            </a:r>
          </a:p>
          <a:p>
            <a:endParaRPr lang="en-IN" sz="2000" dirty="0"/>
          </a:p>
          <a:p>
            <a:r>
              <a:rPr lang="en-IN" sz="2000" dirty="0" smtClean="0"/>
              <a:t>For </a:t>
            </a:r>
            <a:r>
              <a:rPr lang="en-IN" sz="2000" dirty="0"/>
              <a:t>men with moderate-to-severe symptoms, bothersome symptoms, or both, </a:t>
            </a:r>
            <a:r>
              <a:rPr lang="en-IN" sz="2000" dirty="0" smtClean="0"/>
              <a:t>benefits &amp; risks of </a:t>
            </a:r>
            <a:r>
              <a:rPr lang="en-IN" sz="2000" dirty="0"/>
              <a:t>medication should be </a:t>
            </a:r>
            <a:r>
              <a:rPr lang="en-IN" sz="2000" dirty="0" smtClean="0"/>
              <a:t>discussed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Sarma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N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Engl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Med. 2012; 367: 248-57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9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Medical Management of 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Pharmacologic options:</a:t>
            </a:r>
          </a:p>
          <a:p>
            <a:pPr lvl="1"/>
            <a:r>
              <a:rPr lang="en-IN" sz="1800" dirty="0" smtClean="0"/>
              <a:t>α-adrenergic-receptor </a:t>
            </a:r>
            <a:r>
              <a:rPr lang="en-IN" sz="1800" dirty="0"/>
              <a:t>blocker</a:t>
            </a:r>
            <a:r>
              <a:rPr lang="en-IN" sz="1800" dirty="0" smtClean="0"/>
              <a:t>, </a:t>
            </a:r>
            <a:r>
              <a:rPr lang="en-IN" sz="1800" dirty="0"/>
              <a:t>5α-reductase inhibitor (if there is </a:t>
            </a:r>
            <a:r>
              <a:rPr lang="en-IN" sz="1800" dirty="0" smtClean="0"/>
              <a:t>evidence of </a:t>
            </a:r>
            <a:r>
              <a:rPr lang="en-IN" sz="1800" dirty="0"/>
              <a:t>prostatic enlargement or </a:t>
            </a:r>
            <a:r>
              <a:rPr lang="en-IN" sz="1800" dirty="0" smtClean="0"/>
              <a:t>PSA </a:t>
            </a:r>
            <a:r>
              <a:rPr lang="en-IN" sz="1800" dirty="0"/>
              <a:t>level &gt;1.5 ng per </a:t>
            </a:r>
            <a:r>
              <a:rPr lang="en-IN" sz="1800" dirty="0" err="1"/>
              <a:t>milliliter</a:t>
            </a:r>
            <a:r>
              <a:rPr lang="en-IN" sz="1800" dirty="0"/>
              <a:t>), </a:t>
            </a:r>
            <a:r>
              <a:rPr lang="en-IN" sz="1800" dirty="0" smtClean="0"/>
              <a:t> </a:t>
            </a:r>
            <a:r>
              <a:rPr lang="en-IN" sz="1800" dirty="0"/>
              <a:t>phosphodiesterase-5 </a:t>
            </a:r>
            <a:r>
              <a:rPr lang="en-IN" sz="1800" dirty="0" smtClean="0"/>
              <a:t>inhibitor, or </a:t>
            </a:r>
            <a:r>
              <a:rPr lang="en-IN" sz="1800" dirty="0" err="1"/>
              <a:t>antimuscarinic</a:t>
            </a:r>
            <a:r>
              <a:rPr lang="en-IN" sz="1800" dirty="0"/>
              <a:t> </a:t>
            </a:r>
            <a:r>
              <a:rPr lang="en-IN" sz="1800" dirty="0" smtClean="0"/>
              <a:t>therapy</a:t>
            </a:r>
          </a:p>
          <a:p>
            <a:endParaRPr lang="en-IN" sz="2000" dirty="0"/>
          </a:p>
          <a:p>
            <a:r>
              <a:rPr lang="en-IN" sz="2000" dirty="0" smtClean="0"/>
              <a:t>Combination </a:t>
            </a:r>
            <a:r>
              <a:rPr lang="en-IN" sz="2000" dirty="0"/>
              <a:t>therapy with </a:t>
            </a:r>
            <a:r>
              <a:rPr lang="el-GR" sz="2000" dirty="0" smtClean="0"/>
              <a:t>α</a:t>
            </a:r>
            <a:r>
              <a:rPr lang="en-IN" sz="2000" dirty="0" smtClean="0"/>
              <a:t>-blocker &amp; 5α-reductase </a:t>
            </a:r>
            <a:r>
              <a:rPr lang="en-IN" sz="2000" dirty="0"/>
              <a:t>inhibitor is more effective than </a:t>
            </a:r>
            <a:r>
              <a:rPr lang="en-IN" sz="2000" dirty="0" smtClean="0"/>
              <a:t>monotherapy with </a:t>
            </a:r>
            <a:r>
              <a:rPr lang="en-IN" sz="2000" dirty="0"/>
              <a:t>either agent but has more side </a:t>
            </a:r>
            <a:r>
              <a:rPr lang="en-IN" sz="2000" dirty="0" smtClean="0"/>
              <a:t>effects</a:t>
            </a:r>
          </a:p>
          <a:p>
            <a:endParaRPr lang="en-IN" sz="2000" dirty="0"/>
          </a:p>
          <a:p>
            <a:r>
              <a:rPr lang="en-IN" sz="2000" dirty="0" smtClean="0"/>
              <a:t>Addition </a:t>
            </a:r>
            <a:r>
              <a:rPr lang="en-IN" sz="2000" dirty="0"/>
              <a:t>of </a:t>
            </a:r>
            <a:r>
              <a:rPr lang="en-IN" sz="2000" dirty="0" err="1"/>
              <a:t>antimuscarinic</a:t>
            </a:r>
            <a:r>
              <a:rPr lang="en-IN" sz="2000" dirty="0"/>
              <a:t> therapy may be useful in men with clinically significant storage </a:t>
            </a:r>
            <a:r>
              <a:rPr lang="en-IN" sz="2000" dirty="0" smtClean="0"/>
              <a:t>symptoms not </a:t>
            </a:r>
            <a:r>
              <a:rPr lang="en-IN" sz="2000" dirty="0"/>
              <a:t>controlled </a:t>
            </a:r>
            <a:r>
              <a:rPr lang="en-IN" sz="2000" dirty="0" smtClean="0"/>
              <a:t>with </a:t>
            </a:r>
            <a:r>
              <a:rPr lang="en-IN" sz="2000" dirty="0"/>
              <a:t>use of </a:t>
            </a:r>
            <a:r>
              <a:rPr lang="el-GR" sz="2000" dirty="0" smtClean="0"/>
              <a:t>α</a:t>
            </a:r>
            <a:r>
              <a:rPr lang="en-IN" sz="2000" dirty="0" smtClean="0"/>
              <a:t>-blocker alone</a:t>
            </a:r>
            <a:endParaRPr lang="en-IN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Sarma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N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Engl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Med. 2012; 367: 248-57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1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Behavioural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Behavioural </a:t>
            </a:r>
            <a:r>
              <a:rPr lang="en-IN" sz="2000" dirty="0"/>
              <a:t>modifications may be helpful for all </a:t>
            </a:r>
            <a:r>
              <a:rPr lang="en-IN" sz="2000" dirty="0" smtClean="0"/>
              <a:t>patients</a:t>
            </a:r>
          </a:p>
          <a:p>
            <a:endParaRPr lang="en-IN" sz="2000" dirty="0"/>
          </a:p>
          <a:p>
            <a:r>
              <a:rPr lang="en-IN" sz="2000" dirty="0"/>
              <a:t>Patients may also benefit from voiding in sitting position (rather than standing)</a:t>
            </a:r>
          </a:p>
          <a:p>
            <a:endParaRPr lang="en-IN" sz="2000" dirty="0"/>
          </a:p>
          <a:p>
            <a:r>
              <a:rPr lang="en-IN" sz="2000" dirty="0" smtClean="0"/>
              <a:t>Avoid </a:t>
            </a:r>
            <a:r>
              <a:rPr lang="en-IN" sz="2000" dirty="0"/>
              <a:t>medications that can exacerbate symptoms or induce urinary </a:t>
            </a:r>
            <a:r>
              <a:rPr lang="en-IN" sz="2000" dirty="0" smtClean="0"/>
              <a:t>retention: diuretics</a:t>
            </a:r>
            <a:r>
              <a:rPr lang="en-IN" sz="2000" dirty="0"/>
              <a:t>, sedating antihistamines &amp; adrenergic agents such as decongestants</a:t>
            </a:r>
          </a:p>
          <a:p>
            <a:endParaRPr lang="en-IN" sz="2000" dirty="0"/>
          </a:p>
          <a:p>
            <a:r>
              <a:rPr lang="en-IN" sz="2000" dirty="0" smtClean="0"/>
              <a:t>Behavioural </a:t>
            </a:r>
            <a:r>
              <a:rPr lang="en-IN" sz="2000" dirty="0"/>
              <a:t>modifications include</a:t>
            </a:r>
            <a:r>
              <a:rPr lang="en-IN" sz="2000" dirty="0" smtClean="0"/>
              <a:t>:</a:t>
            </a:r>
          </a:p>
          <a:p>
            <a:pPr lvl="1"/>
            <a:r>
              <a:rPr lang="en-IN" sz="1800" dirty="0" smtClean="0"/>
              <a:t>Avoiding fluids prior to bedtime or before going out</a:t>
            </a:r>
          </a:p>
          <a:p>
            <a:pPr lvl="1"/>
            <a:r>
              <a:rPr lang="en-IN" sz="1800" dirty="0" smtClean="0"/>
              <a:t>Reducing consumption of mild diuretics such as caffeine &amp; alcohol</a:t>
            </a:r>
          </a:p>
          <a:p>
            <a:pPr lvl="1"/>
            <a:r>
              <a:rPr lang="en-IN" sz="1800" dirty="0" smtClean="0"/>
              <a:t>Double voiding to empty bladder more completely</a:t>
            </a:r>
            <a:endParaRPr lang="en-IN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Cunningham GR, et al.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UpToDate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2015.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6377"/>
            <a:ext cx="89644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15"/>
          <a:stretch/>
        </p:blipFill>
        <p:spPr bwMode="auto">
          <a:xfrm>
            <a:off x="3960128" y="809972"/>
            <a:ext cx="1259240" cy="8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Nutrition and BPH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Espinosa G.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Urol. 2013; 23: 38–41.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233352"/>
            <a:ext cx="849694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b="1" dirty="0">
                <a:latin typeface="Calibri" panose="020F0502020204030204" pitchFamily="34" charset="0"/>
              </a:rPr>
              <a:t>Nutritional practices may provide for </a:t>
            </a:r>
            <a:r>
              <a:rPr lang="en-IN" sz="2400" b="1" dirty="0" smtClean="0">
                <a:latin typeface="Calibri" panose="020F0502020204030204" pitchFamily="34" charset="0"/>
              </a:rPr>
              <a:t>prevention &amp; </a:t>
            </a:r>
            <a:r>
              <a:rPr lang="en-IN" sz="2400" b="1" dirty="0">
                <a:latin typeface="Calibri" panose="020F0502020204030204" pitchFamily="34" charset="0"/>
              </a:rPr>
              <a:t>treatment of BPH and LUTS</a:t>
            </a:r>
          </a:p>
        </p:txBody>
      </p:sp>
    </p:spTree>
    <p:extLst>
      <p:ext uri="{BB962C8B-B14F-4D97-AF65-F5344CB8AC3E}">
        <p14:creationId xmlns:p14="http://schemas.microsoft.com/office/powerpoint/2010/main" val="4390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Age-specific prevalence of BPH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Simpson RJ. British Journal of General Practice. 1997; 47: 235-240. 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4068"/>
            <a:ext cx="864096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74268"/>
            <a:ext cx="9029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ilyexcelsior.com/wp-content/uploads/2014/06/Mechanisms-of-Action-and-Targets-for-Intervention-in-Benign-Prostatic-Hyperplasia-and-Lower-Urinary-Tract-Symptoms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113" r="1518" b="3071"/>
          <a:stretch/>
        </p:blipFill>
        <p:spPr bwMode="auto">
          <a:xfrm>
            <a:off x="865631" y="809971"/>
            <a:ext cx="7506667" cy="47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Different Pharmacological Agents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Sarma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AV, et al.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Engl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J Med.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2012; 367(3): 248-57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12160" y="1386036"/>
            <a:ext cx="223224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5508104" y="2682180"/>
            <a:ext cx="27363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5508104" y="4194348"/>
            <a:ext cx="223224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971600" y="4753944"/>
            <a:ext cx="230425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5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Blockers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60475"/>
            <a:ext cx="8892480" cy="37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Blockers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Alpha-blocker agents continue to be the most </a:t>
            </a:r>
            <a:r>
              <a:rPr lang="en-IN" sz="2000" dirty="0" smtClean="0"/>
              <a:t>commonly used </a:t>
            </a:r>
            <a:r>
              <a:rPr lang="en-IN" sz="2000" dirty="0"/>
              <a:t>pharmacotherapy for </a:t>
            </a:r>
            <a:r>
              <a:rPr lang="en-IN" sz="2000" dirty="0" smtClean="0"/>
              <a:t>BPH/LUTS</a:t>
            </a:r>
          </a:p>
          <a:p>
            <a:endParaRPr lang="en-IN" sz="2000" dirty="0"/>
          </a:p>
          <a:p>
            <a:r>
              <a:rPr lang="en-IN" sz="2000" dirty="0" smtClean="0"/>
              <a:t>According </a:t>
            </a:r>
            <a:r>
              <a:rPr lang="en-IN" sz="2000" dirty="0"/>
              <a:t>to </a:t>
            </a:r>
            <a:r>
              <a:rPr lang="en-IN" sz="2000" dirty="0" smtClean="0"/>
              <a:t>European </a:t>
            </a:r>
            <a:r>
              <a:rPr lang="en-IN" sz="2000" dirty="0"/>
              <a:t>Association of </a:t>
            </a:r>
            <a:r>
              <a:rPr lang="en-IN" sz="2000" dirty="0" smtClean="0"/>
              <a:t>Urology (EAU</a:t>
            </a:r>
            <a:r>
              <a:rPr lang="en-IN" sz="2000" dirty="0"/>
              <a:t>) guidelines alpha-blockers should be </a:t>
            </a:r>
            <a:r>
              <a:rPr lang="en-IN" sz="2000" dirty="0" smtClean="0"/>
              <a:t>offered to </a:t>
            </a:r>
            <a:r>
              <a:rPr lang="en-IN" sz="2000" dirty="0"/>
              <a:t>men with moderate-to-severe lower </a:t>
            </a:r>
            <a:r>
              <a:rPr lang="en-IN" sz="2000" dirty="0" smtClean="0"/>
              <a:t>urinary tract </a:t>
            </a:r>
            <a:r>
              <a:rPr lang="en-IN" sz="2000" dirty="0"/>
              <a:t>symptoms and are considered the </a:t>
            </a:r>
            <a:r>
              <a:rPr lang="en-IN" sz="2000" dirty="0" smtClean="0"/>
              <a:t>first-line drug </a:t>
            </a:r>
            <a:r>
              <a:rPr lang="en-IN" sz="2000" dirty="0"/>
              <a:t>treatment for these </a:t>
            </a:r>
            <a:r>
              <a:rPr lang="en-IN" sz="2000" dirty="0" smtClean="0"/>
              <a:t>patients</a:t>
            </a:r>
          </a:p>
          <a:p>
            <a:endParaRPr lang="en-IN" sz="2000" dirty="0"/>
          </a:p>
          <a:p>
            <a:r>
              <a:rPr lang="en-IN" sz="2000" dirty="0"/>
              <a:t>Alpha-blockers </a:t>
            </a:r>
            <a:r>
              <a:rPr lang="en-IN" sz="2000" dirty="0" smtClean="0"/>
              <a:t>rapidly relieve </a:t>
            </a:r>
            <a:r>
              <a:rPr lang="en-IN" sz="2000" dirty="0"/>
              <a:t>LUTS presumably by relaxing smooth </a:t>
            </a:r>
            <a:r>
              <a:rPr lang="en-IN" sz="2000" dirty="0" smtClean="0"/>
              <a:t>muscle tone </a:t>
            </a:r>
            <a:r>
              <a:rPr lang="en-IN" sz="2000" dirty="0"/>
              <a:t>in </a:t>
            </a:r>
            <a:r>
              <a:rPr lang="en-IN" sz="2000" dirty="0" smtClean="0"/>
              <a:t>prostate &amp; </a:t>
            </a:r>
            <a:r>
              <a:rPr lang="en-IN" sz="2000" dirty="0"/>
              <a:t>bladder neck. However, it </a:t>
            </a:r>
            <a:r>
              <a:rPr lang="en-IN" sz="2000" dirty="0" smtClean="0"/>
              <a:t>is also </a:t>
            </a:r>
            <a:r>
              <a:rPr lang="en-IN" sz="2000" dirty="0"/>
              <a:t>probable </a:t>
            </a:r>
            <a:r>
              <a:rPr lang="en-IN" sz="2000" dirty="0" smtClean="0"/>
              <a:t>that </a:t>
            </a:r>
            <a:r>
              <a:rPr lang="en-IN" sz="2000" dirty="0"/>
              <a:t>blockade of </a:t>
            </a:r>
            <a:r>
              <a:rPr lang="el-GR" sz="2000" dirty="0" smtClean="0"/>
              <a:t>α</a:t>
            </a:r>
            <a:r>
              <a:rPr lang="en-IN" sz="2000" dirty="0" smtClean="0"/>
              <a:t>1-adrenoceptors outside prostate</a:t>
            </a:r>
            <a:r>
              <a:rPr lang="en-IN" sz="2000" dirty="0"/>
              <a:t>, in </a:t>
            </a:r>
            <a:r>
              <a:rPr lang="en-IN" sz="2000" dirty="0" smtClean="0"/>
              <a:t>bladder &amp; in spinal </a:t>
            </a:r>
            <a:r>
              <a:rPr lang="en-IN" sz="2000" dirty="0"/>
              <a:t>cord, plays a relevant role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Silva J,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Urol. 2014; 24: 21–28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89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Blockers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4258"/>
            <a:ext cx="4474840" cy="4570139"/>
          </a:xfrm>
        </p:spPr>
        <p:txBody>
          <a:bodyPr>
            <a:normAutofit lnSpcReduction="10000"/>
          </a:bodyPr>
          <a:lstStyle/>
          <a:p>
            <a:r>
              <a:rPr lang="en-IN" sz="2000" dirty="0" smtClean="0"/>
              <a:t>Silodosin:</a:t>
            </a:r>
          </a:p>
          <a:p>
            <a:pPr lvl="1"/>
            <a:r>
              <a:rPr lang="en-IN" sz="1800" dirty="0" smtClean="0"/>
              <a:t>Only 1 selective </a:t>
            </a:r>
            <a:r>
              <a:rPr lang="en-IN" sz="1800" dirty="0"/>
              <a:t>to </a:t>
            </a:r>
            <a:r>
              <a:rPr lang="el-GR" sz="1800" dirty="0" smtClean="0"/>
              <a:t>α</a:t>
            </a:r>
            <a:r>
              <a:rPr lang="en-IN" sz="1800" dirty="0" smtClean="0"/>
              <a:t>1A-adrenergic </a:t>
            </a:r>
            <a:r>
              <a:rPr lang="en-IN" sz="1800" dirty="0"/>
              <a:t>receptor </a:t>
            </a:r>
            <a:r>
              <a:rPr lang="en-IN" sz="1800" dirty="0" smtClean="0"/>
              <a:t>subtype that </a:t>
            </a:r>
            <a:r>
              <a:rPr lang="en-IN" sz="1800" dirty="0"/>
              <a:t>is predominant in </a:t>
            </a:r>
            <a:r>
              <a:rPr lang="en-IN" sz="1800" dirty="0" smtClean="0"/>
              <a:t>human prostate</a:t>
            </a:r>
          </a:p>
          <a:p>
            <a:pPr lvl="1"/>
            <a:r>
              <a:rPr lang="en-IN" sz="1800" dirty="0" smtClean="0"/>
              <a:t>162-fold </a:t>
            </a:r>
            <a:r>
              <a:rPr lang="en-IN" sz="1800" dirty="0"/>
              <a:t>greater </a:t>
            </a:r>
            <a:r>
              <a:rPr lang="en-IN" sz="1800" dirty="0" smtClean="0"/>
              <a:t>affinity for </a:t>
            </a:r>
            <a:r>
              <a:rPr lang="el-GR" sz="1800" dirty="0" smtClean="0"/>
              <a:t>α</a:t>
            </a:r>
            <a:r>
              <a:rPr lang="en-IN" sz="1800" dirty="0" smtClean="0"/>
              <a:t>1A </a:t>
            </a:r>
            <a:r>
              <a:rPr lang="en-IN" sz="1800" dirty="0"/>
              <a:t>than for </a:t>
            </a:r>
            <a:r>
              <a:rPr lang="el-GR" sz="1800" dirty="0" smtClean="0"/>
              <a:t>α</a:t>
            </a:r>
            <a:r>
              <a:rPr lang="en-IN" sz="1800" dirty="0" smtClean="0"/>
              <a:t>1B </a:t>
            </a:r>
            <a:r>
              <a:rPr lang="en-IN" sz="1800" dirty="0"/>
              <a:t>adrenergic receptor </a:t>
            </a:r>
          </a:p>
          <a:p>
            <a:pPr lvl="1"/>
            <a:r>
              <a:rPr lang="en-IN" sz="1800" dirty="0" smtClean="0"/>
              <a:t>About 50-fold </a:t>
            </a:r>
            <a:r>
              <a:rPr lang="en-IN" sz="1800" dirty="0"/>
              <a:t>greater affinity for </a:t>
            </a:r>
            <a:r>
              <a:rPr lang="el-GR" sz="1800" dirty="0" smtClean="0"/>
              <a:t>α</a:t>
            </a:r>
            <a:r>
              <a:rPr lang="en-IN" sz="1800" dirty="0" smtClean="0"/>
              <a:t>1A </a:t>
            </a:r>
            <a:r>
              <a:rPr lang="en-IN" sz="1800" dirty="0"/>
              <a:t>than for </a:t>
            </a:r>
            <a:r>
              <a:rPr lang="el-GR" sz="1800" dirty="0" smtClean="0"/>
              <a:t>α</a:t>
            </a:r>
            <a:r>
              <a:rPr lang="en-IN" sz="1800" dirty="0" smtClean="0"/>
              <a:t>1D adrenergic receptor</a:t>
            </a:r>
          </a:p>
          <a:p>
            <a:endParaRPr lang="en-IN" sz="2000" dirty="0"/>
          </a:p>
          <a:p>
            <a:r>
              <a:rPr lang="en-IN" sz="2000" dirty="0" smtClean="0"/>
              <a:t>Systematic </a:t>
            </a:r>
            <a:r>
              <a:rPr lang="en-IN" sz="2000" dirty="0"/>
              <a:t>analyses </a:t>
            </a:r>
            <a:r>
              <a:rPr lang="en-IN" sz="2000" dirty="0" smtClean="0"/>
              <a:t>of placebo-controlled studies:</a:t>
            </a:r>
          </a:p>
          <a:p>
            <a:pPr lvl="1"/>
            <a:r>
              <a:rPr lang="en-IN" sz="1800" dirty="0" smtClean="0"/>
              <a:t>Doxazosin, terazosin</a:t>
            </a:r>
            <a:r>
              <a:rPr lang="en-IN" sz="1800" dirty="0"/>
              <a:t>, </a:t>
            </a:r>
            <a:r>
              <a:rPr lang="en-IN" sz="1800" dirty="0" err="1"/>
              <a:t>alfuzosin</a:t>
            </a:r>
            <a:r>
              <a:rPr lang="en-IN" sz="1800" dirty="0"/>
              <a:t>, </a:t>
            </a:r>
            <a:r>
              <a:rPr lang="en-IN" sz="1800" dirty="0" err="1" smtClean="0"/>
              <a:t>tamsulosin</a:t>
            </a:r>
            <a:r>
              <a:rPr lang="en-IN" sz="1800" dirty="0" smtClean="0"/>
              <a:t> &amp; silodosin are similarly </a:t>
            </a:r>
            <a:r>
              <a:rPr lang="en-IN" sz="1800" dirty="0"/>
              <a:t>effective and statistically significantly </a:t>
            </a:r>
            <a:r>
              <a:rPr lang="en-IN" sz="1800" dirty="0" smtClean="0"/>
              <a:t>better than </a:t>
            </a:r>
            <a:r>
              <a:rPr lang="en-IN" sz="1800" dirty="0"/>
              <a:t>placebo in improving urinary flow </a:t>
            </a:r>
            <a:r>
              <a:rPr lang="en-IN" sz="1800" dirty="0" smtClean="0"/>
              <a:t>&amp; reducing symptoms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Silva J,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Urol. 2014; 24: 21–28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391"/>
            <a:ext cx="3374265" cy="589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4629370"/>
            <a:ext cx="219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Calibri" panose="020F0502020204030204" pitchFamily="34" charset="0"/>
              </a:rPr>
              <a:t>Distribution </a:t>
            </a:r>
            <a:r>
              <a:rPr lang="en-IN" sz="1200" dirty="0">
                <a:latin typeface="Calibri" panose="020F0502020204030204" pitchFamily="34" charset="0"/>
              </a:rPr>
              <a:t>of </a:t>
            </a:r>
            <a:r>
              <a:rPr lang="el-GR" sz="1200" dirty="0" smtClean="0">
                <a:latin typeface="Calibri" panose="020F0502020204030204" pitchFamily="34" charset="0"/>
              </a:rPr>
              <a:t>α</a:t>
            </a:r>
            <a:r>
              <a:rPr lang="en-IN" sz="1200" dirty="0" smtClean="0">
                <a:latin typeface="Calibri" panose="020F0502020204030204" pitchFamily="34" charset="0"/>
              </a:rPr>
              <a:t>1-adrenoceptors </a:t>
            </a:r>
            <a:r>
              <a:rPr lang="en-IN" sz="1200" dirty="0">
                <a:latin typeface="Calibri" panose="020F0502020204030204" pitchFamily="34" charset="0"/>
              </a:rPr>
              <a:t>subtypes </a:t>
            </a:r>
            <a:r>
              <a:rPr lang="en-IN" sz="1200" dirty="0" smtClean="0">
                <a:latin typeface="Calibri" panose="020F0502020204030204" pitchFamily="34" charset="0"/>
              </a:rPr>
              <a:t>in male LUT, </a:t>
            </a:r>
            <a:r>
              <a:rPr lang="en-IN" sz="1200" dirty="0">
                <a:latin typeface="Calibri" panose="020F0502020204030204" pitchFamily="34" charset="0"/>
              </a:rPr>
              <a:t>as they relate to </a:t>
            </a:r>
            <a:r>
              <a:rPr lang="en-IN" sz="1200" dirty="0" smtClean="0">
                <a:latin typeface="Calibri" panose="020F0502020204030204" pitchFamily="34" charset="0"/>
              </a:rPr>
              <a:t>embryological development of trigone &amp; ureters, bladder</a:t>
            </a:r>
            <a:r>
              <a:rPr lang="en-IN" sz="1200" dirty="0">
                <a:latin typeface="Calibri" panose="020F0502020204030204" pitchFamily="34" charset="0"/>
              </a:rPr>
              <a:t>, </a:t>
            </a:r>
            <a:r>
              <a:rPr lang="en-IN" sz="1200" dirty="0" smtClean="0">
                <a:latin typeface="Calibri" panose="020F0502020204030204" pitchFamily="34" charset="0"/>
              </a:rPr>
              <a:t>urethra, </a:t>
            </a:r>
            <a:r>
              <a:rPr lang="en-IN" sz="1200" dirty="0">
                <a:latin typeface="Calibri" panose="020F0502020204030204" pitchFamily="34" charset="0"/>
              </a:rPr>
              <a:t>prostate</a:t>
            </a:r>
          </a:p>
        </p:txBody>
      </p:sp>
    </p:spTree>
    <p:extLst>
      <p:ext uri="{BB962C8B-B14F-4D97-AF65-F5344CB8AC3E}">
        <p14:creationId xmlns:p14="http://schemas.microsoft.com/office/powerpoint/2010/main" val="19087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MOA: Alpha 1 blocker </a:t>
            </a:r>
            <a:endParaRPr lang="en-IN" dirty="0"/>
          </a:p>
        </p:txBody>
      </p:sp>
      <p:pic>
        <p:nvPicPr>
          <p:cNvPr id="5122" name="Picture 2" descr="http://img.medscape.com/fullsize/migrated/editorial/clinupdates/2002/2009/2009_1.fig1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1" b="8502"/>
          <a:stretch/>
        </p:blipFill>
        <p:spPr bwMode="auto">
          <a:xfrm>
            <a:off x="467544" y="1674068"/>
            <a:ext cx="8279873" cy="3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242020"/>
            <a:ext cx="827987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 </a:t>
            </a:r>
            <a:r>
              <a:rPr lang="el-G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</a:t>
            </a:r>
            <a:r>
              <a:rPr lang="en-IN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 blocker 				Without </a:t>
            </a:r>
            <a:r>
              <a:rPr lang="el-G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</a:t>
            </a:r>
            <a:r>
              <a:rPr lang="en-IN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 blocker </a:t>
            </a:r>
            <a:endParaRPr lang="en-IN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Medscape.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</a:t>
            </a:r>
            <a:r>
              <a:rPr lang="en-IN" sz="2900" dirty="0" smtClean="0"/>
              <a:t>Adrenergic Blockers: AUA Guideline</a:t>
            </a:r>
            <a:endParaRPr lang="en-IN" sz="2900" dirty="0"/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768" y="1602060"/>
            <a:ext cx="8280920" cy="30963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>
                <a:latin typeface="Calibri" panose="020F0502020204030204" pitchFamily="34" charset="0"/>
              </a:rPr>
              <a:t>Alfuzosin</a:t>
            </a:r>
            <a:r>
              <a:rPr lang="en-IN" sz="2400" b="1" dirty="0">
                <a:latin typeface="Calibri" panose="020F0502020204030204" pitchFamily="34" charset="0"/>
              </a:rPr>
              <a:t>, doxazosin, </a:t>
            </a:r>
            <a:r>
              <a:rPr lang="en-IN" sz="2400" b="1" dirty="0" err="1">
                <a:latin typeface="Calibri" panose="020F0502020204030204" pitchFamily="34" charset="0"/>
              </a:rPr>
              <a:t>tamsulosin</a:t>
            </a:r>
            <a:r>
              <a:rPr lang="en-IN" sz="2400" b="1" dirty="0">
                <a:latin typeface="Calibri" panose="020F0502020204030204" pitchFamily="34" charset="0"/>
              </a:rPr>
              <a:t>, terazosin are appropriate </a:t>
            </a:r>
            <a:r>
              <a:rPr lang="en-IN" sz="2400" b="1" dirty="0" smtClean="0">
                <a:latin typeface="Calibri" panose="020F0502020204030204" pitchFamily="34" charset="0"/>
              </a:rPr>
              <a:t>&amp; effective treatment </a:t>
            </a:r>
            <a:r>
              <a:rPr lang="en-IN" sz="2400" b="1" dirty="0">
                <a:latin typeface="Calibri" panose="020F0502020204030204" pitchFamily="34" charset="0"/>
              </a:rPr>
              <a:t>alternatives for patients with bothersome, moderate </a:t>
            </a:r>
            <a:r>
              <a:rPr lang="en-IN" sz="2400" b="1" dirty="0" smtClean="0">
                <a:latin typeface="Calibri" panose="020F0502020204030204" pitchFamily="34" charset="0"/>
              </a:rPr>
              <a:t>to severe </a:t>
            </a:r>
            <a:r>
              <a:rPr lang="en-IN" sz="2400" b="1" dirty="0">
                <a:latin typeface="Calibri" panose="020F0502020204030204" pitchFamily="34" charset="0"/>
              </a:rPr>
              <a:t>LUTS secondary to BPH (AUA Symptom Index score ≥</a:t>
            </a:r>
            <a:r>
              <a:rPr lang="en-IN" sz="2400" b="1" dirty="0" smtClean="0">
                <a:latin typeface="Calibri" panose="020F0502020204030204" pitchFamily="34" charset="0"/>
              </a:rPr>
              <a:t>8)</a:t>
            </a:r>
          </a:p>
          <a:p>
            <a:pPr algn="ctr"/>
            <a:endParaRPr lang="en-IN" sz="2400" b="1" dirty="0">
              <a:latin typeface="Calibri" panose="020F0502020204030204" pitchFamily="34" charset="0"/>
            </a:endParaRPr>
          </a:p>
          <a:p>
            <a:pPr algn="ctr"/>
            <a:r>
              <a:rPr lang="en-IN" sz="2400" b="1" dirty="0" smtClean="0">
                <a:latin typeface="Calibri" panose="020F0502020204030204" pitchFamily="34" charset="0"/>
              </a:rPr>
              <a:t>Although there </a:t>
            </a:r>
            <a:r>
              <a:rPr lang="en-IN" sz="2400" b="1" dirty="0">
                <a:latin typeface="Calibri" panose="020F0502020204030204" pitchFamily="34" charset="0"/>
              </a:rPr>
              <a:t>are slight differences in </a:t>
            </a:r>
            <a:r>
              <a:rPr lang="en-IN" sz="2400" b="1" dirty="0" smtClean="0">
                <a:latin typeface="Calibri" panose="020F0502020204030204" pitchFamily="34" charset="0"/>
              </a:rPr>
              <a:t>adverse </a:t>
            </a:r>
            <a:r>
              <a:rPr lang="en-IN" sz="2400" b="1" dirty="0">
                <a:latin typeface="Calibri" panose="020F0502020204030204" pitchFamily="34" charset="0"/>
              </a:rPr>
              <a:t>events profiles of </a:t>
            </a:r>
            <a:r>
              <a:rPr lang="en-IN" sz="2400" b="1" dirty="0" smtClean="0">
                <a:latin typeface="Calibri" panose="020F0502020204030204" pitchFamily="34" charset="0"/>
              </a:rPr>
              <a:t>these agents</a:t>
            </a:r>
            <a:r>
              <a:rPr lang="en-IN" sz="2400" b="1" dirty="0">
                <a:latin typeface="Calibri" panose="020F0502020204030204" pitchFamily="34" charset="0"/>
              </a:rPr>
              <a:t>, all </a:t>
            </a:r>
            <a:r>
              <a:rPr lang="en-IN" sz="2400" b="1" dirty="0" smtClean="0">
                <a:latin typeface="Calibri" panose="020F0502020204030204" pitchFamily="34" charset="0"/>
              </a:rPr>
              <a:t>4 </a:t>
            </a:r>
            <a:r>
              <a:rPr lang="en-IN" sz="2400" b="1" dirty="0">
                <a:latin typeface="Calibri" panose="020F0502020204030204" pitchFamily="34" charset="0"/>
              </a:rPr>
              <a:t>appear to have equal clinical effectiveness</a:t>
            </a:r>
            <a:endParaRPr lang="en-IN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5-Alpha Reductase Inhibitors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7"/>
          <a:stretch/>
        </p:blipFill>
        <p:spPr bwMode="auto">
          <a:xfrm>
            <a:off x="0" y="1260475"/>
            <a:ext cx="8892480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4" y="1572768"/>
            <a:ext cx="8910984" cy="24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C9A4B8F8-0EF6-4F3B-AAEA-D2B5AF1C06B0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37</a:t>
            </a:fld>
            <a:endParaRPr lang="en-GB" sz="1000">
              <a:latin typeface="Calibri" pitchFamily="32" charset="0"/>
            </a:endParaRPr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869951" y="930408"/>
            <a:ext cx="3484563" cy="2324371"/>
            <a:chOff x="548" y="564"/>
            <a:chExt cx="2195" cy="1409"/>
          </a:xfrm>
        </p:grpSpPr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548" y="564"/>
              <a:ext cx="922" cy="217"/>
            </a:xfrm>
            <a:prstGeom prst="rect">
              <a:avLst/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Testes</a:t>
              </a: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1836" y="569"/>
              <a:ext cx="905" cy="217"/>
            </a:xfrm>
            <a:prstGeom prst="rect">
              <a:avLst/>
            </a:prstGeom>
            <a:gradFill rotWithShape="0">
              <a:gsLst>
                <a:gs pos="0">
                  <a:srgbClr val="FFA25D"/>
                </a:gs>
                <a:gs pos="100000">
                  <a:srgbClr val="FFCEAC"/>
                </a:gs>
              </a:gsLst>
              <a:lin ang="16200000" scaled="1"/>
            </a:gradFill>
            <a:ln w="9360">
              <a:solidFill>
                <a:srgbClr val="FF860E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Adrenals</a:t>
              </a:r>
            </a:p>
          </p:txBody>
        </p:sp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>
              <a:off x="552" y="924"/>
              <a:ext cx="900" cy="217"/>
            </a:xfrm>
            <a:prstGeom prst="rect">
              <a:avLst/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Testosterone</a:t>
              </a:r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1838" y="917"/>
              <a:ext cx="901" cy="217"/>
            </a:xfrm>
            <a:prstGeom prst="rect">
              <a:avLst/>
            </a:prstGeom>
            <a:gradFill rotWithShape="0">
              <a:gsLst>
                <a:gs pos="0">
                  <a:srgbClr val="FFA25D"/>
                </a:gs>
                <a:gs pos="100000">
                  <a:srgbClr val="FFCEAC"/>
                </a:gs>
              </a:gsLst>
              <a:lin ang="16200000" scaled="1"/>
            </a:gradFill>
            <a:ln w="9360">
              <a:solidFill>
                <a:srgbClr val="FF860E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Testosterone</a:t>
              </a: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550" y="1289"/>
              <a:ext cx="900" cy="217"/>
            </a:xfrm>
            <a:prstGeom prst="rect">
              <a:avLst/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DHT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1843" y="1299"/>
              <a:ext cx="901" cy="217"/>
            </a:xfrm>
            <a:prstGeom prst="rect">
              <a:avLst/>
            </a:prstGeom>
            <a:gradFill rotWithShape="0">
              <a:gsLst>
                <a:gs pos="0">
                  <a:srgbClr val="FFA25D"/>
                </a:gs>
                <a:gs pos="100000">
                  <a:srgbClr val="FFCEAC"/>
                </a:gs>
              </a:gsLst>
              <a:lin ang="16200000" scaled="1"/>
            </a:gradFill>
            <a:ln w="9360">
              <a:solidFill>
                <a:srgbClr val="FF860E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DHT</a:t>
              </a: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1243" y="1757"/>
              <a:ext cx="900" cy="217"/>
            </a:xfrm>
            <a:prstGeom prst="rect">
              <a:avLst/>
            </a:prstGeom>
            <a:gradFill rotWithShape="0">
              <a:gsLst>
                <a:gs pos="0">
                  <a:srgbClr val="FFD95C"/>
                </a:gs>
                <a:gs pos="100000">
                  <a:srgbClr val="FFECAC"/>
                </a:gs>
              </a:gsLst>
              <a:lin ang="16200000" scaled="1"/>
            </a:gradFill>
            <a:ln w="9360">
              <a:solidFill>
                <a:srgbClr val="FFC409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PROSTATE</a:t>
              </a:r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931" y="746"/>
              <a:ext cx="165" cy="239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AutoShape 16"/>
            <p:cNvSpPr>
              <a:spLocks noChangeArrowheads="1"/>
            </p:cNvSpPr>
            <p:nvPr/>
          </p:nvSpPr>
          <p:spPr bwMode="auto">
            <a:xfrm>
              <a:off x="2206" y="746"/>
              <a:ext cx="165" cy="239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AutoShape 17"/>
            <p:cNvSpPr>
              <a:spLocks noChangeArrowheads="1"/>
            </p:cNvSpPr>
            <p:nvPr/>
          </p:nvSpPr>
          <p:spPr bwMode="auto">
            <a:xfrm>
              <a:off x="926" y="1111"/>
              <a:ext cx="164" cy="239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AutoShape 18"/>
            <p:cNvSpPr>
              <a:spLocks noChangeArrowheads="1"/>
            </p:cNvSpPr>
            <p:nvPr/>
          </p:nvSpPr>
          <p:spPr bwMode="auto">
            <a:xfrm>
              <a:off x="2206" y="1096"/>
              <a:ext cx="165" cy="239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AutoShape 19"/>
            <p:cNvSpPr>
              <a:spLocks noChangeArrowheads="1"/>
            </p:cNvSpPr>
            <p:nvPr/>
          </p:nvSpPr>
          <p:spPr bwMode="auto">
            <a:xfrm>
              <a:off x="1596" y="1564"/>
              <a:ext cx="164" cy="238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92" name="Group 20"/>
          <p:cNvGrpSpPr>
            <a:grpSpLocks/>
          </p:cNvGrpSpPr>
          <p:nvPr/>
        </p:nvGrpSpPr>
        <p:grpSpPr bwMode="auto">
          <a:xfrm>
            <a:off x="584201" y="3223437"/>
            <a:ext cx="5105401" cy="1854218"/>
            <a:chOff x="368" y="1954"/>
            <a:chExt cx="3216" cy="1124"/>
          </a:xfrm>
        </p:grpSpPr>
        <p:sp>
          <p:nvSpPr>
            <p:cNvPr id="54293" name="AutoShape 21"/>
            <p:cNvSpPr>
              <a:spLocks noChangeArrowheads="1"/>
            </p:cNvSpPr>
            <p:nvPr/>
          </p:nvSpPr>
          <p:spPr bwMode="auto">
            <a:xfrm>
              <a:off x="1609" y="1954"/>
              <a:ext cx="164" cy="239"/>
            </a:xfrm>
            <a:prstGeom prst="downArrow">
              <a:avLst>
                <a:gd name="adj1" fmla="val 50000"/>
                <a:gd name="adj2" fmla="val 50021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94" name="Group 22"/>
            <p:cNvGrpSpPr>
              <a:grpSpLocks/>
            </p:cNvGrpSpPr>
            <p:nvPr/>
          </p:nvGrpSpPr>
          <p:grpSpPr bwMode="auto">
            <a:xfrm>
              <a:off x="1282" y="2448"/>
              <a:ext cx="363" cy="417"/>
              <a:chOff x="1282" y="2448"/>
              <a:chExt cx="363" cy="417"/>
            </a:xfrm>
          </p:grpSpPr>
          <p:sp>
            <p:nvSpPr>
              <p:cNvPr id="54295" name="Rectangle 23"/>
              <p:cNvSpPr>
                <a:spLocks noChangeArrowheads="1"/>
              </p:cNvSpPr>
              <p:nvPr/>
            </p:nvSpPr>
            <p:spPr bwMode="auto">
              <a:xfrm rot="18540000">
                <a:off x="1236" y="2608"/>
                <a:ext cx="458" cy="98"/>
              </a:xfrm>
              <a:prstGeom prst="rect">
                <a:avLst/>
              </a:prstGeom>
              <a:solidFill>
                <a:srgbClr val="B83D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6" name="Oval 24"/>
              <p:cNvSpPr>
                <a:spLocks noChangeArrowheads="1"/>
              </p:cNvSpPr>
              <p:nvPr/>
            </p:nvSpPr>
            <p:spPr bwMode="auto">
              <a:xfrm rot="18540000">
                <a:off x="1415" y="2615"/>
                <a:ext cx="192" cy="141"/>
              </a:xfrm>
              <a:prstGeom prst="ellipse">
                <a:avLst/>
              </a:prstGeom>
              <a:solidFill>
                <a:srgbClr val="B83D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429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" y="2143"/>
              <a:ext cx="38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4298" name="Group 26"/>
            <p:cNvGrpSpPr>
              <a:grpSpLocks/>
            </p:cNvGrpSpPr>
            <p:nvPr/>
          </p:nvGrpSpPr>
          <p:grpSpPr bwMode="auto">
            <a:xfrm>
              <a:off x="1733" y="2684"/>
              <a:ext cx="324" cy="359"/>
              <a:chOff x="1733" y="2684"/>
              <a:chExt cx="324" cy="359"/>
            </a:xfrm>
          </p:grpSpPr>
          <p:sp>
            <p:nvSpPr>
              <p:cNvPr id="54299" name="Rectangle 27"/>
              <p:cNvSpPr>
                <a:spLocks noChangeArrowheads="1"/>
              </p:cNvSpPr>
              <p:nvPr/>
            </p:nvSpPr>
            <p:spPr bwMode="auto">
              <a:xfrm rot="18540000">
                <a:off x="1714" y="2803"/>
                <a:ext cx="363" cy="12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Oval 28"/>
              <p:cNvSpPr>
                <a:spLocks noChangeArrowheads="1"/>
              </p:cNvSpPr>
              <p:nvPr/>
            </p:nvSpPr>
            <p:spPr bwMode="auto">
              <a:xfrm>
                <a:off x="1760" y="2732"/>
                <a:ext cx="171" cy="17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1" name="AutoShape 29"/>
            <p:cNvSpPr>
              <a:spLocks/>
            </p:cNvSpPr>
            <p:nvPr/>
          </p:nvSpPr>
          <p:spPr bwMode="auto">
            <a:xfrm rot="10980000">
              <a:off x="1137" y="2206"/>
              <a:ext cx="892" cy="789"/>
            </a:xfrm>
            <a:custGeom>
              <a:avLst/>
              <a:gdLst>
                <a:gd name="T0" fmla="*/ 708065 w 1416129"/>
                <a:gd name="T1" fmla="*/ 0 h 1252142"/>
                <a:gd name="T2" fmla="*/ 708065 w 1416129"/>
                <a:gd name="T3" fmla="*/ 626071 h 1252142"/>
                <a:gd name="T4" fmla="*/ 1416129 w 1416129"/>
                <a:gd name="T5" fmla="*/ 626071 h 1252142"/>
                <a:gd name="T6" fmla="*/ 708065 w 1416129"/>
                <a:gd name="T7" fmla="*/ 0 h 1252142"/>
                <a:gd name="T8" fmla="*/ 1416129 w 1416129"/>
                <a:gd name="T9" fmla="*/ 626071 h 125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16129" h="1252142" stroke="0">
                  <a:moveTo>
                    <a:pt x="708065" y="0"/>
                  </a:moveTo>
                  <a:lnTo>
                    <a:pt x="708064" y="0"/>
                  </a:lnTo>
                  <a:cubicBezTo>
                    <a:pt x="1099118" y="0"/>
                    <a:pt x="1416129" y="280301"/>
                    <a:pt x="1416129" y="626071"/>
                  </a:cubicBezTo>
                  <a:cubicBezTo>
                    <a:pt x="1416129" y="626071"/>
                    <a:pt x="1416128" y="626072"/>
                    <a:pt x="1416128" y="626072"/>
                  </a:cubicBezTo>
                  <a:lnTo>
                    <a:pt x="708065" y="626071"/>
                  </a:lnTo>
                  <a:close/>
                </a:path>
                <a:path w="1416129" h="1252142" fill="none">
                  <a:moveTo>
                    <a:pt x="708065" y="0"/>
                  </a:moveTo>
                  <a:lnTo>
                    <a:pt x="708064" y="0"/>
                  </a:lnTo>
                  <a:cubicBezTo>
                    <a:pt x="1099118" y="0"/>
                    <a:pt x="1416129" y="280301"/>
                    <a:pt x="1416129" y="626071"/>
                  </a:cubicBezTo>
                  <a:cubicBezTo>
                    <a:pt x="1416129" y="626071"/>
                    <a:pt x="1416128" y="626072"/>
                    <a:pt x="1416128" y="626072"/>
                  </a:cubicBezTo>
                </a:path>
              </a:pathLst>
            </a:custGeom>
            <a:noFill/>
            <a:ln w="42480">
              <a:solidFill>
                <a:srgbClr val="000000"/>
              </a:solidFill>
              <a:miter lim="800000"/>
              <a:headEnd type="triangle" w="med" len="med"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AutoShape 30"/>
            <p:cNvSpPr>
              <a:spLocks/>
            </p:cNvSpPr>
            <p:nvPr/>
          </p:nvSpPr>
          <p:spPr bwMode="auto">
            <a:xfrm rot="10980000">
              <a:off x="1747" y="2186"/>
              <a:ext cx="892" cy="789"/>
            </a:xfrm>
            <a:custGeom>
              <a:avLst/>
              <a:gdLst>
                <a:gd name="T0" fmla="*/ 708065 w 1416129"/>
                <a:gd name="T1" fmla="*/ 0 h 1252142"/>
                <a:gd name="T2" fmla="*/ 708065 w 1416129"/>
                <a:gd name="T3" fmla="*/ 626071 h 1252142"/>
                <a:gd name="T4" fmla="*/ 1019416 w 1416129"/>
                <a:gd name="T5" fmla="*/ 63776 h 1252142"/>
                <a:gd name="T6" fmla="*/ 708065 w 1416129"/>
                <a:gd name="T7" fmla="*/ 0 h 1252142"/>
                <a:gd name="T8" fmla="*/ 1019416 w 1416129"/>
                <a:gd name="T9" fmla="*/ 63776 h 125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16129" h="1252142" stroke="0">
                  <a:moveTo>
                    <a:pt x="708065" y="0"/>
                  </a:moveTo>
                  <a:lnTo>
                    <a:pt x="708064" y="0"/>
                  </a:lnTo>
                  <a:cubicBezTo>
                    <a:pt x="815989" y="0"/>
                    <a:pt x="922485" y="21814"/>
                    <a:pt x="1019415" y="63775"/>
                  </a:cubicBezTo>
                  <a:lnTo>
                    <a:pt x="708065" y="626071"/>
                  </a:lnTo>
                  <a:close/>
                </a:path>
                <a:path w="1416129" h="1252142" fill="none">
                  <a:moveTo>
                    <a:pt x="708065" y="0"/>
                  </a:moveTo>
                  <a:lnTo>
                    <a:pt x="708064" y="0"/>
                  </a:lnTo>
                  <a:cubicBezTo>
                    <a:pt x="815989" y="0"/>
                    <a:pt x="922485" y="21814"/>
                    <a:pt x="1019415" y="63775"/>
                  </a:cubicBezTo>
                </a:path>
              </a:pathLst>
            </a:custGeom>
            <a:noFill/>
            <a:ln w="42480">
              <a:solidFill>
                <a:srgbClr val="000000"/>
              </a:solidFill>
              <a:miter lim="800000"/>
              <a:headEnd type="triangle" w="med" len="med"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Rectangle 31"/>
            <p:cNvSpPr>
              <a:spLocks noChangeArrowheads="1"/>
            </p:cNvSpPr>
            <p:nvPr/>
          </p:nvSpPr>
          <p:spPr bwMode="auto">
            <a:xfrm>
              <a:off x="368" y="2068"/>
              <a:ext cx="79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Testosterone</a:t>
              </a:r>
            </a:p>
          </p:txBody>
        </p:sp>
        <p:sp>
          <p:nvSpPr>
            <p:cNvPr id="54304" name="Rectangle 32"/>
            <p:cNvSpPr>
              <a:spLocks noChangeArrowheads="1"/>
            </p:cNvSpPr>
            <p:nvPr/>
          </p:nvSpPr>
          <p:spPr bwMode="auto">
            <a:xfrm>
              <a:off x="1534" y="2337"/>
              <a:ext cx="33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DHT</a:t>
              </a:r>
            </a:p>
          </p:txBody>
        </p:sp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1958" y="2612"/>
              <a:ext cx="113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Androgen Receptor</a:t>
              </a:r>
            </a:p>
          </p:txBody>
        </p:sp>
        <p:sp>
          <p:nvSpPr>
            <p:cNvPr id="54306" name="Text Box 34"/>
            <p:cNvSpPr txBox="1">
              <a:spLocks noChangeArrowheads="1"/>
            </p:cNvSpPr>
            <p:nvPr/>
          </p:nvSpPr>
          <p:spPr bwMode="auto">
            <a:xfrm>
              <a:off x="2181" y="2861"/>
              <a:ext cx="1403" cy="217"/>
            </a:xfrm>
            <a:prstGeom prst="rect">
              <a:avLst/>
            </a:prstGeom>
            <a:gradFill rotWithShape="0">
              <a:gsLst>
                <a:gs pos="0">
                  <a:srgbClr val="FFD95C"/>
                </a:gs>
                <a:gs pos="100000">
                  <a:srgbClr val="FFECAC"/>
                </a:gs>
              </a:gsLst>
              <a:lin ang="16200000" scaled="1"/>
            </a:gradFill>
            <a:ln w="9360">
              <a:solidFill>
                <a:srgbClr val="FFC409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00"/>
                </a:spcBef>
                <a:buFont typeface="Calibri" pitchFamily="32" charset="0"/>
                <a:buNone/>
              </a:pPr>
              <a:r>
                <a:rPr lang="en-GB" sz="1600">
                  <a:latin typeface="Calibri" pitchFamily="32" charset="0"/>
                </a:rPr>
                <a:t>Cellular multiplication</a:t>
              </a:r>
            </a:p>
          </p:txBody>
        </p:sp>
      </p:grp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339726" y="4269319"/>
            <a:ext cx="139318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5 AR enzyme</a:t>
            </a:r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822326" y="4114251"/>
            <a:ext cx="415925" cy="661514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2525714" y="3706786"/>
            <a:ext cx="415925" cy="661513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>
            <a:off x="4284664" y="4595952"/>
            <a:ext cx="415925" cy="661514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Dutasteride</a:t>
            </a:r>
            <a:endParaRPr lang="en-IN" dirty="0"/>
          </a:p>
        </p:txBody>
      </p:sp>
      <p:sp>
        <p:nvSpPr>
          <p:cNvPr id="43" name="Text Box 36"/>
          <p:cNvSpPr txBox="1">
            <a:spLocks noGrp="1" noChangeArrowheads="1"/>
          </p:cNvSpPr>
          <p:nvPr>
            <p:ph idx="1"/>
          </p:nvPr>
        </p:nvSpPr>
        <p:spPr bwMode="auto">
          <a:xfrm>
            <a:off x="5867400" y="974725"/>
            <a:ext cx="28194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2000" dirty="0" smtClean="0">
                <a:latin typeface="Calibri" pitchFamily="32" charset="0"/>
              </a:rPr>
              <a:t>5</a:t>
            </a:r>
            <a:r>
              <a:rPr lang="el-GR" sz="2000" dirty="0" smtClean="0">
                <a:latin typeface="Calibri" pitchFamily="32" charset="0"/>
              </a:rPr>
              <a:t>α</a:t>
            </a:r>
            <a:r>
              <a:rPr lang="en-GB" sz="2000" dirty="0" smtClean="0">
                <a:latin typeface="Calibri" pitchFamily="32" charset="0"/>
              </a:rPr>
              <a:t> </a:t>
            </a:r>
            <a:r>
              <a:rPr lang="en-GB" sz="2000" dirty="0">
                <a:latin typeface="Calibri" pitchFamily="32" charset="0"/>
              </a:rPr>
              <a:t>reductase can be blocked by </a:t>
            </a:r>
            <a:r>
              <a:rPr lang="en-GB" sz="2000" dirty="0" err="1">
                <a:latin typeface="Calibri" pitchFamily="32" charset="0"/>
              </a:rPr>
              <a:t>dutasteride</a:t>
            </a:r>
            <a:r>
              <a:rPr lang="en-GB" sz="2000" dirty="0">
                <a:latin typeface="Calibri" pitchFamily="32" charset="0"/>
              </a:rPr>
              <a:t> </a:t>
            </a:r>
            <a:r>
              <a:rPr lang="en-GB" sz="2000" dirty="0" smtClean="0">
                <a:latin typeface="Calibri" pitchFamily="32" charset="0"/>
              </a:rPr>
              <a:t>&amp; </a:t>
            </a:r>
            <a:r>
              <a:rPr lang="en-GB" sz="2000" dirty="0">
                <a:latin typeface="Calibri" pitchFamily="32" charset="0"/>
              </a:rPr>
              <a:t>finasteride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2000" dirty="0">
              <a:latin typeface="Calibri" pitchFamily="32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2000" dirty="0" smtClean="0">
                <a:latin typeface="Calibri" pitchFamily="32" charset="0"/>
              </a:rPr>
              <a:t>5 </a:t>
            </a:r>
            <a:r>
              <a:rPr lang="en-GB" sz="2000" dirty="0">
                <a:latin typeface="Calibri" pitchFamily="32" charset="0"/>
              </a:rPr>
              <a:t>AR is of two types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2000" dirty="0">
              <a:latin typeface="Calibri" pitchFamily="32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2000" dirty="0" err="1" smtClean="0">
                <a:latin typeface="Calibri" pitchFamily="32" charset="0"/>
              </a:rPr>
              <a:t>Dutasteride</a:t>
            </a:r>
            <a:r>
              <a:rPr lang="en-GB" sz="2000" dirty="0" smtClean="0">
                <a:latin typeface="Calibri" pitchFamily="32" charset="0"/>
              </a:rPr>
              <a:t> </a:t>
            </a:r>
            <a:r>
              <a:rPr lang="en-GB" sz="2000" dirty="0">
                <a:latin typeface="Calibri" pitchFamily="32" charset="0"/>
              </a:rPr>
              <a:t>blocks both type 1 </a:t>
            </a:r>
            <a:r>
              <a:rPr lang="en-GB" sz="2000" dirty="0" smtClean="0">
                <a:latin typeface="Calibri" pitchFamily="32" charset="0"/>
              </a:rPr>
              <a:t>&amp; </a:t>
            </a:r>
            <a:r>
              <a:rPr lang="en-GB" sz="2000" dirty="0">
                <a:latin typeface="Calibri" pitchFamily="32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2000" dirty="0">
              <a:latin typeface="Calibri" pitchFamily="32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2000" dirty="0" smtClean="0">
                <a:latin typeface="Calibri" pitchFamily="32" charset="0"/>
              </a:rPr>
              <a:t>Finasteride </a:t>
            </a:r>
            <a:r>
              <a:rPr lang="en-GB" sz="2000" dirty="0">
                <a:latin typeface="Calibri" pitchFamily="32" charset="0"/>
              </a:rPr>
              <a:t>blocks only type 2 </a:t>
            </a:r>
          </a:p>
        </p:txBody>
      </p:sp>
    </p:spTree>
    <p:extLst>
      <p:ext uri="{BB962C8B-B14F-4D97-AF65-F5344CB8AC3E}">
        <p14:creationId xmlns:p14="http://schemas.microsoft.com/office/powerpoint/2010/main" val="2082217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Role </a:t>
            </a:r>
            <a:r>
              <a:rPr lang="en-IN" dirty="0"/>
              <a:t>of combination medical therapy </a:t>
            </a:r>
            <a:r>
              <a:rPr lang="en-IN" dirty="0" smtClean="0"/>
              <a:t>in BPH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200" dirty="0" smtClean="0"/>
              <a:t>MTOPS Study (Combination: </a:t>
            </a:r>
            <a:r>
              <a:rPr lang="el-GR" sz="2200" dirty="0"/>
              <a:t>α</a:t>
            </a:r>
            <a:r>
              <a:rPr lang="en-IN" sz="2200" dirty="0"/>
              <a:t>1-ARA doxazosin &amp; 5</a:t>
            </a:r>
            <a:r>
              <a:rPr lang="el-GR" sz="2200" dirty="0"/>
              <a:t>α</a:t>
            </a:r>
            <a:r>
              <a:rPr lang="en-IN" sz="2200" dirty="0"/>
              <a:t>RI </a:t>
            </a:r>
            <a:r>
              <a:rPr lang="en-IN" sz="2200" dirty="0" smtClean="0"/>
              <a:t>finasteride):</a:t>
            </a:r>
          </a:p>
          <a:p>
            <a:pPr lvl="1"/>
            <a:r>
              <a:rPr lang="en-IN" dirty="0" smtClean="0"/>
              <a:t>Significantly more </a:t>
            </a:r>
            <a:r>
              <a:rPr lang="en-IN" dirty="0"/>
              <a:t>effective than either component alone </a:t>
            </a:r>
            <a:r>
              <a:rPr lang="en-IN" dirty="0" smtClean="0"/>
              <a:t>in reducing </a:t>
            </a:r>
            <a:r>
              <a:rPr lang="en-IN" dirty="0"/>
              <a:t>symptoms (</a:t>
            </a:r>
            <a:r>
              <a:rPr lang="en-IN" dirty="0" smtClean="0"/>
              <a:t>P =0.006 vs. </a:t>
            </a:r>
            <a:r>
              <a:rPr lang="en-IN" dirty="0"/>
              <a:t>doxazosin monotherapy; </a:t>
            </a:r>
            <a:r>
              <a:rPr lang="en-IN" dirty="0" smtClean="0"/>
              <a:t>P&lt;0.001 vs. </a:t>
            </a:r>
            <a:r>
              <a:rPr lang="en-IN" dirty="0"/>
              <a:t>finasteride </a:t>
            </a:r>
            <a:r>
              <a:rPr lang="en-IN" dirty="0" smtClean="0"/>
              <a:t>monotherapy) &amp; in </a:t>
            </a:r>
            <a:r>
              <a:rPr lang="en-IN" dirty="0"/>
              <a:t>lowering </a:t>
            </a:r>
            <a:r>
              <a:rPr lang="en-IN" dirty="0" smtClean="0"/>
              <a:t>rate </a:t>
            </a:r>
            <a:r>
              <a:rPr lang="en-IN" dirty="0"/>
              <a:t>of clinical progression </a:t>
            </a:r>
            <a:r>
              <a:rPr lang="en-IN" sz="1400" dirty="0"/>
              <a:t>(</a:t>
            </a:r>
            <a:r>
              <a:rPr lang="en-IN" sz="1400" dirty="0" smtClean="0"/>
              <a:t>P&lt;0.001 vs. </a:t>
            </a:r>
            <a:r>
              <a:rPr lang="en-IN" sz="1400" dirty="0"/>
              <a:t>either </a:t>
            </a:r>
            <a:r>
              <a:rPr lang="en-IN" sz="1400" dirty="0" smtClean="0"/>
              <a:t>monotherapy)</a:t>
            </a:r>
          </a:p>
          <a:p>
            <a:endParaRPr lang="en-IN" dirty="0"/>
          </a:p>
          <a:p>
            <a:r>
              <a:rPr lang="en-IN" sz="2200" dirty="0" smtClean="0"/>
              <a:t>Combination of </a:t>
            </a:r>
            <a:r>
              <a:rPr lang="el-GR" sz="2200" dirty="0" smtClean="0"/>
              <a:t>α</a:t>
            </a:r>
            <a:r>
              <a:rPr lang="en-IN" sz="2200" dirty="0" smtClean="0"/>
              <a:t>1-ARA </a:t>
            </a:r>
            <a:r>
              <a:rPr lang="en-IN" sz="2200" dirty="0" err="1"/>
              <a:t>tamsulosin</a:t>
            </a:r>
            <a:r>
              <a:rPr lang="en-IN" sz="2200" dirty="0"/>
              <a:t> </a:t>
            </a:r>
            <a:r>
              <a:rPr lang="en-IN" sz="2200" dirty="0" smtClean="0"/>
              <a:t>&amp; 5</a:t>
            </a:r>
            <a:r>
              <a:rPr lang="el-GR" sz="2200" dirty="0" smtClean="0"/>
              <a:t>α</a:t>
            </a:r>
            <a:r>
              <a:rPr lang="en-IN" sz="2200" dirty="0" smtClean="0"/>
              <a:t>RI </a:t>
            </a:r>
            <a:r>
              <a:rPr lang="en-IN" sz="2200" dirty="0" err="1" smtClean="0"/>
              <a:t>dutasteride</a:t>
            </a:r>
            <a:r>
              <a:rPr lang="en-IN" sz="2200" dirty="0" smtClean="0"/>
              <a:t>:</a:t>
            </a:r>
          </a:p>
          <a:p>
            <a:pPr lvl="1"/>
            <a:r>
              <a:rPr lang="en-IN" dirty="0" smtClean="0"/>
              <a:t>Significantly </a:t>
            </a:r>
            <a:r>
              <a:rPr lang="en-IN" dirty="0"/>
              <a:t>greater </a:t>
            </a:r>
            <a:r>
              <a:rPr lang="en-IN" dirty="0" smtClean="0">
                <a:sym typeface="Symbol"/>
              </a:rPr>
              <a:t></a:t>
            </a:r>
            <a:r>
              <a:rPr lang="en-IN" dirty="0" smtClean="0"/>
              <a:t> </a:t>
            </a:r>
            <a:r>
              <a:rPr lang="en-IN" dirty="0"/>
              <a:t>in </a:t>
            </a:r>
            <a:r>
              <a:rPr lang="en-IN" dirty="0" smtClean="0"/>
              <a:t>IPSS when compared </a:t>
            </a:r>
            <a:r>
              <a:rPr lang="en-IN" dirty="0"/>
              <a:t>with either </a:t>
            </a:r>
            <a:r>
              <a:rPr lang="en-IN" dirty="0" smtClean="0"/>
              <a:t>monotherapy</a:t>
            </a:r>
          </a:p>
          <a:p>
            <a:endParaRPr lang="en-IN" dirty="0"/>
          </a:p>
          <a:p>
            <a:r>
              <a:rPr lang="en-IN" sz="2200" dirty="0" smtClean="0"/>
              <a:t>Combination of </a:t>
            </a:r>
            <a:r>
              <a:rPr lang="el-GR" sz="2200" dirty="0" smtClean="0"/>
              <a:t>α</a:t>
            </a:r>
            <a:r>
              <a:rPr lang="en-IN" sz="2200" dirty="0" smtClean="0"/>
              <a:t>1-ARAs &amp; anti-muscarinic agents:</a:t>
            </a:r>
          </a:p>
          <a:p>
            <a:pPr lvl="1"/>
            <a:r>
              <a:rPr lang="en-IN" dirty="0" smtClean="0"/>
              <a:t>Statistically </a:t>
            </a:r>
            <a:r>
              <a:rPr lang="en-IN" dirty="0"/>
              <a:t>significant benefits in </a:t>
            </a:r>
            <a:r>
              <a:rPr lang="en-IN" dirty="0" err="1" smtClean="0"/>
              <a:t>QoL</a:t>
            </a:r>
            <a:r>
              <a:rPr lang="en-IN" dirty="0" smtClean="0"/>
              <a:t> scores</a:t>
            </a:r>
            <a:r>
              <a:rPr lang="en-IN" dirty="0"/>
              <a:t>, patient </a:t>
            </a:r>
            <a:r>
              <a:rPr lang="en-IN" dirty="0" smtClean="0"/>
              <a:t>satisfaction, urinary </a:t>
            </a:r>
            <a:r>
              <a:rPr lang="en-IN" dirty="0"/>
              <a:t>frequency, storage symptoms </a:t>
            </a:r>
            <a:r>
              <a:rPr lang="en-IN" dirty="0" smtClean="0"/>
              <a:t>&amp; </a:t>
            </a:r>
            <a:r>
              <a:rPr lang="en-IN" dirty="0"/>
              <a:t>IPSS </a:t>
            </a:r>
            <a:r>
              <a:rPr lang="en-IN" dirty="0" smtClean="0"/>
              <a:t>scores</a:t>
            </a:r>
          </a:p>
          <a:p>
            <a:endParaRPr lang="en-IN" dirty="0"/>
          </a:p>
          <a:p>
            <a:r>
              <a:rPr lang="en-IN" sz="2200" dirty="0" smtClean="0"/>
              <a:t>Studies </a:t>
            </a:r>
            <a:r>
              <a:rPr lang="en-IN" sz="2200" dirty="0"/>
              <a:t>have not </a:t>
            </a:r>
            <a:r>
              <a:rPr lang="en-IN" sz="2200" dirty="0" smtClean="0"/>
              <a:t>shown </a:t>
            </a:r>
            <a:r>
              <a:rPr lang="en-IN" sz="2200" dirty="0"/>
              <a:t>increased risk </a:t>
            </a:r>
            <a:r>
              <a:rPr lang="en-IN" sz="2200" dirty="0" smtClean="0"/>
              <a:t>of urinary </a:t>
            </a:r>
            <a:r>
              <a:rPr lang="en-IN" sz="2200" dirty="0"/>
              <a:t>retention associated with </a:t>
            </a:r>
            <a:r>
              <a:rPr lang="en-IN" sz="2200" dirty="0" smtClean="0"/>
              <a:t>use </a:t>
            </a:r>
            <a:r>
              <a:rPr lang="en-IN" sz="2200" dirty="0"/>
              <a:t>of anti-</a:t>
            </a:r>
            <a:r>
              <a:rPr lang="en-IN" sz="2200" dirty="0" err="1"/>
              <a:t>muscarinics</a:t>
            </a:r>
            <a:r>
              <a:rPr lang="en-IN" sz="2200" dirty="0"/>
              <a:t> in </a:t>
            </a:r>
            <a:r>
              <a:rPr lang="en-IN" sz="2200" dirty="0" smtClean="0"/>
              <a:t>highly </a:t>
            </a:r>
            <a:r>
              <a:rPr lang="en-IN" sz="2200" dirty="0"/>
              <a:t>select cohort of men </a:t>
            </a:r>
            <a:r>
              <a:rPr lang="en-IN" sz="2200" dirty="0" smtClean="0"/>
              <a:t>with BPH </a:t>
            </a:r>
            <a:endParaRPr lang="en-IN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Greco KA,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International Journal of Impotence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Research. 2008; 20: S33–S43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Combination therapy on overall disease progression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" y="809972"/>
            <a:ext cx="914179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Current Opinion in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Urology. 2010;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20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1–6.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42020"/>
            <a:ext cx="8712968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ombination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medical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therapy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when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compared with placebo reduced risk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overall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clinical progression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by 66% over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duration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study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vs. 39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% for </a:t>
            </a: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1-adrenergic antagonist monotherapy &amp; 34% for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ARI monotherapy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McConnell JD, </a:t>
            </a:r>
            <a:r>
              <a:rPr lang="en-IN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et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al. </a:t>
            </a:r>
            <a:r>
              <a:rPr lang="en-IN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 </a:t>
            </a:r>
            <a:r>
              <a:rPr lang="en-IN" sz="1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Engl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J Med 2003; </a:t>
            </a:r>
            <a:r>
              <a:rPr lang="en-IN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349:2387–2398.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20" y="3222240"/>
            <a:ext cx="8712968" cy="707886"/>
          </a:xfrm>
          <a:prstGeom prst="rect">
            <a:avLst/>
          </a:prstGeom>
          <a:solidFill>
            <a:schemeClr val="accent6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As compared with placebo,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combination medical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therapy reduced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4-yr cumulative incidence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overall clinical progression to 5%</a:t>
            </a:r>
          </a:p>
        </p:txBody>
      </p:sp>
    </p:spTree>
    <p:extLst>
      <p:ext uri="{BB962C8B-B14F-4D97-AF65-F5344CB8AC3E}">
        <p14:creationId xmlns:p14="http://schemas.microsoft.com/office/powerpoint/2010/main" val="37964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06363" y="791836"/>
            <a:ext cx="4502149" cy="4558010"/>
            <a:chOff x="67" y="480"/>
            <a:chExt cx="2836" cy="2763"/>
          </a:xfrm>
        </p:grpSpPr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67" y="480"/>
              <a:ext cx="2836" cy="2763"/>
              <a:chOff x="67" y="480"/>
              <a:chExt cx="2836" cy="2763"/>
            </a:xfrm>
          </p:grpSpPr>
          <p:sp>
            <p:nvSpPr>
              <p:cNvPr id="12295" name="Oval 7"/>
              <p:cNvSpPr>
                <a:spLocks noChangeArrowheads="1"/>
              </p:cNvSpPr>
              <p:nvPr/>
            </p:nvSpPr>
            <p:spPr bwMode="auto">
              <a:xfrm rot="10800000">
                <a:off x="1592" y="2096"/>
                <a:ext cx="404" cy="646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auto">
              <a:xfrm>
                <a:off x="1188" y="2073"/>
                <a:ext cx="420" cy="663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543" y="1919"/>
                <a:ext cx="137" cy="9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auto">
              <a:xfrm>
                <a:off x="386" y="480"/>
                <a:ext cx="2460" cy="1472"/>
              </a:xfrm>
              <a:prstGeom prst="ellipse">
                <a:avLst/>
              </a:prstGeom>
              <a:gradFill rotWithShape="0">
                <a:gsLst>
                  <a:gs pos="0">
                    <a:srgbClr val="FFD95C"/>
                  </a:gs>
                  <a:gs pos="100000">
                    <a:srgbClr val="FFECAC"/>
                  </a:gs>
                </a:gsLst>
                <a:lin ang="16200000" scaled="1"/>
              </a:gradFill>
              <a:ln w="9360">
                <a:solidFill>
                  <a:srgbClr val="FFC409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Oval 11"/>
              <p:cNvSpPr>
                <a:spLocks noChangeArrowheads="1"/>
              </p:cNvSpPr>
              <p:nvPr/>
            </p:nvSpPr>
            <p:spPr bwMode="auto">
              <a:xfrm>
                <a:off x="1203" y="1662"/>
                <a:ext cx="789" cy="461"/>
              </a:xfrm>
              <a:prstGeom prst="ellipse">
                <a:avLst/>
              </a:prstGeom>
              <a:gradFill rotWithShape="0">
                <a:gsLst>
                  <a:gs pos="0">
                    <a:srgbClr val="FFA25D"/>
                  </a:gs>
                  <a:gs pos="100000">
                    <a:srgbClr val="FFCEAC"/>
                  </a:gs>
                </a:gsLst>
                <a:lin ang="16200000" scaled="1"/>
              </a:gradFill>
              <a:ln w="9360">
                <a:solidFill>
                  <a:srgbClr val="FF860E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1364" y="1783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trigone</a:t>
                </a:r>
              </a:p>
            </p:txBody>
          </p:sp>
          <p:sp>
            <p:nvSpPr>
              <p:cNvPr id="12301" name="Rectangle 13"/>
              <p:cNvSpPr>
                <a:spLocks noChangeArrowheads="1"/>
              </p:cNvSpPr>
              <p:nvPr/>
            </p:nvSpPr>
            <p:spPr bwMode="auto">
              <a:xfrm>
                <a:off x="1623" y="2903"/>
                <a:ext cx="858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penile urethra</a:t>
                </a:r>
              </a:p>
            </p:txBody>
          </p:sp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1928" y="2349"/>
                <a:ext cx="975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prostate capsule</a:t>
                </a:r>
              </a:p>
            </p:txBody>
          </p:sp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03" y="1936"/>
                <a:ext cx="793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bladder neck</a:t>
                </a:r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rot="10800000">
                <a:off x="1543" y="2042"/>
                <a:ext cx="121" cy="1201"/>
              </a:xfrm>
              <a:prstGeom prst="can">
                <a:avLst>
                  <a:gd name="adj" fmla="val 85241"/>
                </a:avLst>
              </a:prstGeom>
              <a:gradFill rotWithShape="0">
                <a:gsLst>
                  <a:gs pos="0">
                    <a:srgbClr val="FF8F69"/>
                  </a:gs>
                  <a:gs pos="100000">
                    <a:srgbClr val="FFC8B7"/>
                  </a:gs>
                </a:gsLst>
                <a:lin ang="16200000" scaled="1"/>
              </a:gradFill>
              <a:ln w="9360">
                <a:solidFill>
                  <a:srgbClr val="FF5D0C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1120" y="2045"/>
                <a:ext cx="39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130" y="2253"/>
                <a:ext cx="993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prostatic urethra</a:t>
                </a:r>
              </a:p>
            </p:txBody>
          </p:sp>
          <p:grpSp>
            <p:nvGrpSpPr>
              <p:cNvPr id="12307" name="Group 19"/>
              <p:cNvGrpSpPr>
                <a:grpSpLocks/>
              </p:cNvGrpSpPr>
              <p:nvPr/>
            </p:nvGrpSpPr>
            <p:grpSpPr bwMode="auto">
              <a:xfrm>
                <a:off x="1559" y="2522"/>
                <a:ext cx="92" cy="179"/>
                <a:chOff x="1559" y="2522"/>
                <a:chExt cx="92" cy="179"/>
              </a:xfrm>
            </p:grpSpPr>
            <p:sp>
              <p:nvSpPr>
                <p:cNvPr id="12308" name="Oval 20"/>
                <p:cNvSpPr>
                  <a:spLocks noChangeArrowheads="1"/>
                </p:cNvSpPr>
                <p:nvPr/>
              </p:nvSpPr>
              <p:spPr bwMode="auto">
                <a:xfrm>
                  <a:off x="1559" y="2630"/>
                  <a:ext cx="29" cy="72"/>
                </a:xfrm>
                <a:prstGeom prst="ellipse">
                  <a:avLst/>
                </a:prstGeom>
                <a:solidFill>
                  <a:srgbClr val="FFCC99"/>
                </a:solidFill>
                <a:ln w="32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Oval 21"/>
                <p:cNvSpPr>
                  <a:spLocks noChangeArrowheads="1"/>
                </p:cNvSpPr>
                <p:nvPr/>
              </p:nvSpPr>
              <p:spPr bwMode="auto">
                <a:xfrm>
                  <a:off x="1600" y="2522"/>
                  <a:ext cx="29" cy="71"/>
                </a:xfrm>
                <a:prstGeom prst="ellipse">
                  <a:avLst/>
                </a:prstGeom>
                <a:solidFill>
                  <a:srgbClr val="FFCC99"/>
                </a:solidFill>
                <a:ln w="32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rrowheads="1"/>
                </p:cNvSpPr>
                <p:nvPr/>
              </p:nvSpPr>
              <p:spPr bwMode="auto">
                <a:xfrm>
                  <a:off x="1623" y="2630"/>
                  <a:ext cx="29" cy="72"/>
                </a:xfrm>
                <a:prstGeom prst="ellipse">
                  <a:avLst/>
                </a:prstGeom>
                <a:solidFill>
                  <a:srgbClr val="FFCC99"/>
                </a:solidFill>
                <a:ln w="32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11" name="Rectangle 23"/>
              <p:cNvSpPr>
                <a:spLocks noChangeArrowheads="1"/>
              </p:cNvSpPr>
              <p:nvPr/>
            </p:nvSpPr>
            <p:spPr bwMode="auto">
              <a:xfrm>
                <a:off x="67" y="2542"/>
                <a:ext cx="101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ejaculatory ducts</a:t>
                </a:r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/>
            </p:nvSpPr>
            <p:spPr bwMode="auto">
              <a:xfrm>
                <a:off x="1355" y="1199"/>
                <a:ext cx="518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bladder</a:t>
                </a:r>
              </a:p>
            </p:txBody>
          </p:sp>
        </p:grp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1143" y="2373"/>
              <a:ext cx="39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1143" y="2666"/>
              <a:ext cx="39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92444396-B3B0-4C1A-A8F1-0FFA2972969C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4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Prostate Gland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4048" y="974258"/>
            <a:ext cx="3682752" cy="45701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1800" dirty="0"/>
              <a:t>Walnut-sized gland in males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1800" dirty="0" smtClean="0"/>
              <a:t>Produces </a:t>
            </a:r>
            <a:r>
              <a:rPr lang="en-GB" sz="1800" dirty="0"/>
              <a:t>prostatic fluid to carry sperm (30% of seminal fluid volume)</a:t>
            </a:r>
            <a:r>
              <a:rPr lang="ar-SA" sz="1800" dirty="0">
                <a:cs typeface="Arial" charset="0"/>
              </a:rPr>
              <a:t>‏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1800" dirty="0" smtClean="0"/>
              <a:t>2 </a:t>
            </a:r>
            <a:r>
              <a:rPr lang="en-GB" sz="1800" dirty="0"/>
              <a:t>lobes surrounded by capsule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1800" dirty="0" smtClean="0"/>
              <a:t>Urethra </a:t>
            </a:r>
            <a:r>
              <a:rPr lang="en-GB" sz="1800" dirty="0"/>
              <a:t>passes through prostate gland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None/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A34B73"/>
              </a:buClr>
              <a:buSzPct val="115000"/>
              <a:buFont typeface="Wingdings" charset="2"/>
              <a:buChar char=""/>
            </a:pPr>
            <a:r>
              <a:rPr lang="en-GB" sz="1800" dirty="0" smtClean="0"/>
              <a:t>Weighs </a:t>
            </a:r>
            <a:r>
              <a:rPr lang="en-GB" sz="1800" dirty="0"/>
              <a:t>20 </a:t>
            </a:r>
            <a:r>
              <a:rPr lang="en-GB" sz="1800" u="sng" dirty="0"/>
              <a:t>+</a:t>
            </a:r>
            <a:r>
              <a:rPr lang="en-GB" sz="1800" dirty="0"/>
              <a:t> 6 gm at age 30 </a:t>
            </a:r>
            <a:r>
              <a:rPr lang="en-GB" sz="1800" dirty="0" err="1" smtClean="0"/>
              <a:t>yr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60925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Role </a:t>
            </a:r>
            <a:r>
              <a:rPr lang="en-IN" dirty="0"/>
              <a:t>of combination medical therapy </a:t>
            </a:r>
            <a:r>
              <a:rPr lang="en-IN" dirty="0" smtClean="0"/>
              <a:t>in BPH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Available </a:t>
            </a:r>
            <a:r>
              <a:rPr lang="en-IN" sz="2000" dirty="0"/>
              <a:t>data suggest that combination therapy can be beneficial in </a:t>
            </a:r>
            <a:r>
              <a:rPr lang="en-IN" sz="2000" dirty="0" smtClean="0"/>
              <a:t>treatment </a:t>
            </a:r>
            <a:r>
              <a:rPr lang="en-IN" sz="2000" dirty="0"/>
              <a:t>of </a:t>
            </a:r>
            <a:r>
              <a:rPr lang="en-IN" sz="2000" dirty="0" smtClean="0"/>
              <a:t>BPH &amp; associated LUTS</a:t>
            </a:r>
          </a:p>
          <a:p>
            <a:pPr marL="576072" indent="-457200">
              <a:buFont typeface="+mj-lt"/>
              <a:buAutoNum type="arabicPeriod"/>
            </a:pPr>
            <a:endParaRPr lang="en-IN" sz="2000" dirty="0"/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Greatest </a:t>
            </a:r>
            <a:r>
              <a:rPr lang="en-IN" sz="2000" dirty="0"/>
              <a:t>efficacy </a:t>
            </a:r>
            <a:r>
              <a:rPr lang="en-IN" sz="2000" dirty="0" smtClean="0"/>
              <a:t>for </a:t>
            </a:r>
            <a:r>
              <a:rPr lang="el-GR" sz="2000" dirty="0" smtClean="0"/>
              <a:t>α</a:t>
            </a:r>
            <a:r>
              <a:rPr lang="en-IN" sz="2000" dirty="0" smtClean="0"/>
              <a:t>1-ARA &amp; 5</a:t>
            </a:r>
            <a:r>
              <a:rPr lang="el-GR" sz="2000" dirty="0" smtClean="0"/>
              <a:t>α</a:t>
            </a:r>
            <a:r>
              <a:rPr lang="en-IN" sz="2000" dirty="0" smtClean="0"/>
              <a:t>RI </a:t>
            </a:r>
            <a:r>
              <a:rPr lang="en-IN" sz="2000" dirty="0"/>
              <a:t>combination was shown </a:t>
            </a:r>
            <a:r>
              <a:rPr lang="en-IN" sz="2000" dirty="0" smtClean="0"/>
              <a:t>in patients </a:t>
            </a:r>
            <a:r>
              <a:rPr lang="en-IN" sz="2000" dirty="0"/>
              <a:t>with larger prostate size </a:t>
            </a:r>
            <a:r>
              <a:rPr lang="en-IN" sz="2000" dirty="0" smtClean="0"/>
              <a:t>&amp; more </a:t>
            </a:r>
            <a:r>
              <a:rPr lang="en-IN" sz="2000" dirty="0"/>
              <a:t>severe </a:t>
            </a:r>
            <a:r>
              <a:rPr lang="en-IN" sz="2000" dirty="0" smtClean="0"/>
              <a:t>symptoms</a:t>
            </a:r>
          </a:p>
          <a:p>
            <a:pPr marL="576072" indent="-457200">
              <a:buFont typeface="+mj-lt"/>
              <a:buAutoNum type="arabicPeriod"/>
            </a:pPr>
            <a:endParaRPr lang="en-IN" sz="2000" dirty="0"/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Combination </a:t>
            </a:r>
            <a:r>
              <a:rPr lang="en-IN" sz="2000" dirty="0"/>
              <a:t>of α</a:t>
            </a:r>
            <a:r>
              <a:rPr lang="en-IN" sz="2000" dirty="0" smtClean="0"/>
              <a:t>1-ARAs &amp; 5</a:t>
            </a:r>
            <a:r>
              <a:rPr lang="el-GR" sz="2000" dirty="0" smtClean="0"/>
              <a:t>α</a:t>
            </a:r>
            <a:r>
              <a:rPr lang="en-IN" sz="2000" dirty="0" smtClean="0"/>
              <a:t>RIs </a:t>
            </a:r>
            <a:r>
              <a:rPr lang="en-IN" sz="2000" dirty="0"/>
              <a:t>appears to prevent disease progression in these </a:t>
            </a:r>
            <a:r>
              <a:rPr lang="en-IN" sz="2000" dirty="0" smtClean="0"/>
              <a:t>patients</a:t>
            </a:r>
          </a:p>
          <a:p>
            <a:pPr marL="576072" indent="-457200">
              <a:buFont typeface="+mj-lt"/>
              <a:buAutoNum type="arabicPeriod"/>
            </a:pPr>
            <a:endParaRPr lang="en-IN" sz="2000" dirty="0"/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Combination </a:t>
            </a:r>
            <a:r>
              <a:rPr lang="en-IN" sz="2000" dirty="0"/>
              <a:t>of </a:t>
            </a:r>
            <a:r>
              <a:rPr lang="el-GR" sz="2000" dirty="0" smtClean="0"/>
              <a:t>α</a:t>
            </a:r>
            <a:r>
              <a:rPr lang="en-IN" sz="2000" dirty="0" smtClean="0"/>
              <a:t>1-ARAs with anti-muscarinic </a:t>
            </a:r>
            <a:r>
              <a:rPr lang="en-IN" sz="2000" dirty="0"/>
              <a:t>agents is useful for relieving symptoms of </a:t>
            </a:r>
            <a:r>
              <a:rPr lang="en-IN" sz="2000" dirty="0" smtClean="0"/>
              <a:t>BOO &amp; detrusor </a:t>
            </a:r>
            <a:r>
              <a:rPr lang="en-IN" sz="2000" dirty="0" err="1" smtClean="0"/>
              <a:t>overactivity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Greco KA,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International Journal of Impotence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Research. 2008; 20: S33–S43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 err="1"/>
              <a:t>Antimuscarinic</a:t>
            </a:r>
            <a:r>
              <a:rPr lang="en-IN" sz="2900" dirty="0"/>
              <a:t>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7"/>
          <a:stretch/>
        </p:blipFill>
        <p:spPr bwMode="auto">
          <a:xfrm>
            <a:off x="144016" y="1260475"/>
            <a:ext cx="8892480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8" y="1572768"/>
            <a:ext cx="8923808" cy="35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Laydner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HK,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2010; 107: 1104-1109/ Giuliano F, et al.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Urol. 2013; 63(3): 506-516.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 smtClean="0"/>
              <a:t>PDE5 </a:t>
            </a:r>
            <a:r>
              <a:rPr lang="en-IN" sz="2900" dirty="0"/>
              <a:t>inhibitors for LUTS secondary to </a:t>
            </a:r>
            <a:r>
              <a:rPr lang="en-IN" sz="2900" dirty="0" smtClean="0"/>
              <a:t>BPH</a:t>
            </a:r>
            <a:endParaRPr lang="en-IN" sz="2900" dirty="0"/>
          </a:p>
        </p:txBody>
      </p:sp>
      <p:sp>
        <p:nvSpPr>
          <p:cNvPr id="5" name="Rectangle 4"/>
          <p:cNvSpPr/>
          <p:nvPr/>
        </p:nvSpPr>
        <p:spPr>
          <a:xfrm>
            <a:off x="251520" y="1200784"/>
            <a:ext cx="3312368" cy="3785652"/>
          </a:xfrm>
          <a:prstGeom prst="rect">
            <a:avLst/>
          </a:prstGeom>
          <a:solidFill>
            <a:srgbClr val="663300"/>
          </a:solidFill>
          <a:ln>
            <a:noFill/>
          </a:ln>
          <a:scene3d>
            <a:camera prst="orthographicFront"/>
            <a:lightRig rig="sunset" dir="t">
              <a:rot lat="0" lon="0" rev="8400000"/>
            </a:lightRig>
          </a:scene3d>
          <a:sp3d prstMaterial="metal"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latin typeface="Calibri" panose="020F0502020204030204" pitchFamily="34" charset="0"/>
              </a:rPr>
              <a:t>PDE (phosphodiesterase) 5 inhibitors:</a:t>
            </a:r>
          </a:p>
          <a:p>
            <a:pPr algn="ctr"/>
            <a:r>
              <a:rPr lang="en-IN" sz="2400" dirty="0" smtClean="0">
                <a:latin typeface="Calibri" panose="020F0502020204030204" pitchFamily="34" charset="0"/>
              </a:rPr>
              <a:t>Effective &amp; well tolerated</a:t>
            </a:r>
            <a:r>
              <a:rPr lang="en-IN" sz="2400" dirty="0">
                <a:latin typeface="Calibri" panose="020F0502020204030204" pitchFamily="34" charset="0"/>
              </a:rPr>
              <a:t>, </a:t>
            </a:r>
            <a:r>
              <a:rPr lang="en-IN" sz="2400" dirty="0" smtClean="0">
                <a:latin typeface="Calibri" panose="020F0502020204030204" pitchFamily="34" charset="0"/>
              </a:rPr>
              <a:t>providing significant </a:t>
            </a:r>
            <a:r>
              <a:rPr lang="en-IN" sz="2400" dirty="0">
                <a:latin typeface="Calibri" panose="020F0502020204030204" pitchFamily="34" charset="0"/>
              </a:rPr>
              <a:t>improvement in BPH-LUTS </a:t>
            </a:r>
            <a:r>
              <a:rPr lang="en-IN" sz="2400" dirty="0" smtClean="0">
                <a:latin typeface="Calibri" panose="020F0502020204030204" pitchFamily="34" charset="0"/>
              </a:rPr>
              <a:t>and </a:t>
            </a:r>
            <a:r>
              <a:rPr lang="en-IN" sz="2400" dirty="0" err="1" smtClean="0">
                <a:latin typeface="Calibri" panose="020F0502020204030204" pitchFamily="34" charset="0"/>
              </a:rPr>
              <a:t>QoL</a:t>
            </a:r>
            <a:r>
              <a:rPr lang="en-IN" sz="2400" dirty="0" smtClean="0">
                <a:latin typeface="Calibri" panose="020F050202020403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in addition to their established effects </a:t>
            </a:r>
            <a:r>
              <a:rPr lang="en-IN" sz="2400" dirty="0" smtClean="0">
                <a:latin typeface="Calibri" panose="020F0502020204030204" pitchFamily="34" charset="0"/>
              </a:rPr>
              <a:t>on improving </a:t>
            </a:r>
            <a:r>
              <a:rPr lang="en-IN" sz="2400" dirty="0">
                <a:latin typeface="Calibri" panose="020F0502020204030204" pitchFamily="34" charset="0"/>
              </a:rPr>
              <a:t>erectile </a:t>
            </a:r>
            <a:r>
              <a:rPr lang="en-IN" sz="2400" dirty="0" smtClean="0">
                <a:latin typeface="Calibri" panose="020F0502020204030204" pitchFamily="34" charset="0"/>
              </a:rPr>
              <a:t>function (ED)</a:t>
            </a:r>
            <a:endParaRPr lang="en-IN" sz="2400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http://www.europeanurology.com/uploads/europeanurology.com/eur_articles/S0302-2838(12)01029-9/assets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19816"/>
            <a:ext cx="5267325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Phosphodiesterase type 5 inhibitors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8" y="1626740"/>
            <a:ext cx="8923188" cy="184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7"/>
          <a:stretch/>
        </p:blipFill>
        <p:spPr bwMode="auto">
          <a:xfrm>
            <a:off x="144016" y="1260475"/>
            <a:ext cx="8892480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Russo A, et al. Expert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Pharmacother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Total IPSS, BII </a:t>
            </a:r>
            <a:r>
              <a:rPr lang="en-IN" sz="2400" dirty="0" smtClean="0"/>
              <a:t>&amp; IIEF-EF </a:t>
            </a:r>
            <a:r>
              <a:rPr lang="en-IN" sz="2400" dirty="0"/>
              <a:t>change in BPH-LUTS patients with and without ED treated with </a:t>
            </a:r>
            <a:r>
              <a:rPr lang="en-IN" sz="2400" dirty="0" err="1"/>
              <a:t>tadalafil</a:t>
            </a:r>
            <a:r>
              <a:rPr lang="en-IN" sz="2400" dirty="0"/>
              <a:t> </a:t>
            </a:r>
            <a:r>
              <a:rPr lang="en-IN" sz="2400" dirty="0" smtClean="0"/>
              <a:t>among Phase </a:t>
            </a:r>
            <a:r>
              <a:rPr lang="en-IN" sz="2400" dirty="0"/>
              <a:t>III clinical trials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7093"/>
            <a:ext cx="8928992" cy="44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Surgical Treatments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Open </a:t>
            </a:r>
            <a:r>
              <a:rPr lang="en-IN" sz="2000" dirty="0"/>
              <a:t>prostatectomy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holmium laser ablation of the prostate (</a:t>
            </a:r>
            <a:r>
              <a:rPr lang="en-IN" sz="2000" dirty="0" err="1"/>
              <a:t>HoLAP</a:t>
            </a:r>
            <a:r>
              <a:rPr lang="en-IN" sz="2000" dirty="0"/>
              <a:t>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holmium laser enucleation of the prostate (</a:t>
            </a:r>
            <a:r>
              <a:rPr lang="en-IN" sz="2000" dirty="0" err="1"/>
              <a:t>HoLEP</a:t>
            </a:r>
            <a:r>
              <a:rPr lang="en-IN" sz="2000" dirty="0"/>
              <a:t>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Holmium </a:t>
            </a:r>
            <a:r>
              <a:rPr lang="en-IN" sz="2000" dirty="0"/>
              <a:t>laser resection of the prostate (</a:t>
            </a:r>
            <a:r>
              <a:rPr lang="en-IN" sz="2000" dirty="0" err="1"/>
              <a:t>HoLRP</a:t>
            </a:r>
            <a:r>
              <a:rPr lang="en-IN" sz="2000" dirty="0"/>
              <a:t>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err="1" smtClean="0"/>
              <a:t>Photoselective</a:t>
            </a:r>
            <a:r>
              <a:rPr lang="en-IN" sz="2000" dirty="0" smtClean="0"/>
              <a:t> </a:t>
            </a:r>
            <a:r>
              <a:rPr lang="en-IN" sz="2000" dirty="0"/>
              <a:t>vaporization of the prostate (PVP)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incision of the prostate (TUIP)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vaporization of the prostate (TUVP)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resection of the prostate (TURP)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Surgical Treatment: When?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Surgical </a:t>
            </a:r>
            <a:r>
              <a:rPr lang="en-IN" sz="2000" dirty="0" smtClean="0"/>
              <a:t>interventions: Considered </a:t>
            </a:r>
            <a:r>
              <a:rPr lang="en-IN" sz="2000" dirty="0" smtClean="0"/>
              <a:t>in case of severe symptoms &amp; complications like urinary retention, renal failure &amp; infection that are weighed carefully </a:t>
            </a:r>
            <a:r>
              <a:rPr lang="en-IN" sz="2000" dirty="0" smtClean="0"/>
              <a:t>against </a:t>
            </a:r>
            <a:r>
              <a:rPr lang="en-IN" sz="2000" dirty="0" smtClean="0"/>
              <a:t>risk &amp; benefits of various treatment options</a:t>
            </a:r>
          </a:p>
          <a:p>
            <a:endParaRPr lang="en-IN" sz="2000" dirty="0"/>
          </a:p>
          <a:p>
            <a:r>
              <a:rPr lang="en-IN" sz="2000" dirty="0" smtClean="0"/>
              <a:t>Invasive procedures:</a:t>
            </a:r>
          </a:p>
          <a:p>
            <a:pPr lvl="1"/>
            <a:r>
              <a:rPr lang="en-IN" sz="1800" dirty="0" smtClean="0"/>
              <a:t>Gold standard: removal of obstructing tissue by open prostatectomy in early 1900s, which is now replaced by transurethral resection of prostate (TURP)</a:t>
            </a:r>
          </a:p>
          <a:p>
            <a:pPr lvl="1"/>
            <a:r>
              <a:rPr lang="en-IN" sz="1800" dirty="0" smtClean="0"/>
              <a:t>TURP is the hallmark of the urologist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HoLAP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Transurethral Holmium Laser Ablation of the Prostate (</a:t>
            </a:r>
            <a:r>
              <a:rPr lang="en-IN" sz="2000" dirty="0" err="1"/>
              <a:t>HoLAP</a:t>
            </a:r>
            <a:r>
              <a:rPr lang="en-IN" sz="2000" dirty="0" smtClean="0"/>
              <a:t>):</a:t>
            </a:r>
          </a:p>
          <a:p>
            <a:endParaRPr lang="en-IN" sz="2000" dirty="0"/>
          </a:p>
          <a:p>
            <a:r>
              <a:rPr lang="en-IN" sz="2000" dirty="0" err="1" smtClean="0"/>
              <a:t>Holmium:YAG</a:t>
            </a:r>
            <a:r>
              <a:rPr lang="en-IN" sz="2000" dirty="0" smtClean="0"/>
              <a:t> </a:t>
            </a:r>
            <a:r>
              <a:rPr lang="en-IN" sz="2000" dirty="0"/>
              <a:t>laser may be used to treat prostatic tissue </a:t>
            </a:r>
            <a:r>
              <a:rPr lang="en-IN" sz="2000" dirty="0" err="1"/>
              <a:t>transurethrally</a:t>
            </a:r>
            <a:r>
              <a:rPr lang="en-IN" sz="2000" dirty="0"/>
              <a:t> using </a:t>
            </a:r>
            <a:r>
              <a:rPr lang="en-IN" sz="2000" dirty="0" smtClean="0"/>
              <a:t>550 micron side-firing </a:t>
            </a:r>
            <a:r>
              <a:rPr lang="en-IN" sz="2000" dirty="0"/>
              <a:t>laser </a:t>
            </a:r>
            <a:r>
              <a:rPr lang="en-IN" sz="2000" dirty="0" err="1"/>
              <a:t>fiber</a:t>
            </a:r>
            <a:r>
              <a:rPr lang="en-IN" sz="2000" dirty="0"/>
              <a:t> in </a:t>
            </a:r>
            <a:r>
              <a:rPr lang="en-IN" sz="2000" dirty="0" smtClean="0"/>
              <a:t>noncontact mode</a:t>
            </a:r>
          </a:p>
          <a:p>
            <a:endParaRPr lang="en-IN" sz="2000" dirty="0" smtClean="0"/>
          </a:p>
          <a:p>
            <a:r>
              <a:rPr lang="en-IN" sz="2000" dirty="0" smtClean="0"/>
              <a:t>This </a:t>
            </a:r>
            <a:r>
              <a:rPr lang="en-IN" sz="2000" dirty="0"/>
              <a:t>technology delivers laser energy at </a:t>
            </a:r>
            <a:r>
              <a:rPr lang="en-IN" sz="2000" dirty="0" smtClean="0"/>
              <a:t>wavelength of 2120 </a:t>
            </a:r>
            <a:r>
              <a:rPr lang="en-IN" sz="2000" dirty="0"/>
              <a:t>nm (infrared range) which is absorbed primarily by water </a:t>
            </a:r>
            <a:r>
              <a:rPr lang="en-IN" sz="2000" dirty="0" smtClean="0"/>
              <a:t>&amp; </a:t>
            </a:r>
            <a:r>
              <a:rPr lang="en-IN" sz="2000" dirty="0"/>
              <a:t>results in </a:t>
            </a:r>
            <a:r>
              <a:rPr lang="en-IN" sz="2000" dirty="0" smtClean="0"/>
              <a:t>optical penetration depth </a:t>
            </a:r>
            <a:r>
              <a:rPr lang="en-IN" sz="2000" dirty="0"/>
              <a:t>of 0.4 </a:t>
            </a:r>
            <a:r>
              <a:rPr lang="en-IN" sz="2000" dirty="0" smtClean="0"/>
              <a:t>mm</a:t>
            </a:r>
          </a:p>
          <a:p>
            <a:endParaRPr lang="en-IN" sz="2000" dirty="0"/>
          </a:p>
          <a:p>
            <a:r>
              <a:rPr lang="en-IN" sz="2000" dirty="0" err="1" smtClean="0"/>
              <a:t>HoLAP</a:t>
            </a:r>
            <a:r>
              <a:rPr lang="en-IN" sz="2000" dirty="0" smtClean="0"/>
              <a:t> </a:t>
            </a:r>
            <a:r>
              <a:rPr lang="en-IN" sz="2000" dirty="0"/>
              <a:t>procedure is intended to be comparable to TURP in that </a:t>
            </a:r>
            <a:r>
              <a:rPr lang="en-IN" sz="2000" dirty="0" smtClean="0"/>
              <a:t>prostatic lobes may </a:t>
            </a:r>
            <a:r>
              <a:rPr lang="en-IN" sz="2000" dirty="0"/>
              <a:t>be vaporized down to </a:t>
            </a:r>
            <a:r>
              <a:rPr lang="en-IN" sz="2000" dirty="0" smtClean="0"/>
              <a:t>surgical </a:t>
            </a:r>
            <a:r>
              <a:rPr lang="en-IN" sz="2000" dirty="0"/>
              <a:t>capsule resulting in </a:t>
            </a:r>
            <a:r>
              <a:rPr lang="en-IN" sz="2000" dirty="0" smtClean="0"/>
              <a:t>TURP-like effect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HoLEP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Holmium </a:t>
            </a:r>
            <a:r>
              <a:rPr lang="en-IN" sz="2000" dirty="0"/>
              <a:t>laser has been used to enucleate </a:t>
            </a:r>
            <a:r>
              <a:rPr lang="en-IN" sz="2000" dirty="0" smtClean="0"/>
              <a:t>prostate </a:t>
            </a:r>
            <a:r>
              <a:rPr lang="en-IN" sz="2000" dirty="0"/>
              <a:t>adenoma, separating </a:t>
            </a:r>
            <a:r>
              <a:rPr lang="en-IN" sz="2000" dirty="0" smtClean="0"/>
              <a:t>adenoma from surgical </a:t>
            </a:r>
            <a:r>
              <a:rPr lang="en-IN" sz="2000" dirty="0"/>
              <a:t>capsule, from apex to base, after any median lobe has been freed from </a:t>
            </a:r>
            <a:r>
              <a:rPr lang="en-IN" sz="2000" dirty="0" smtClean="0"/>
              <a:t>bladder neck</a:t>
            </a:r>
          </a:p>
          <a:p>
            <a:endParaRPr lang="en-IN" sz="2000" dirty="0"/>
          </a:p>
          <a:p>
            <a:r>
              <a:rPr lang="en-IN" sz="2000" dirty="0" smtClean="0"/>
              <a:t>Typically, </a:t>
            </a:r>
            <a:r>
              <a:rPr lang="en-IN" sz="2000" dirty="0"/>
              <a:t>technology is utilized for larger glands that previously would have been </a:t>
            </a:r>
            <a:r>
              <a:rPr lang="en-IN" sz="2000" dirty="0" smtClean="0"/>
              <a:t>treated surgically </a:t>
            </a:r>
            <a:r>
              <a:rPr lang="en-IN" sz="2000" dirty="0"/>
              <a:t>with </a:t>
            </a:r>
            <a:r>
              <a:rPr lang="en-IN" sz="2000" dirty="0" smtClean="0"/>
              <a:t>open prostatectomy</a:t>
            </a:r>
          </a:p>
          <a:p>
            <a:endParaRPr lang="en-IN" sz="2000" dirty="0"/>
          </a:p>
          <a:p>
            <a:r>
              <a:rPr lang="en-IN" sz="2000" dirty="0" smtClean="0"/>
              <a:t>Generally</a:t>
            </a:r>
            <a:r>
              <a:rPr lang="en-IN" sz="2000" dirty="0"/>
              <a:t>, </a:t>
            </a:r>
            <a:r>
              <a:rPr lang="en-IN" sz="2000" dirty="0" smtClean="0"/>
              <a:t>results </a:t>
            </a:r>
            <a:r>
              <a:rPr lang="en-IN" sz="2000" dirty="0"/>
              <a:t>compare </a:t>
            </a:r>
            <a:r>
              <a:rPr lang="en-IN" sz="2000" dirty="0" smtClean="0"/>
              <a:t>favourably </a:t>
            </a:r>
            <a:r>
              <a:rPr lang="en-IN" sz="2000" dirty="0"/>
              <a:t>to open </a:t>
            </a:r>
            <a:r>
              <a:rPr lang="en-IN" sz="2000" dirty="0" smtClean="0"/>
              <a:t>prostatectomy in hands </a:t>
            </a:r>
            <a:r>
              <a:rPr lang="en-IN" sz="2000" dirty="0"/>
              <a:t>of </a:t>
            </a:r>
            <a:r>
              <a:rPr lang="en-IN" sz="2000" dirty="0" smtClean="0"/>
              <a:t>experienced surgeon</a:t>
            </a:r>
          </a:p>
          <a:p>
            <a:endParaRPr lang="en-IN" sz="2000" dirty="0"/>
          </a:p>
          <a:p>
            <a:r>
              <a:rPr lang="en-IN" sz="2000" dirty="0" smtClean="0"/>
              <a:t>In </a:t>
            </a:r>
            <a:r>
              <a:rPr lang="en-IN" sz="2000" dirty="0"/>
              <a:t>other trials, improvements in symptom scores, </a:t>
            </a:r>
            <a:r>
              <a:rPr lang="en-IN" sz="2000" dirty="0" err="1" smtClean="0"/>
              <a:t>QoL</a:t>
            </a:r>
            <a:r>
              <a:rPr lang="en-IN" sz="2000" dirty="0" smtClean="0"/>
              <a:t> indices &amp; </a:t>
            </a:r>
            <a:r>
              <a:rPr lang="en-IN" sz="2000" dirty="0"/>
              <a:t>flow rate, approach those obtained after </a:t>
            </a:r>
            <a:r>
              <a:rPr lang="en-IN" sz="2000" dirty="0" smtClean="0"/>
              <a:t>TURP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HoLEP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Nonetheless</a:t>
            </a:r>
            <a:r>
              <a:rPr lang="en-IN" sz="2000" dirty="0"/>
              <a:t>, long-term data </a:t>
            </a:r>
            <a:r>
              <a:rPr lang="en-IN" sz="2000" dirty="0" smtClean="0"/>
              <a:t>beyond 2 </a:t>
            </a:r>
            <a:r>
              <a:rPr lang="en-IN" sz="2000" dirty="0" err="1" smtClean="0"/>
              <a:t>yrs</a:t>
            </a:r>
            <a:r>
              <a:rPr lang="en-IN" sz="2000" dirty="0" smtClean="0"/>
              <a:t> </a:t>
            </a:r>
            <a:r>
              <a:rPr lang="en-IN" sz="2000" dirty="0"/>
              <a:t>are still </a:t>
            </a:r>
            <a:r>
              <a:rPr lang="en-IN" sz="2000" dirty="0" smtClean="0"/>
              <a:t>lacking &amp; procedure </a:t>
            </a:r>
            <a:r>
              <a:rPr lang="en-IN" sz="2000" dirty="0"/>
              <a:t>requires specialized training and </a:t>
            </a:r>
            <a:r>
              <a:rPr lang="en-IN" sz="2000" dirty="0" smtClean="0"/>
              <a:t>equipment</a:t>
            </a:r>
          </a:p>
          <a:p>
            <a:endParaRPr lang="en-IN" sz="2000" dirty="0"/>
          </a:p>
          <a:p>
            <a:r>
              <a:rPr lang="en-IN" sz="2000" dirty="0" smtClean="0"/>
              <a:t>Operative </a:t>
            </a:r>
            <a:r>
              <a:rPr lang="en-IN" sz="2000" dirty="0"/>
              <a:t>times for holmium enucleation have been improved significantly with the advent </a:t>
            </a:r>
            <a:r>
              <a:rPr lang="en-IN" sz="2000" dirty="0" smtClean="0"/>
              <a:t>of the </a:t>
            </a:r>
            <a:r>
              <a:rPr lang="en-IN" sz="2000" dirty="0"/>
              <a:t>tissue </a:t>
            </a:r>
            <a:r>
              <a:rPr lang="en-IN" sz="2000" dirty="0" err="1" smtClean="0"/>
              <a:t>morcellator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By </a:t>
            </a:r>
            <a:r>
              <a:rPr lang="en-IN" sz="2000" dirty="0" err="1"/>
              <a:t>morcellating</a:t>
            </a:r>
            <a:r>
              <a:rPr lang="en-IN" sz="2000" dirty="0"/>
              <a:t> tissue within </a:t>
            </a:r>
            <a:r>
              <a:rPr lang="en-IN" sz="2000" dirty="0" smtClean="0"/>
              <a:t>bladder</a:t>
            </a:r>
            <a:r>
              <a:rPr lang="en-IN" sz="2000" dirty="0"/>
              <a:t>, </a:t>
            </a:r>
            <a:r>
              <a:rPr lang="en-IN" sz="2000" dirty="0" smtClean="0"/>
              <a:t>resection </a:t>
            </a:r>
            <a:r>
              <a:rPr lang="en-IN" sz="2000" dirty="0"/>
              <a:t>technique could </a:t>
            </a:r>
            <a:r>
              <a:rPr lang="en-IN" sz="2000" dirty="0" smtClean="0"/>
              <a:t>be modified </a:t>
            </a:r>
            <a:r>
              <a:rPr lang="en-IN" sz="2000" dirty="0"/>
              <a:t>to allow complete enucleation of </a:t>
            </a:r>
            <a:r>
              <a:rPr lang="en-IN" sz="2000" dirty="0" smtClean="0"/>
              <a:t>median &amp; lateral </a:t>
            </a:r>
            <a:r>
              <a:rPr lang="en-IN" sz="2000" dirty="0"/>
              <a:t>lobes of </a:t>
            </a:r>
            <a:r>
              <a:rPr lang="en-IN" sz="2000" dirty="0" smtClean="0"/>
              <a:t>prostate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F44444AE-08EC-4CF6-9AE4-E4C6DB86DFEF}" type="slidenum">
              <a:rPr lang="en-GB" sz="11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5</a:t>
            </a:fld>
            <a:endParaRPr lang="en-GB" sz="1100">
              <a:latin typeface="Calibri" pitchFamily="32" charset="0"/>
            </a:endParaRP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189039" y="1329626"/>
            <a:ext cx="6037263" cy="2928146"/>
            <a:chOff x="749" y="806"/>
            <a:chExt cx="3803" cy="1775"/>
          </a:xfrm>
        </p:grpSpPr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H="1">
              <a:off x="753" y="806"/>
              <a:ext cx="5" cy="148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763" y="2283"/>
              <a:ext cx="378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749" y="1525"/>
              <a:ext cx="3456" cy="701"/>
            </a:xfrm>
            <a:custGeom>
              <a:avLst/>
              <a:gdLst>
                <a:gd name="T0" fmla="*/ 0 w 5486400"/>
                <a:gd name="T1" fmla="*/ 1104270 h 1114540"/>
                <a:gd name="T2" fmla="*/ 815245 w 5486400"/>
                <a:gd name="T3" fmla="*/ 1038234 h 1114540"/>
                <a:gd name="T4" fmla="*/ 1421172 w 5486400"/>
                <a:gd name="T5" fmla="*/ 653023 h 1114540"/>
                <a:gd name="T6" fmla="*/ 1817777 w 5486400"/>
                <a:gd name="T7" fmla="*/ 597993 h 1114540"/>
                <a:gd name="T8" fmla="*/ 2181333 w 5486400"/>
                <a:gd name="T9" fmla="*/ 719059 h 1114540"/>
                <a:gd name="T10" fmla="*/ 2599972 w 5486400"/>
                <a:gd name="T11" fmla="*/ 818113 h 1114540"/>
                <a:gd name="T12" fmla="*/ 3161830 w 5486400"/>
                <a:gd name="T13" fmla="*/ 730065 h 1114540"/>
                <a:gd name="T14" fmla="*/ 3745722 w 5486400"/>
                <a:gd name="T15" fmla="*/ 355861 h 1114540"/>
                <a:gd name="T16" fmla="*/ 4087245 w 5486400"/>
                <a:gd name="T17" fmla="*/ 80710 h 1114540"/>
                <a:gd name="T18" fmla="*/ 4516902 w 5486400"/>
                <a:gd name="T19" fmla="*/ 80710 h 1114540"/>
                <a:gd name="T20" fmla="*/ 5343163 w 5486400"/>
                <a:gd name="T21" fmla="*/ 564975 h 1114540"/>
                <a:gd name="T22" fmla="*/ 5376211 w 5486400"/>
                <a:gd name="T23" fmla="*/ 586987 h 1114540"/>
                <a:gd name="T24" fmla="*/ 5376211 w 5486400"/>
                <a:gd name="T25" fmla="*/ 586987 h 1114540"/>
                <a:gd name="T26" fmla="*/ 0 w 5486400"/>
                <a:gd name="T27" fmla="*/ 0 h 1114540"/>
                <a:gd name="T28" fmla="*/ 5486400 w 5486400"/>
                <a:gd name="T29" fmla="*/ 1114540 h 1114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5486400" h="1114540">
                  <a:moveTo>
                    <a:pt x="0" y="1105359"/>
                  </a:moveTo>
                  <a:cubicBezTo>
                    <a:pt x="289192" y="1109949"/>
                    <a:pt x="578385" y="1114540"/>
                    <a:pt x="815248" y="1039258"/>
                  </a:cubicBezTo>
                  <a:cubicBezTo>
                    <a:pt x="1052111" y="963976"/>
                    <a:pt x="1254087" y="727113"/>
                    <a:pt x="1421176" y="653667"/>
                  </a:cubicBezTo>
                  <a:cubicBezTo>
                    <a:pt x="1588265" y="580221"/>
                    <a:pt x="1691089" y="587566"/>
                    <a:pt x="1817783" y="598583"/>
                  </a:cubicBezTo>
                  <a:cubicBezTo>
                    <a:pt x="1944477" y="609600"/>
                    <a:pt x="2050974" y="683045"/>
                    <a:pt x="2181340" y="719768"/>
                  </a:cubicBezTo>
                  <a:cubicBezTo>
                    <a:pt x="2311706" y="756491"/>
                    <a:pt x="2436564" y="817084"/>
                    <a:pt x="2599981" y="818920"/>
                  </a:cubicBezTo>
                  <a:cubicBezTo>
                    <a:pt x="2763398" y="820756"/>
                    <a:pt x="2970882" y="807903"/>
                    <a:pt x="3161841" y="730785"/>
                  </a:cubicBezTo>
                  <a:cubicBezTo>
                    <a:pt x="3352800" y="653667"/>
                    <a:pt x="3591499" y="464544"/>
                    <a:pt x="3745735" y="356212"/>
                  </a:cubicBezTo>
                  <a:cubicBezTo>
                    <a:pt x="3899971" y="247880"/>
                    <a:pt x="3958728" y="126694"/>
                    <a:pt x="4087258" y="80790"/>
                  </a:cubicBezTo>
                  <a:cubicBezTo>
                    <a:pt x="4215788" y="34886"/>
                    <a:pt x="4307596" y="0"/>
                    <a:pt x="4516916" y="80790"/>
                  </a:cubicBezTo>
                  <a:cubicBezTo>
                    <a:pt x="4726237" y="161580"/>
                    <a:pt x="5199962" y="481069"/>
                    <a:pt x="5343181" y="565532"/>
                  </a:cubicBezTo>
                  <a:cubicBezTo>
                    <a:pt x="5486400" y="649995"/>
                    <a:pt x="5376231" y="587566"/>
                    <a:pt x="5376231" y="587566"/>
                  </a:cubicBezTo>
                </a:path>
              </a:pathLst>
            </a:custGeom>
            <a:noFill/>
            <a:ln w="38160">
              <a:solidFill>
                <a:srgbClr val="AC66BB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>
              <a:off x="1399" y="1957"/>
              <a:ext cx="5" cy="40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>
              <a:off x="2182" y="1942"/>
              <a:ext cx="5" cy="40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872" y="1734"/>
              <a:ext cx="1" cy="6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1114" y="2356"/>
              <a:ext cx="20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14                    25            45 years </a:t>
              </a: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264" y="1189"/>
              <a:ext cx="285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1</a:t>
              </a:r>
              <a:r>
                <a:rPr lang="en-GB" baseline="300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st</a:t>
              </a:r>
              <a:r>
                <a:rPr lang="en-GB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 growth spurt                       2</a:t>
              </a:r>
              <a:r>
                <a:rPr lang="en-GB" baseline="300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nd</a:t>
              </a:r>
              <a:r>
                <a:rPr lang="en-GB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 growth spurt</a:t>
              </a:r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50825" y="946905"/>
            <a:ext cx="18238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Glandular growth</a:t>
            </a:r>
          </a:p>
        </p:txBody>
      </p:sp>
      <p:sp>
        <p:nvSpPr>
          <p:cNvPr id="15377" name="AutoShape 17"/>
          <p:cNvSpPr>
            <a:spLocks/>
          </p:cNvSpPr>
          <p:nvPr/>
        </p:nvSpPr>
        <p:spPr bwMode="auto">
          <a:xfrm rot="16200000">
            <a:off x="2707958" y="2055488"/>
            <a:ext cx="311786" cy="1222375"/>
          </a:xfrm>
          <a:prstGeom prst="rightBrace">
            <a:avLst>
              <a:gd name="adj1" fmla="val 3059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AutoShape 18"/>
          <p:cNvSpPr>
            <a:spLocks/>
          </p:cNvSpPr>
          <p:nvPr/>
        </p:nvSpPr>
        <p:spPr bwMode="auto">
          <a:xfrm rot="16200000">
            <a:off x="5267008" y="1857528"/>
            <a:ext cx="311786" cy="1222375"/>
          </a:xfrm>
          <a:prstGeom prst="rightBrace">
            <a:avLst>
              <a:gd name="adj1" fmla="val 3059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Prostatic Growth Periods</a:t>
            </a:r>
          </a:p>
        </p:txBody>
      </p:sp>
    </p:spTree>
    <p:extLst>
      <p:ext uri="{BB962C8B-B14F-4D97-AF65-F5344CB8AC3E}">
        <p14:creationId xmlns:p14="http://schemas.microsoft.com/office/powerpoint/2010/main" val="2577030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TURP &amp; TUIP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Takes </a:t>
            </a:r>
            <a:r>
              <a:rPr lang="en-IN" sz="2000" dirty="0"/>
              <a:t>20 to 30 minutes to resect an average gland weighing 30 </a:t>
            </a:r>
            <a:r>
              <a:rPr lang="en-IN" sz="2000" dirty="0" smtClean="0"/>
              <a:t>g</a:t>
            </a:r>
          </a:p>
          <a:p>
            <a:endParaRPr lang="en-IN" sz="2000" dirty="0"/>
          </a:p>
          <a:p>
            <a:r>
              <a:rPr lang="en-IN" sz="2000" dirty="0" smtClean="0"/>
              <a:t>Carry risks </a:t>
            </a:r>
            <a:r>
              <a:rPr lang="en-IN" sz="2000" dirty="0"/>
              <a:t>for </a:t>
            </a:r>
            <a:r>
              <a:rPr lang="en-IN" sz="2000" dirty="0" smtClean="0"/>
              <a:t>complications: bleeding</a:t>
            </a:r>
            <a:r>
              <a:rPr lang="en-IN" sz="2000" dirty="0"/>
              <a:t>, infections, </a:t>
            </a:r>
            <a:r>
              <a:rPr lang="en-IN" sz="2000" dirty="0" smtClean="0"/>
              <a:t>retrograde-ejaculation &amp; low </a:t>
            </a:r>
            <a:r>
              <a:rPr lang="en-IN" sz="2000" dirty="0"/>
              <a:t>semen, low PSA level, and hospital stay including impotence and </a:t>
            </a:r>
            <a:r>
              <a:rPr lang="en-IN" sz="2000" dirty="0" smtClean="0"/>
              <a:t>incontinence</a:t>
            </a:r>
          </a:p>
          <a:p>
            <a:endParaRPr lang="en-IN" sz="2000" dirty="0"/>
          </a:p>
          <a:p>
            <a:r>
              <a:rPr lang="en-IN" sz="2000" dirty="0" smtClean="0"/>
              <a:t>Transurethral </a:t>
            </a:r>
            <a:r>
              <a:rPr lang="en-IN" sz="2000" dirty="0"/>
              <a:t>incision of the prostate (TUIP) or bladder neck </a:t>
            </a:r>
            <a:r>
              <a:rPr lang="en-IN" sz="2000" dirty="0" smtClean="0"/>
              <a:t>incision: </a:t>
            </a:r>
            <a:r>
              <a:rPr lang="en-IN" sz="2000" dirty="0" smtClean="0"/>
              <a:t>Recommended </a:t>
            </a:r>
            <a:r>
              <a:rPr lang="en-IN" sz="2000" dirty="0"/>
              <a:t>for smaller gland weighing &lt;25 g and has been found to be less invasive than TURP, </a:t>
            </a:r>
            <a:r>
              <a:rPr lang="en-IN" sz="2000" dirty="0" smtClean="0"/>
              <a:t>but </a:t>
            </a:r>
            <a:r>
              <a:rPr lang="en-IN" sz="2000" dirty="0"/>
              <a:t>long-term effectiveness in comparison with TURP is yet to be determined</a:t>
            </a:r>
            <a:endParaRPr lang="en-IN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TURP</a:t>
            </a:r>
            <a:endParaRPr lang="en-IN" dirty="0"/>
          </a:p>
        </p:txBody>
      </p:sp>
      <p:pic>
        <p:nvPicPr>
          <p:cNvPr id="8196" name="Picture 4" descr="http://www.bladderclinic.com.au/images/bladder-conditions/TU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3987"/>
            <a:ext cx="7920880" cy="4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MIT and TUVP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Minimal invasive procedures (MIT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/>
              <a:t>Over </a:t>
            </a:r>
            <a:r>
              <a:rPr lang="en-IN" sz="1800" dirty="0" smtClean="0"/>
              <a:t>last </a:t>
            </a:r>
            <a:r>
              <a:rPr lang="en-IN" sz="1800" dirty="0"/>
              <a:t>few years, number of MIT has been established to achieve substantial improvement in </a:t>
            </a:r>
            <a:r>
              <a:rPr lang="en-IN" sz="1800" dirty="0" smtClean="0"/>
              <a:t>symptoms </a:t>
            </a:r>
            <a:r>
              <a:rPr lang="en-IN" sz="1800" dirty="0"/>
              <a:t>attributed to </a:t>
            </a:r>
            <a:r>
              <a:rPr lang="en-IN" sz="1800" dirty="0" smtClean="0"/>
              <a:t>BPH</a:t>
            </a:r>
          </a:p>
          <a:p>
            <a:pPr lvl="1"/>
            <a:r>
              <a:rPr lang="en-IN" sz="1800" dirty="0" smtClean="0"/>
              <a:t>These </a:t>
            </a:r>
            <a:r>
              <a:rPr lang="en-IN" sz="1800" dirty="0"/>
              <a:t>MIT utilizes endoscopic approach to ablate </a:t>
            </a:r>
            <a:r>
              <a:rPr lang="en-IN" sz="1800" dirty="0" smtClean="0"/>
              <a:t>obstructing </a:t>
            </a:r>
            <a:r>
              <a:rPr lang="en-IN" sz="1800" dirty="0"/>
              <a:t>prostatic </a:t>
            </a:r>
            <a:r>
              <a:rPr lang="en-IN" sz="1800" dirty="0" smtClean="0"/>
              <a:t>tissue</a:t>
            </a:r>
          </a:p>
          <a:p>
            <a:endParaRPr lang="en-IN" sz="2000" dirty="0"/>
          </a:p>
          <a:p>
            <a:r>
              <a:rPr lang="en-IN" sz="2000" dirty="0"/>
              <a:t>Transurethral </a:t>
            </a:r>
            <a:r>
              <a:rPr lang="en-IN" sz="2000" dirty="0" err="1"/>
              <a:t>electrovaporization</a:t>
            </a:r>
            <a:r>
              <a:rPr lang="en-IN" sz="2000" dirty="0"/>
              <a:t> (TUVP)</a:t>
            </a:r>
          </a:p>
          <a:p>
            <a:pPr lvl="1"/>
            <a:r>
              <a:rPr lang="en-IN" sz="1800" dirty="0" smtClean="0"/>
              <a:t>TUVP </a:t>
            </a:r>
            <a:r>
              <a:rPr lang="en-IN" sz="1800" dirty="0"/>
              <a:t>is modification of TURP </a:t>
            </a:r>
            <a:r>
              <a:rPr lang="en-IN" sz="1800" dirty="0" smtClean="0"/>
              <a:t>&amp; TUIP</a:t>
            </a:r>
          </a:p>
          <a:p>
            <a:pPr lvl="1"/>
            <a:r>
              <a:rPr lang="en-IN" sz="1800" dirty="0"/>
              <a:t>U</a:t>
            </a:r>
            <a:r>
              <a:rPr lang="en-IN" sz="1800" dirty="0" smtClean="0"/>
              <a:t>tilize </a:t>
            </a:r>
            <a:r>
              <a:rPr lang="en-IN" sz="1800" dirty="0"/>
              <a:t>high electrical current to </a:t>
            </a:r>
            <a:r>
              <a:rPr lang="en-IN" sz="1800" dirty="0" smtClean="0"/>
              <a:t>vaporize &amp; </a:t>
            </a:r>
            <a:r>
              <a:rPr lang="en-IN" sz="1800" dirty="0"/>
              <a:t>coagulate </a:t>
            </a:r>
            <a:r>
              <a:rPr lang="en-IN" sz="1800" dirty="0" smtClean="0"/>
              <a:t>obstructing </a:t>
            </a:r>
            <a:r>
              <a:rPr lang="en-IN" sz="1800" dirty="0"/>
              <a:t>prostate </a:t>
            </a:r>
            <a:r>
              <a:rPr lang="en-IN" sz="1800" dirty="0" smtClean="0"/>
              <a:t>tissue</a:t>
            </a:r>
          </a:p>
          <a:p>
            <a:pPr lvl="1"/>
            <a:r>
              <a:rPr lang="en-IN" sz="1800" dirty="0" smtClean="0"/>
              <a:t>Long-term </a:t>
            </a:r>
            <a:r>
              <a:rPr lang="en-IN" sz="1800" dirty="0"/>
              <a:t>efficiency is comparable with TURP, but number of patients has been found to experience </a:t>
            </a:r>
            <a:r>
              <a:rPr lang="en-IN" sz="1800" dirty="0" err="1"/>
              <a:t>irritative</a:t>
            </a:r>
            <a:r>
              <a:rPr lang="en-IN" sz="1800" dirty="0"/>
              <a:t> side </a:t>
            </a:r>
            <a:r>
              <a:rPr lang="en-IN" sz="1800" dirty="0" smtClean="0"/>
              <a:t>effects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TUMT &amp; TUNA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Transurethral microwave thermotherapy (TUMT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 smtClean="0"/>
              <a:t>More </a:t>
            </a:r>
            <a:r>
              <a:rPr lang="en-IN" sz="1800" dirty="0"/>
              <a:t>specific destruction of malignant cells without affecting normal cells can be achieved by raising </a:t>
            </a:r>
            <a:r>
              <a:rPr lang="en-IN" sz="1800" dirty="0" smtClean="0"/>
              <a:t>temperature </a:t>
            </a:r>
            <a:r>
              <a:rPr lang="en-IN" sz="1800" dirty="0"/>
              <a:t>of </a:t>
            </a:r>
            <a:r>
              <a:rPr lang="en-IN" sz="1800" dirty="0" smtClean="0"/>
              <a:t>cells </a:t>
            </a:r>
            <a:r>
              <a:rPr lang="en-IN" sz="1800" dirty="0"/>
              <a:t>using low-level radiofrequency (microwave) </a:t>
            </a:r>
            <a:r>
              <a:rPr lang="en-IN" sz="1800" dirty="0" smtClean="0"/>
              <a:t>in </a:t>
            </a:r>
            <a:r>
              <a:rPr lang="en-IN" sz="1800" dirty="0"/>
              <a:t>prostate up to 40 </a:t>
            </a:r>
            <a:r>
              <a:rPr lang="en-IN" sz="1800" dirty="0" smtClean="0"/>
              <a:t>- </a:t>
            </a:r>
            <a:r>
              <a:rPr lang="en-IN" sz="1800" dirty="0"/>
              <a:t>45°C (hyperthermia), 46 to 60°C (thermotherapy</a:t>
            </a:r>
            <a:r>
              <a:rPr lang="en-IN" sz="1800" dirty="0" smtClean="0"/>
              <a:t>) &amp; 61 - </a:t>
            </a:r>
            <a:r>
              <a:rPr lang="en-IN" sz="1800" dirty="0"/>
              <a:t>75°C (</a:t>
            </a:r>
            <a:r>
              <a:rPr lang="en-IN" sz="1800" dirty="0" err="1"/>
              <a:t>transrectal</a:t>
            </a:r>
            <a:r>
              <a:rPr lang="en-IN" sz="1800" dirty="0"/>
              <a:t> thermal </a:t>
            </a:r>
            <a:r>
              <a:rPr lang="en-IN" sz="1800" dirty="0" smtClean="0"/>
              <a:t>ablation)</a:t>
            </a:r>
          </a:p>
          <a:p>
            <a:pPr lvl="1"/>
            <a:r>
              <a:rPr lang="en-IN" sz="1800" dirty="0" smtClean="0"/>
              <a:t>Found </a:t>
            </a:r>
            <a:r>
              <a:rPr lang="en-IN" sz="1800" dirty="0"/>
              <a:t>to be safe </a:t>
            </a:r>
            <a:r>
              <a:rPr lang="en-IN" sz="1800" dirty="0" smtClean="0"/>
              <a:t>&amp; </a:t>
            </a:r>
            <a:r>
              <a:rPr lang="en-IN" sz="1800" dirty="0"/>
              <a:t>cost effective, with reasonable improvement in urine flow rate </a:t>
            </a:r>
            <a:r>
              <a:rPr lang="en-IN" sz="1800" dirty="0" smtClean="0"/>
              <a:t>&amp; </a:t>
            </a:r>
            <a:r>
              <a:rPr lang="en-IN" sz="1800" dirty="0"/>
              <a:t>minimal impairment on sexual </a:t>
            </a:r>
            <a:r>
              <a:rPr lang="en-IN" sz="1800" dirty="0" smtClean="0"/>
              <a:t>function</a:t>
            </a:r>
            <a:endParaRPr lang="en-IN" sz="1800" dirty="0"/>
          </a:p>
          <a:p>
            <a:endParaRPr lang="en-IN" sz="2000" dirty="0"/>
          </a:p>
          <a:p>
            <a:r>
              <a:rPr lang="en-IN" sz="2000" dirty="0"/>
              <a:t>Transurethral needle ablation (TUNA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 smtClean="0"/>
              <a:t>Simple &amp; relatively </a:t>
            </a:r>
            <a:r>
              <a:rPr lang="en-IN" sz="1800" dirty="0"/>
              <a:t>inexpensive procedure which utilizes needle to deliver high-frequency radio waves to destroy the enlarged prostatic </a:t>
            </a:r>
            <a:r>
              <a:rPr lang="en-IN" sz="1800" dirty="0" smtClean="0"/>
              <a:t>tissue</a:t>
            </a:r>
          </a:p>
          <a:p>
            <a:pPr lvl="1"/>
            <a:r>
              <a:rPr lang="en-IN" sz="1800" dirty="0" smtClean="0"/>
              <a:t>Successful </a:t>
            </a:r>
            <a:r>
              <a:rPr lang="en-IN" sz="1800" dirty="0"/>
              <a:t>treatment for small-sized </a:t>
            </a:r>
            <a:r>
              <a:rPr lang="en-IN" sz="1800" dirty="0" smtClean="0"/>
              <a:t>gland</a:t>
            </a:r>
          </a:p>
          <a:p>
            <a:pPr lvl="1"/>
            <a:r>
              <a:rPr lang="en-IN" sz="1800" dirty="0" smtClean="0"/>
              <a:t>P</a:t>
            </a:r>
            <a:r>
              <a:rPr lang="en-IN" sz="1800" dirty="0" smtClean="0"/>
              <a:t>oses low </a:t>
            </a:r>
            <a:r>
              <a:rPr lang="en-IN" sz="1800" dirty="0"/>
              <a:t>or no risk for incontinence </a:t>
            </a:r>
            <a:r>
              <a:rPr lang="en-IN" sz="1800" dirty="0" smtClean="0"/>
              <a:t>&amp; impotence</a:t>
            </a:r>
            <a:endParaRPr lang="en-IN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Laser Ablation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Laser prostatectomy has become an increasingly widespread form of </a:t>
            </a:r>
            <a:r>
              <a:rPr lang="en-IN" sz="2000" dirty="0" smtClean="0"/>
              <a:t>MIT</a:t>
            </a:r>
          </a:p>
          <a:p>
            <a:endParaRPr lang="en-IN" sz="2000" dirty="0"/>
          </a:p>
          <a:p>
            <a:r>
              <a:rPr lang="en-IN" sz="2000" dirty="0" smtClean="0"/>
              <a:t>4 </a:t>
            </a:r>
            <a:r>
              <a:rPr lang="en-IN" sz="2000" dirty="0"/>
              <a:t>types of lasers have been used to treat LUTS, namely neodymium: yttrium-</a:t>
            </a:r>
            <a:r>
              <a:rPr lang="en-IN" sz="2000" dirty="0" err="1"/>
              <a:t>aluminum</a:t>
            </a:r>
            <a:r>
              <a:rPr lang="en-IN" sz="2000" dirty="0"/>
              <a:t>-garnet (</a:t>
            </a:r>
            <a:r>
              <a:rPr lang="en-IN" sz="2000" dirty="0" err="1"/>
              <a:t>Nd</a:t>
            </a:r>
            <a:r>
              <a:rPr lang="en-IN" sz="2000" dirty="0"/>
              <a:t>: YAG) laser, holmium YAG laser (</a:t>
            </a:r>
            <a:r>
              <a:rPr lang="en-IN" sz="2000" dirty="0" err="1"/>
              <a:t>Ho:YAG</a:t>
            </a:r>
            <a:r>
              <a:rPr lang="en-IN" sz="2000" dirty="0"/>
              <a:t>), potassium </a:t>
            </a:r>
            <a:r>
              <a:rPr lang="en-IN" sz="2000" dirty="0" err="1"/>
              <a:t>titanyl</a:t>
            </a:r>
            <a:r>
              <a:rPr lang="en-IN" sz="2000" dirty="0"/>
              <a:t> phosphate (KTP), and diode </a:t>
            </a:r>
            <a:r>
              <a:rPr lang="en-IN" sz="2000" dirty="0" smtClean="0"/>
              <a:t>laser</a:t>
            </a:r>
          </a:p>
          <a:p>
            <a:endParaRPr lang="en-IN" sz="2000" dirty="0"/>
          </a:p>
          <a:p>
            <a:r>
              <a:rPr lang="en-IN" sz="2000" dirty="0" smtClean="0"/>
              <a:t>Found </a:t>
            </a:r>
            <a:r>
              <a:rPr lang="en-IN" sz="2000" dirty="0"/>
              <a:t>to be safe </a:t>
            </a:r>
            <a:r>
              <a:rPr lang="en-IN" sz="2000" dirty="0" smtClean="0"/>
              <a:t>&amp; effective </a:t>
            </a:r>
            <a:r>
              <a:rPr lang="en-IN" sz="2000" dirty="0"/>
              <a:t>technique, with significant improvement in urinary flow rates </a:t>
            </a:r>
            <a:r>
              <a:rPr lang="en-IN" sz="2000" dirty="0" smtClean="0"/>
              <a:t>&amp; symptoms</a:t>
            </a:r>
          </a:p>
          <a:p>
            <a:endParaRPr lang="en-IN" sz="2000" dirty="0"/>
          </a:p>
          <a:p>
            <a:r>
              <a:rPr lang="en-IN" sz="2000" dirty="0" smtClean="0"/>
              <a:t>Short </a:t>
            </a:r>
            <a:r>
              <a:rPr lang="en-IN" sz="2000" dirty="0"/>
              <a:t>operative time, minimal blood loss </a:t>
            </a:r>
            <a:r>
              <a:rPr lang="en-IN" sz="2000" dirty="0" smtClean="0"/>
              <a:t>&amp; fluid </a:t>
            </a:r>
            <a:r>
              <a:rPr lang="en-IN" sz="2000" dirty="0"/>
              <a:t>absorption, decreased hospital stay, impotence </a:t>
            </a:r>
            <a:r>
              <a:rPr lang="en-IN" sz="2000" dirty="0" smtClean="0"/>
              <a:t>rates &amp; bladder </a:t>
            </a:r>
            <a:r>
              <a:rPr lang="en-IN" sz="2000" dirty="0"/>
              <a:t>neck contractures are few </a:t>
            </a:r>
            <a:r>
              <a:rPr lang="en-IN" sz="2000" dirty="0" smtClean="0"/>
              <a:t>of advantages </a:t>
            </a:r>
            <a:r>
              <a:rPr lang="en-IN" sz="2000" dirty="0"/>
              <a:t>of laser prostatectomy over </a:t>
            </a:r>
            <a:r>
              <a:rPr lang="en-IN" sz="2000" dirty="0" smtClean="0"/>
              <a:t>TURP &amp; </a:t>
            </a:r>
            <a:r>
              <a:rPr lang="en-IN" sz="2000" dirty="0"/>
              <a:t>other conventional techniques</a:t>
            </a:r>
            <a:endParaRPr lang="en-IN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HIFU &amp; Transurethral ethanol ablation of prostate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High-intensity focused ultrasound (HIFU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/>
              <a:t>Effective protein denaturation </a:t>
            </a:r>
            <a:r>
              <a:rPr lang="en-IN" sz="1800" dirty="0" smtClean="0"/>
              <a:t>&amp; </a:t>
            </a:r>
            <a:r>
              <a:rPr lang="en-IN" sz="1800" dirty="0"/>
              <a:t>coagulative necrosis of prostatic tissue have been achieved by using HIFU frequencies of 4 </a:t>
            </a:r>
            <a:r>
              <a:rPr lang="en-IN" sz="1800" dirty="0" smtClean="0"/>
              <a:t>MHZ</a:t>
            </a:r>
          </a:p>
          <a:p>
            <a:pPr lvl="1"/>
            <a:r>
              <a:rPr lang="en-IN" sz="1800" dirty="0" smtClean="0"/>
              <a:t>Significant </a:t>
            </a:r>
            <a:r>
              <a:rPr lang="en-IN" sz="1800" dirty="0" smtClean="0">
                <a:sym typeface="Symbol"/>
              </a:rPr>
              <a:t></a:t>
            </a:r>
            <a:r>
              <a:rPr lang="en-IN" sz="1800" dirty="0" smtClean="0"/>
              <a:t> </a:t>
            </a:r>
            <a:r>
              <a:rPr lang="en-IN" sz="1800" dirty="0"/>
              <a:t>in </a:t>
            </a:r>
            <a:r>
              <a:rPr lang="en-IN" sz="1800" dirty="0" err="1"/>
              <a:t>uroflow</a:t>
            </a:r>
            <a:r>
              <a:rPr lang="en-IN" sz="1800" dirty="0"/>
              <a:t> </a:t>
            </a:r>
            <a:r>
              <a:rPr lang="en-IN" sz="1800" dirty="0" smtClean="0"/>
              <a:t>&amp; </a:t>
            </a:r>
            <a:r>
              <a:rPr lang="en-IN" sz="1800" dirty="0" smtClean="0">
                <a:sym typeface="Symbol"/>
              </a:rPr>
              <a:t></a:t>
            </a:r>
            <a:r>
              <a:rPr lang="en-IN" sz="1800" dirty="0" smtClean="0"/>
              <a:t> </a:t>
            </a:r>
            <a:r>
              <a:rPr lang="en-IN" sz="1800" dirty="0"/>
              <a:t>in </a:t>
            </a:r>
            <a:r>
              <a:rPr lang="en-IN" sz="1800" dirty="0" err="1"/>
              <a:t>postvoid</a:t>
            </a:r>
            <a:r>
              <a:rPr lang="en-IN" sz="1800" dirty="0"/>
              <a:t> residual volume have been observed, </a:t>
            </a:r>
            <a:r>
              <a:rPr lang="en-IN" sz="1800" dirty="0" smtClean="0"/>
              <a:t>but </a:t>
            </a:r>
            <a:r>
              <a:rPr lang="en-IN" sz="1800" dirty="0"/>
              <a:t>cost is </a:t>
            </a:r>
            <a:r>
              <a:rPr lang="en-IN" sz="1800" dirty="0" smtClean="0"/>
              <a:t>3 </a:t>
            </a:r>
            <a:r>
              <a:rPr lang="en-IN" sz="1800" dirty="0"/>
              <a:t>times higher than that of </a:t>
            </a:r>
            <a:r>
              <a:rPr lang="en-IN" sz="1800" dirty="0" smtClean="0"/>
              <a:t>TURP</a:t>
            </a:r>
            <a:endParaRPr lang="en-IN" sz="1800" dirty="0"/>
          </a:p>
          <a:p>
            <a:endParaRPr lang="en-IN" sz="2000" dirty="0"/>
          </a:p>
          <a:p>
            <a:r>
              <a:rPr lang="en-IN" sz="2000" dirty="0"/>
              <a:t>Transurethral ethanol ablation of the </a:t>
            </a:r>
            <a:r>
              <a:rPr lang="en-IN" sz="2000" dirty="0" smtClean="0"/>
              <a:t>prostate:</a:t>
            </a:r>
            <a:endParaRPr lang="en-IN" sz="2000" dirty="0"/>
          </a:p>
          <a:p>
            <a:pPr lvl="1"/>
            <a:r>
              <a:rPr lang="en-IN" sz="1800" dirty="0" smtClean="0"/>
              <a:t>Transurethral injection of absolute ethanol into lateral lobes of prostate produces necrotic effect on prostatic tissues, leading to fibrosis &amp; shrinkage</a:t>
            </a:r>
          </a:p>
          <a:p>
            <a:pPr lvl="1"/>
            <a:r>
              <a:rPr lang="en-IN" sz="1800" dirty="0" smtClean="0"/>
              <a:t>Significant improvement has been reported in AUA symptoms score</a:t>
            </a:r>
          </a:p>
          <a:p>
            <a:pPr lvl="1"/>
            <a:r>
              <a:rPr lang="en-IN" sz="1800" dirty="0" smtClean="0"/>
              <a:t>Continual research is going on to dilute negative factors like urinary retention, pain, dysuria &amp; prolonged period of catheterization with aim to deliver safe, effective, and economical potential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Water-induced thermotherapy &amp; Plasma kinetic tissue management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Water-induced </a:t>
            </a:r>
            <a:r>
              <a:rPr lang="en-IN" sz="2000" dirty="0" smtClean="0"/>
              <a:t>thermotherapy:</a:t>
            </a:r>
            <a:endParaRPr lang="en-IN" sz="2000" dirty="0"/>
          </a:p>
          <a:p>
            <a:pPr lvl="1"/>
            <a:r>
              <a:rPr lang="en-IN" sz="1800" dirty="0" smtClean="0"/>
              <a:t>Simple </a:t>
            </a:r>
            <a:r>
              <a:rPr lang="en-IN" sz="1800" dirty="0"/>
              <a:t>technique that uses </a:t>
            </a:r>
            <a:r>
              <a:rPr lang="en-IN" sz="1800" dirty="0" smtClean="0"/>
              <a:t>cylindrical </a:t>
            </a:r>
            <a:r>
              <a:rPr lang="en-IN" sz="1800" dirty="0"/>
              <a:t>balloon to circulate hot water, resulting in even coagulation necrosis in </a:t>
            </a:r>
            <a:r>
              <a:rPr lang="en-IN" sz="1800" dirty="0" smtClean="0"/>
              <a:t>prostate </a:t>
            </a:r>
            <a:r>
              <a:rPr lang="en-IN" sz="1800" dirty="0"/>
              <a:t>by raising </a:t>
            </a:r>
            <a:r>
              <a:rPr lang="en-IN" sz="1800" dirty="0" smtClean="0"/>
              <a:t>temperature </a:t>
            </a:r>
            <a:r>
              <a:rPr lang="en-IN" sz="1800" dirty="0"/>
              <a:t>of </a:t>
            </a:r>
            <a:r>
              <a:rPr lang="en-IN" sz="1800" dirty="0" smtClean="0"/>
              <a:t>prostatic </a:t>
            </a:r>
            <a:r>
              <a:rPr lang="en-IN" sz="1800" dirty="0"/>
              <a:t>cells up to 60 </a:t>
            </a:r>
            <a:r>
              <a:rPr lang="en-IN" sz="1800" dirty="0" smtClean="0"/>
              <a:t>- </a:t>
            </a:r>
            <a:r>
              <a:rPr lang="en-IN" sz="1800" dirty="0"/>
              <a:t>70°C, without having major effect on </a:t>
            </a:r>
            <a:r>
              <a:rPr lang="en-IN" sz="1800" dirty="0" err="1"/>
              <a:t>nontargeted</a:t>
            </a:r>
            <a:r>
              <a:rPr lang="en-IN" sz="1800" dirty="0"/>
              <a:t> </a:t>
            </a:r>
            <a:r>
              <a:rPr lang="en-IN" sz="1800" dirty="0" smtClean="0"/>
              <a:t>tissues</a:t>
            </a:r>
            <a:endParaRPr lang="en-IN" sz="1800" dirty="0"/>
          </a:p>
          <a:p>
            <a:endParaRPr lang="en-IN" sz="2000" dirty="0"/>
          </a:p>
          <a:p>
            <a:r>
              <a:rPr lang="en-IN" sz="2000" dirty="0"/>
              <a:t>Plasma kinetic tissue management system (Gyrus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 smtClean="0"/>
              <a:t>Gyrus: New </a:t>
            </a:r>
            <a:r>
              <a:rPr lang="en-IN" sz="1800" dirty="0"/>
              <a:t>technique under development </a:t>
            </a:r>
            <a:r>
              <a:rPr lang="en-IN" sz="1800" dirty="0" smtClean="0"/>
              <a:t>&amp; vaporizes obstructing </a:t>
            </a:r>
            <a:r>
              <a:rPr lang="en-IN" sz="1800" dirty="0"/>
              <a:t>tissue by using plasma energy in </a:t>
            </a:r>
            <a:r>
              <a:rPr lang="en-IN" sz="1800" dirty="0" smtClean="0"/>
              <a:t>saline environment</a:t>
            </a:r>
          </a:p>
          <a:p>
            <a:pPr lvl="1"/>
            <a:r>
              <a:rPr lang="en-IN" sz="1800" dirty="0" smtClean="0"/>
              <a:t>Procedure </a:t>
            </a:r>
            <a:r>
              <a:rPr lang="en-IN" sz="1800" dirty="0"/>
              <a:t>has been found to be safe </a:t>
            </a:r>
            <a:r>
              <a:rPr lang="en-IN" sz="1800" dirty="0" smtClean="0"/>
              <a:t>&amp; effective </a:t>
            </a:r>
            <a:r>
              <a:rPr lang="en-IN" sz="1800" dirty="0"/>
              <a:t>with minimal risk of water intoxication (TURP syndrome) </a:t>
            </a:r>
            <a:r>
              <a:rPr lang="en-IN" sz="1800" dirty="0" smtClean="0"/>
              <a:t>&amp; generally </a:t>
            </a:r>
            <a:r>
              <a:rPr lang="en-IN" sz="1800" dirty="0"/>
              <a:t>reserved for patients on high </a:t>
            </a:r>
            <a:r>
              <a:rPr lang="en-IN" sz="1800" dirty="0" smtClean="0"/>
              <a:t>risk</a:t>
            </a:r>
            <a:endParaRPr lang="en-IN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Latest pharmacotherapy options: 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052"/>
            <a:ext cx="8229600" cy="4014345"/>
          </a:xfrm>
        </p:spPr>
        <p:txBody>
          <a:bodyPr>
            <a:normAutofit/>
          </a:bodyPr>
          <a:lstStyle/>
          <a:p>
            <a:r>
              <a:rPr lang="en-IN" sz="2000" dirty="0" smtClean="0"/>
              <a:t>Spectrum of available drugs for the treatment of LUTS is rapidly expanding ranging from </a:t>
            </a:r>
            <a:r>
              <a:rPr lang="el-GR" sz="2000" dirty="0" smtClean="0"/>
              <a:t>α</a:t>
            </a:r>
            <a:r>
              <a:rPr lang="en-IN" sz="2000" dirty="0" smtClean="0"/>
              <a:t>1-adrenoreceptor antagonists, 5</a:t>
            </a:r>
            <a:r>
              <a:rPr lang="el-GR" sz="2000" dirty="0" smtClean="0"/>
              <a:t>α</a:t>
            </a:r>
            <a:r>
              <a:rPr lang="en-IN" sz="2000" dirty="0" smtClean="0"/>
              <a:t>-reductase inhibitors, </a:t>
            </a:r>
            <a:r>
              <a:rPr lang="en-IN" sz="2000" dirty="0" err="1" smtClean="0"/>
              <a:t>antimuscarinics</a:t>
            </a:r>
            <a:r>
              <a:rPr lang="en-IN" sz="2000" dirty="0" smtClean="0"/>
              <a:t> to PDE5 type 5 inhibitors</a:t>
            </a:r>
          </a:p>
          <a:p>
            <a:endParaRPr lang="en-IN" sz="2000" dirty="0"/>
          </a:p>
          <a:p>
            <a:r>
              <a:rPr lang="en-IN" sz="2000" dirty="0" smtClean="0"/>
              <a:t>Silodosin: </a:t>
            </a:r>
            <a:r>
              <a:rPr lang="el-GR" sz="2000" dirty="0" smtClean="0"/>
              <a:t>α</a:t>
            </a:r>
            <a:r>
              <a:rPr lang="en-IN" sz="2000" dirty="0" smtClean="0"/>
              <a:t>1-adrenoreceptor antagonist with almost no effects on BP &amp;/ or heart rate, which makes it a very interesting therapeutic option for elderly men &amp; for patients treated with several anti-hypertensive drugs</a:t>
            </a:r>
          </a:p>
          <a:p>
            <a:endParaRPr lang="en-IN" sz="2000" dirty="0" smtClean="0"/>
          </a:p>
          <a:p>
            <a:r>
              <a:rPr lang="en-IN" sz="2000" dirty="0" err="1" smtClean="0"/>
              <a:t>Tadalafil</a:t>
            </a:r>
            <a:r>
              <a:rPr lang="en-IN" sz="2000" dirty="0" smtClean="0"/>
              <a:t>: Only PDE5i currently approved for LUTS in patients with or without ED &amp; has shown to improve IPSS &amp; </a:t>
            </a:r>
            <a:r>
              <a:rPr lang="en-IN" sz="2000" dirty="0" err="1" smtClean="0"/>
              <a:t>QoL</a:t>
            </a:r>
            <a:r>
              <a:rPr lang="en-IN" sz="2000" dirty="0" smtClean="0"/>
              <a:t> scores</a:t>
            </a:r>
            <a:endParaRPr lang="en-IN" sz="2000" dirty="0"/>
          </a:p>
          <a:p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Russo A, et al. Expert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Pharmacother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45" y="57552"/>
            <a:ext cx="1378744" cy="638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62"/>
          <a:stretch/>
        </p:blipFill>
        <p:spPr bwMode="auto">
          <a:xfrm>
            <a:off x="167184" y="826764"/>
            <a:ext cx="6858000" cy="59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50"/>
            <a:ext cx="7211144" cy="465366"/>
          </a:xfrm>
        </p:spPr>
        <p:txBody>
          <a:bodyPr>
            <a:noAutofit/>
          </a:bodyPr>
          <a:lstStyle/>
          <a:p>
            <a:r>
              <a:rPr lang="en-IN" sz="2900" dirty="0"/>
              <a:t>Latest pharmacotherapy options: BPH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Russo A, et al. Expert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Pharmacother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84" y="71148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6"/>
          <a:stretch/>
        </p:blipFill>
        <p:spPr bwMode="auto">
          <a:xfrm>
            <a:off x="251520" y="809972"/>
            <a:ext cx="6858000" cy="6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1"/>
          <a:stretch/>
        </p:blipFill>
        <p:spPr bwMode="auto">
          <a:xfrm>
            <a:off x="251520" y="1429080"/>
            <a:ext cx="6192688" cy="19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5480" y="3528307"/>
            <a:ext cx="8784976" cy="2011827"/>
            <a:chOff x="179512" y="1674068"/>
            <a:chExt cx="8784976" cy="201182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74068"/>
              <a:ext cx="8784976" cy="201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339752" y="3258244"/>
              <a:ext cx="6120680" cy="0"/>
            </a:xfrm>
            <a:prstGeom prst="line">
              <a:avLst/>
            </a:prstGeom>
            <a:ln w="38100">
              <a:solidFill>
                <a:schemeClr val="accent6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6952" y="3588359"/>
              <a:ext cx="7632848" cy="0"/>
            </a:xfrm>
            <a:prstGeom prst="line">
              <a:avLst/>
            </a:prstGeom>
            <a:ln w="38100">
              <a:solidFill>
                <a:schemeClr val="accent6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7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33" y="2508547"/>
            <a:ext cx="5680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solidFill>
                  <a:schemeClr val="accent6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THANK YOU!!!</a:t>
            </a:r>
            <a:endParaRPr lang="en-US" sz="7200" b="1" cap="all" dirty="0">
              <a:ln w="0"/>
              <a:solidFill>
                <a:schemeClr val="accent6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39E7CD0F-290F-44EC-B251-2C8E31408EDF}" type="slidenum">
              <a:rPr lang="en-GB" sz="11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6</a:t>
            </a:fld>
            <a:endParaRPr lang="en-GB" sz="1100">
              <a:latin typeface="Calibri" pitchFamily="32" charset="0"/>
            </a:endParaRP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176213" y="1356020"/>
            <a:ext cx="3484562" cy="2324371"/>
            <a:chOff x="111" y="822"/>
            <a:chExt cx="2195" cy="1409"/>
          </a:xfrm>
        </p:grpSpPr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11" y="822"/>
              <a:ext cx="922" cy="217"/>
            </a:xfrm>
            <a:prstGeom prst="rect">
              <a:avLst/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Testes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1399" y="827"/>
              <a:ext cx="905" cy="217"/>
            </a:xfrm>
            <a:prstGeom prst="rect">
              <a:avLst/>
            </a:prstGeom>
            <a:gradFill rotWithShape="0">
              <a:gsLst>
                <a:gs pos="0">
                  <a:srgbClr val="FFA25D"/>
                </a:gs>
                <a:gs pos="100000">
                  <a:srgbClr val="FFCEAC"/>
                </a:gs>
              </a:gsLst>
              <a:lin ang="16200000" scaled="1"/>
            </a:gradFill>
            <a:ln w="9360">
              <a:solidFill>
                <a:srgbClr val="FF860E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Adrenals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115" y="1182"/>
              <a:ext cx="900" cy="217"/>
            </a:xfrm>
            <a:prstGeom prst="rect">
              <a:avLst/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Testosterone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401" y="1175"/>
              <a:ext cx="901" cy="217"/>
            </a:xfrm>
            <a:prstGeom prst="rect">
              <a:avLst/>
            </a:prstGeom>
            <a:gradFill rotWithShape="0">
              <a:gsLst>
                <a:gs pos="0">
                  <a:srgbClr val="FFA25D"/>
                </a:gs>
                <a:gs pos="100000">
                  <a:srgbClr val="FFCEAC"/>
                </a:gs>
              </a:gsLst>
              <a:lin ang="16200000" scaled="1"/>
            </a:gradFill>
            <a:ln w="9360">
              <a:solidFill>
                <a:srgbClr val="FF860E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Testosterone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113" y="1547"/>
              <a:ext cx="900" cy="217"/>
            </a:xfrm>
            <a:prstGeom prst="rect">
              <a:avLst/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DHT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406" y="1557"/>
              <a:ext cx="901" cy="217"/>
            </a:xfrm>
            <a:prstGeom prst="rect">
              <a:avLst/>
            </a:prstGeom>
            <a:gradFill rotWithShape="0">
              <a:gsLst>
                <a:gs pos="0">
                  <a:srgbClr val="FFA25D"/>
                </a:gs>
                <a:gs pos="100000">
                  <a:srgbClr val="FFCEAC"/>
                </a:gs>
              </a:gsLst>
              <a:lin ang="16200000" scaled="1"/>
            </a:gradFill>
            <a:ln w="9360">
              <a:solidFill>
                <a:srgbClr val="FF860E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DHT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806" y="2015"/>
              <a:ext cx="900" cy="217"/>
            </a:xfrm>
            <a:prstGeom prst="rect">
              <a:avLst/>
            </a:prstGeom>
            <a:gradFill rotWithShape="0">
              <a:gsLst>
                <a:gs pos="0">
                  <a:srgbClr val="FFD95C"/>
                </a:gs>
                <a:gs pos="100000">
                  <a:srgbClr val="FFECAC"/>
                </a:gs>
              </a:gsLst>
              <a:lin ang="16200000" scaled="1"/>
            </a:gradFill>
            <a:ln w="9360">
              <a:solidFill>
                <a:srgbClr val="FFC409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50"/>
                </a:spcBef>
                <a:buFont typeface="Calibri" pitchFamily="32" charset="0"/>
                <a:buNone/>
              </a:pPr>
              <a:r>
                <a:rPr lang="en-GB">
                  <a:latin typeface="Calibri" pitchFamily="32" charset="0"/>
                </a:rPr>
                <a:t>PROSTATE</a:t>
              </a:r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94" y="1004"/>
              <a:ext cx="165" cy="239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1769" y="1004"/>
              <a:ext cx="165" cy="239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>
              <a:off x="489" y="1369"/>
              <a:ext cx="164" cy="239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>
              <a:off x="1769" y="1354"/>
              <a:ext cx="165" cy="239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>
              <a:off x="1159" y="1822"/>
              <a:ext cx="164" cy="238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112713" y="3649049"/>
            <a:ext cx="4883149" cy="1854218"/>
            <a:chOff x="71" y="2212"/>
            <a:chExt cx="3076" cy="1124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1172" y="2212"/>
              <a:ext cx="165" cy="239"/>
            </a:xfrm>
            <a:prstGeom prst="downArrow">
              <a:avLst>
                <a:gd name="adj1" fmla="val 50000"/>
                <a:gd name="adj2" fmla="val 50026"/>
              </a:avLst>
            </a:prstGeom>
            <a:gradFill rotWithShape="0">
              <a:gsLst>
                <a:gs pos="0">
                  <a:srgbClr val="E700B4"/>
                </a:gs>
                <a:gs pos="100000">
                  <a:srgbClr val="DF8AC8"/>
                </a:gs>
              </a:gsLst>
              <a:lin ang="162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845" y="2705"/>
              <a:ext cx="365" cy="419"/>
              <a:chOff x="845" y="2705"/>
              <a:chExt cx="365" cy="419"/>
            </a:xfrm>
          </p:grpSpPr>
          <p:sp>
            <p:nvSpPr>
              <p:cNvPr id="18457" name="Rectangle 25"/>
              <p:cNvSpPr>
                <a:spLocks noChangeArrowheads="1"/>
              </p:cNvSpPr>
              <p:nvPr/>
            </p:nvSpPr>
            <p:spPr bwMode="auto">
              <a:xfrm rot="18540000">
                <a:off x="798" y="2867"/>
                <a:ext cx="460" cy="98"/>
              </a:xfrm>
              <a:prstGeom prst="rect">
                <a:avLst/>
              </a:prstGeom>
              <a:solidFill>
                <a:srgbClr val="B83D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Oval 26"/>
              <p:cNvSpPr>
                <a:spLocks noChangeArrowheads="1"/>
              </p:cNvSpPr>
              <p:nvPr/>
            </p:nvSpPr>
            <p:spPr bwMode="auto">
              <a:xfrm rot="18540000">
                <a:off x="977" y="2874"/>
                <a:ext cx="194" cy="140"/>
              </a:xfrm>
              <a:prstGeom prst="ellipse">
                <a:avLst/>
              </a:prstGeom>
              <a:solidFill>
                <a:srgbClr val="B83D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5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" y="2404"/>
              <a:ext cx="38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460" name="Group 28"/>
            <p:cNvGrpSpPr>
              <a:grpSpLocks/>
            </p:cNvGrpSpPr>
            <p:nvPr/>
          </p:nvGrpSpPr>
          <p:grpSpPr bwMode="auto">
            <a:xfrm>
              <a:off x="1296" y="2942"/>
              <a:ext cx="323" cy="359"/>
              <a:chOff x="1296" y="2942"/>
              <a:chExt cx="323" cy="359"/>
            </a:xfrm>
          </p:grpSpPr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 rot="18540000">
                <a:off x="1277" y="3061"/>
                <a:ext cx="363" cy="12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Oval 30"/>
              <p:cNvSpPr>
                <a:spLocks noChangeArrowheads="1"/>
              </p:cNvSpPr>
              <p:nvPr/>
            </p:nvSpPr>
            <p:spPr bwMode="auto">
              <a:xfrm>
                <a:off x="1323" y="2990"/>
                <a:ext cx="171" cy="17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3" name="AutoShape 31"/>
            <p:cNvSpPr>
              <a:spLocks/>
            </p:cNvSpPr>
            <p:nvPr/>
          </p:nvSpPr>
          <p:spPr bwMode="auto">
            <a:xfrm rot="10980000">
              <a:off x="702" y="2463"/>
              <a:ext cx="891" cy="789"/>
            </a:xfrm>
            <a:custGeom>
              <a:avLst/>
              <a:gdLst>
                <a:gd name="T0" fmla="*/ 707382 w 1414762"/>
                <a:gd name="T1" fmla="*/ 0 h 1252142"/>
                <a:gd name="T2" fmla="*/ 707381 w 1414762"/>
                <a:gd name="T3" fmla="*/ 626071 h 1252142"/>
                <a:gd name="T4" fmla="*/ 1414762 w 1414762"/>
                <a:gd name="T5" fmla="*/ 626071 h 1252142"/>
                <a:gd name="T6" fmla="*/ 707382 w 1414762"/>
                <a:gd name="T7" fmla="*/ 0 h 1252142"/>
                <a:gd name="T8" fmla="*/ 1414762 w 1414762"/>
                <a:gd name="T9" fmla="*/ 626071 h 125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14762" h="1252142" stroke="0">
                  <a:moveTo>
                    <a:pt x="707382" y="0"/>
                  </a:moveTo>
                  <a:lnTo>
                    <a:pt x="707381" y="0"/>
                  </a:lnTo>
                  <a:cubicBezTo>
                    <a:pt x="1098057" y="0"/>
                    <a:pt x="1414762" y="280301"/>
                    <a:pt x="1414762" y="626071"/>
                  </a:cubicBezTo>
                  <a:cubicBezTo>
                    <a:pt x="1414762" y="626071"/>
                    <a:pt x="1414761" y="626072"/>
                    <a:pt x="1414761" y="626072"/>
                  </a:cubicBezTo>
                  <a:lnTo>
                    <a:pt x="707381" y="626071"/>
                  </a:lnTo>
                  <a:close/>
                </a:path>
                <a:path w="1414762" h="1252142" fill="none">
                  <a:moveTo>
                    <a:pt x="707382" y="0"/>
                  </a:moveTo>
                  <a:lnTo>
                    <a:pt x="707381" y="0"/>
                  </a:lnTo>
                  <a:cubicBezTo>
                    <a:pt x="1098057" y="0"/>
                    <a:pt x="1414762" y="280301"/>
                    <a:pt x="1414762" y="626071"/>
                  </a:cubicBezTo>
                  <a:cubicBezTo>
                    <a:pt x="1414762" y="626071"/>
                    <a:pt x="1414761" y="626072"/>
                    <a:pt x="1414761" y="626072"/>
                  </a:cubicBezTo>
                </a:path>
              </a:pathLst>
            </a:custGeom>
            <a:noFill/>
            <a:ln w="42480">
              <a:solidFill>
                <a:srgbClr val="000000"/>
              </a:solidFill>
              <a:miter lim="800000"/>
              <a:headEnd type="triangle" w="med" len="med"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AutoShape 32"/>
            <p:cNvSpPr>
              <a:spLocks/>
            </p:cNvSpPr>
            <p:nvPr/>
          </p:nvSpPr>
          <p:spPr bwMode="auto">
            <a:xfrm rot="10980000">
              <a:off x="1312" y="2444"/>
              <a:ext cx="891" cy="789"/>
            </a:xfrm>
            <a:custGeom>
              <a:avLst/>
              <a:gdLst>
                <a:gd name="T0" fmla="*/ 707382 w 1414762"/>
                <a:gd name="T1" fmla="*/ 0 h 1252142"/>
                <a:gd name="T2" fmla="*/ 707381 w 1414762"/>
                <a:gd name="T3" fmla="*/ 626071 h 1252142"/>
                <a:gd name="T4" fmla="*/ 1018675 w 1414762"/>
                <a:gd name="T5" fmla="*/ 63881 h 1252142"/>
                <a:gd name="T6" fmla="*/ 707382 w 1414762"/>
                <a:gd name="T7" fmla="*/ 0 h 1252142"/>
                <a:gd name="T8" fmla="*/ 1018675 w 1414762"/>
                <a:gd name="T9" fmla="*/ 63881 h 125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14762" h="1252142" stroke="0">
                  <a:moveTo>
                    <a:pt x="707382" y="0"/>
                  </a:moveTo>
                  <a:lnTo>
                    <a:pt x="707381" y="0"/>
                  </a:lnTo>
                  <a:cubicBezTo>
                    <a:pt x="815293" y="0"/>
                    <a:pt x="921774" y="21851"/>
                    <a:pt x="1018675" y="63880"/>
                  </a:cubicBezTo>
                  <a:lnTo>
                    <a:pt x="707381" y="626071"/>
                  </a:lnTo>
                  <a:close/>
                </a:path>
                <a:path w="1414762" h="1252142" fill="none">
                  <a:moveTo>
                    <a:pt x="707382" y="0"/>
                  </a:moveTo>
                  <a:lnTo>
                    <a:pt x="707381" y="0"/>
                  </a:lnTo>
                  <a:cubicBezTo>
                    <a:pt x="815293" y="0"/>
                    <a:pt x="921774" y="21851"/>
                    <a:pt x="1018675" y="63880"/>
                  </a:cubicBezTo>
                </a:path>
              </a:pathLst>
            </a:custGeom>
            <a:noFill/>
            <a:ln w="42480">
              <a:solidFill>
                <a:srgbClr val="000000"/>
              </a:solidFill>
              <a:miter lim="800000"/>
              <a:headEnd type="triangle" w="med" len="med"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71" y="2348"/>
              <a:ext cx="707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Testosterone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100" y="2595"/>
              <a:ext cx="31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DHT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524" y="2870"/>
              <a:ext cx="100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Androgen Receptor</a:t>
              </a:r>
            </a:p>
          </p:txBody>
        </p:sp>
        <p:sp>
          <p:nvSpPr>
            <p:cNvPr id="18468" name="Text Box 36"/>
            <p:cNvSpPr txBox="1">
              <a:spLocks noChangeArrowheads="1"/>
            </p:cNvSpPr>
            <p:nvPr/>
          </p:nvSpPr>
          <p:spPr bwMode="auto">
            <a:xfrm>
              <a:off x="1745" y="3119"/>
              <a:ext cx="1402" cy="217"/>
            </a:xfrm>
            <a:prstGeom prst="rect">
              <a:avLst/>
            </a:prstGeom>
            <a:gradFill rotWithShape="0">
              <a:gsLst>
                <a:gs pos="0">
                  <a:srgbClr val="FFD95C"/>
                </a:gs>
                <a:gs pos="100000">
                  <a:srgbClr val="FFECAC"/>
                </a:gs>
              </a:gsLst>
              <a:lin ang="16200000" scaled="1"/>
            </a:gradFill>
            <a:ln w="9360">
              <a:solidFill>
                <a:srgbClr val="FFC409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defTabSz="45720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400"/>
                </a:spcBef>
                <a:buFont typeface="Calibri" pitchFamily="32" charset="0"/>
                <a:buNone/>
              </a:pPr>
              <a:r>
                <a:rPr lang="en-GB" sz="1600">
                  <a:latin typeface="Calibri" pitchFamily="32" charset="0"/>
                </a:rPr>
                <a:t>Cellular multiplication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Prostate Growth and Androgens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804" y="911756"/>
            <a:ext cx="4042792" cy="4020729"/>
          </a:xfrm>
        </p:spPr>
        <p:txBody>
          <a:bodyPr>
            <a:noAutofit/>
          </a:bodyPr>
          <a:lstStyle/>
          <a:p>
            <a:r>
              <a:rPr lang="en-IN" sz="1800" dirty="0"/>
              <a:t>Testosterone converted to DHT by </a:t>
            </a:r>
            <a:r>
              <a:rPr lang="en-IN" sz="1800" dirty="0" smtClean="0"/>
              <a:t>5</a:t>
            </a:r>
            <a:r>
              <a:rPr lang="el-GR" sz="1800" dirty="0" smtClean="0"/>
              <a:t>α </a:t>
            </a:r>
            <a:r>
              <a:rPr lang="en-IN" sz="1800" dirty="0"/>
              <a:t>reductase enzyme</a:t>
            </a:r>
          </a:p>
          <a:p>
            <a:endParaRPr lang="en-IN" sz="1800" dirty="0"/>
          </a:p>
          <a:p>
            <a:r>
              <a:rPr lang="en-IN" sz="1800" dirty="0" smtClean="0"/>
              <a:t>2 </a:t>
            </a:r>
            <a:r>
              <a:rPr lang="en-IN" sz="1800" dirty="0"/>
              <a:t>isoforms of enzyme exist</a:t>
            </a:r>
          </a:p>
          <a:p>
            <a:endParaRPr lang="en-IN" sz="1800" dirty="0"/>
          </a:p>
          <a:p>
            <a:r>
              <a:rPr lang="en-IN" sz="1800" dirty="0"/>
              <a:t>Type 1 enzyme: liver, skin, sebaceous glands </a:t>
            </a:r>
            <a:r>
              <a:rPr lang="en-IN" sz="1800" dirty="0" smtClean="0"/>
              <a:t>&amp; most </a:t>
            </a:r>
            <a:r>
              <a:rPr lang="en-IN" sz="1800" dirty="0"/>
              <a:t>hair follicles</a:t>
            </a:r>
          </a:p>
          <a:p>
            <a:endParaRPr lang="en-IN" sz="1800" dirty="0"/>
          </a:p>
          <a:p>
            <a:r>
              <a:rPr lang="en-IN" sz="1800" dirty="0"/>
              <a:t>Type 2 enzyme: genital skin, beard and scalp hair follicles and prostate</a:t>
            </a:r>
          </a:p>
          <a:p>
            <a:endParaRPr lang="en-IN" sz="1800" dirty="0"/>
          </a:p>
          <a:p>
            <a:r>
              <a:rPr lang="en-IN" sz="1800" dirty="0"/>
              <a:t>Prostate consists of 90% type 2 and 10% type </a:t>
            </a:r>
            <a:r>
              <a:rPr lang="en-IN" sz="1800" dirty="0" smtClean="0"/>
              <a:t>1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007526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E13FE1E5-BA0E-4F62-9F02-48EC0F30BC7C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7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83718" y="1025996"/>
            <a:ext cx="2967038" cy="357976"/>
          </a:xfrm>
          <a:prstGeom prst="rect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Benign Prostatic Hypertrophy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923357" y="1877220"/>
            <a:ext cx="1825625" cy="357976"/>
          </a:xfrm>
          <a:prstGeom prst="rect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Static Factor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825181" y="1872270"/>
            <a:ext cx="1827212" cy="357977"/>
          </a:xfrm>
          <a:prstGeom prst="rect">
            <a:avLst/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Dynamic Factor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371032" y="2791132"/>
            <a:ext cx="2867025" cy="357976"/>
          </a:xfrm>
          <a:prstGeom prst="rect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Bladder Outlet Obstruction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38919" y="1718853"/>
            <a:ext cx="248126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mechanical compression </a:t>
            </a: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by growth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773079" y="1865501"/>
            <a:ext cx="197795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contraction </a:t>
            </a:r>
            <a:r>
              <a:rPr lang="en-GB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of SMC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644207" y="1466455"/>
            <a:ext cx="261937" cy="39426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4653731" y="2344074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80243" y="3531828"/>
            <a:ext cx="2065338" cy="357977"/>
          </a:xfrm>
          <a:prstGeom prst="rect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hormonal therapy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611118" y="3528529"/>
            <a:ext cx="2065338" cy="357977"/>
          </a:xfrm>
          <a:prstGeom prst="rect">
            <a:avLst/>
          </a:prstGeom>
          <a:gradFill rotWithShape="0">
            <a:gsLst>
              <a:gs pos="0">
                <a:srgbClr val="FF8BCA"/>
              </a:gs>
              <a:gs pos="100000">
                <a:srgbClr val="FFC7E8"/>
              </a:gs>
            </a:gsLst>
            <a:lin ang="16200000" scaled="1"/>
          </a:gradFill>
          <a:ln w="9360">
            <a:solidFill>
              <a:srgbClr val="E755A7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blockade of SNS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flipV="1">
            <a:off x="1683519" y="2660808"/>
            <a:ext cx="244475" cy="791837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 flipV="1">
            <a:off x="7517582" y="2655859"/>
            <a:ext cx="244475" cy="791837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1889893" y="2749890"/>
            <a:ext cx="12525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to reduce prostate size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339657" y="2746591"/>
            <a:ext cx="12525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to relax SMC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BPH and BOO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583986"/>
            <a:ext cx="2991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BOO: Bladder Outlet Obstruction</a:t>
            </a:r>
            <a:endParaRPr lang="en-IN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72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5"/>
          <p:cNvSpPr>
            <a:spLocks noChangeArrowheads="1"/>
          </p:cNvSpPr>
          <p:nvPr/>
        </p:nvSpPr>
        <p:spPr bwMode="auto">
          <a:xfrm rot="10800000">
            <a:off x="4695825" y="2758232"/>
            <a:ext cx="617538" cy="743997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 rot="10800000">
            <a:off x="5233989" y="2740085"/>
            <a:ext cx="611187" cy="758843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210176" y="2743384"/>
            <a:ext cx="100013" cy="12059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 rot="10800000">
            <a:off x="1319214" y="2527279"/>
            <a:ext cx="338137" cy="605426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 rot="10800000">
            <a:off x="1563689" y="2527278"/>
            <a:ext cx="320675" cy="607075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55751" y="2446446"/>
            <a:ext cx="98425" cy="12042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14364" y="1233945"/>
            <a:ext cx="1946275" cy="1095374"/>
          </a:xfrm>
          <a:prstGeom prst="ellipse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1168401" y="2042279"/>
            <a:ext cx="849313" cy="489949"/>
          </a:xfrm>
          <a:prstGeom prst="ellipse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10800000">
            <a:off x="1504951" y="2500884"/>
            <a:ext cx="188913" cy="1111871"/>
          </a:xfrm>
          <a:prstGeom prst="can">
            <a:avLst>
              <a:gd name="adj" fmla="val 100769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3986213" y="1064031"/>
            <a:ext cx="2551112" cy="1549030"/>
          </a:xfrm>
          <a:prstGeom prst="ellipse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4787900" y="2286428"/>
            <a:ext cx="850900" cy="488299"/>
          </a:xfrm>
          <a:prstGeom prst="ellipse">
            <a:avLst/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819276" y="2680698"/>
            <a:ext cx="159137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Normal prostate </a:t>
            </a: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13200" y="1610068"/>
            <a:ext cx="2516188" cy="420664"/>
          </a:xfrm>
          <a:prstGeom prst="ellipse">
            <a:avLst/>
          </a:prstGeom>
          <a:solidFill>
            <a:srgbClr val="3333FF">
              <a:alpha val="4999"/>
            </a:srgbClr>
          </a:solidFill>
          <a:ln w="9360">
            <a:solidFill>
              <a:srgbClr val="F4E7ED"/>
            </a:solidFill>
            <a:miter lim="800000"/>
            <a:headEnd/>
            <a:tailEnd/>
          </a:ln>
          <a:effectLst>
            <a:outerShdw dist="40186" dir="1096358" algn="ctr" rotWithShape="0">
              <a:srgbClr val="808080">
                <a:alpha val="20044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21EC1C26-9AB6-4BA3-A01B-B64856F126A6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8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10800000">
            <a:off x="5156200" y="2723589"/>
            <a:ext cx="190500" cy="1111871"/>
          </a:xfrm>
          <a:prstGeom prst="can">
            <a:avLst>
              <a:gd name="adj" fmla="val 100788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5133976" y="2799473"/>
            <a:ext cx="68263" cy="628520"/>
          </a:xfrm>
          <a:custGeom>
            <a:avLst/>
            <a:gdLst>
              <a:gd name="T0" fmla="*/ 9752 w 93705"/>
              <a:gd name="T1" fmla="*/ 172811 h 367614"/>
              <a:gd name="T2" fmla="*/ 9752 w 93705"/>
              <a:gd name="T3" fmla="*/ 579424 h 367614"/>
              <a:gd name="T4" fmla="*/ 68263 w 93705"/>
              <a:gd name="T5" fmla="*/ 325290 h 367614"/>
              <a:gd name="T6" fmla="*/ 9752 w 93705"/>
              <a:gd name="T7" fmla="*/ 0 h 367614"/>
              <a:gd name="T8" fmla="*/ 9752 w 93705"/>
              <a:gd name="T9" fmla="*/ 172811 h 367614"/>
              <a:gd name="T10" fmla="*/ 0 w 93705"/>
              <a:gd name="T11" fmla="*/ 0 h 367614"/>
              <a:gd name="T12" fmla="*/ 93705 w 93705"/>
              <a:gd name="T13" fmla="*/ 367614 h 36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3705" h="367614">
                <a:moveTo>
                  <a:pt x="13386" y="105033"/>
                </a:moveTo>
                <a:cubicBezTo>
                  <a:pt x="13386" y="163728"/>
                  <a:pt x="0" y="336722"/>
                  <a:pt x="13386" y="352168"/>
                </a:cubicBezTo>
                <a:cubicBezTo>
                  <a:pt x="26772" y="367614"/>
                  <a:pt x="93705" y="256403"/>
                  <a:pt x="93705" y="197708"/>
                </a:cubicBezTo>
                <a:cubicBezTo>
                  <a:pt x="93705" y="139013"/>
                  <a:pt x="26772" y="13386"/>
                  <a:pt x="13386" y="0"/>
                </a:cubicBezTo>
                <a:lnTo>
                  <a:pt x="13386" y="105033"/>
                </a:lnTo>
                <a:close/>
              </a:path>
            </a:pathLst>
          </a:cu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 flipH="1">
            <a:off x="5280025" y="2822568"/>
            <a:ext cx="82550" cy="547687"/>
          </a:xfrm>
          <a:custGeom>
            <a:avLst/>
            <a:gdLst>
              <a:gd name="T0" fmla="*/ 11792 w 93705"/>
              <a:gd name="T1" fmla="*/ 150586 h 367614"/>
              <a:gd name="T2" fmla="*/ 11792 w 93705"/>
              <a:gd name="T3" fmla="*/ 504905 h 367614"/>
              <a:gd name="T4" fmla="*/ 82550 w 93705"/>
              <a:gd name="T5" fmla="*/ 283455 h 367614"/>
              <a:gd name="T6" fmla="*/ 11792 w 93705"/>
              <a:gd name="T7" fmla="*/ 0 h 367614"/>
              <a:gd name="T8" fmla="*/ 11792 w 93705"/>
              <a:gd name="T9" fmla="*/ 150586 h 367614"/>
              <a:gd name="T10" fmla="*/ 0 w 93705"/>
              <a:gd name="T11" fmla="*/ 0 h 367614"/>
              <a:gd name="T12" fmla="*/ 93705 w 93705"/>
              <a:gd name="T13" fmla="*/ 367614 h 36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3705" h="367614">
                <a:moveTo>
                  <a:pt x="13386" y="105033"/>
                </a:moveTo>
                <a:cubicBezTo>
                  <a:pt x="13386" y="163728"/>
                  <a:pt x="0" y="336722"/>
                  <a:pt x="13386" y="352168"/>
                </a:cubicBezTo>
                <a:cubicBezTo>
                  <a:pt x="26772" y="367614"/>
                  <a:pt x="93705" y="256403"/>
                  <a:pt x="93705" y="197708"/>
                </a:cubicBezTo>
                <a:cubicBezTo>
                  <a:pt x="93705" y="139013"/>
                  <a:pt x="26772" y="13386"/>
                  <a:pt x="13386" y="0"/>
                </a:cubicBezTo>
                <a:lnTo>
                  <a:pt x="13386" y="105033"/>
                </a:lnTo>
                <a:close/>
              </a:path>
            </a:pathLst>
          </a:cu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flipH="1">
            <a:off x="5327650" y="2934745"/>
            <a:ext cx="431800" cy="303537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4743450" y="2936394"/>
            <a:ext cx="431800" cy="303537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107114" y="2756583"/>
            <a:ext cx="16525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Enlarged prostate</a:t>
            </a: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6810375" y="3168997"/>
            <a:ext cx="260350" cy="39261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6815138" y="3906395"/>
            <a:ext cx="260350" cy="39261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757863" y="3520374"/>
            <a:ext cx="2368550" cy="3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Obstruction to urine flow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6230938" y="4350154"/>
            <a:ext cx="125192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BOO &amp; LUTS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BPH and BOO</a:t>
            </a:r>
          </a:p>
        </p:txBody>
      </p:sp>
    </p:spTree>
    <p:extLst>
      <p:ext uri="{BB962C8B-B14F-4D97-AF65-F5344CB8AC3E}">
        <p14:creationId xmlns:p14="http://schemas.microsoft.com/office/powerpoint/2010/main" val="1538105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06" grpId="0" animBg="1"/>
      <p:bldP spid="205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C2CB867A-7745-4E18-86E2-AF31410498C1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9</a:t>
            </a:fld>
            <a:endParaRPr lang="en-GB" sz="1000">
              <a:latin typeface="Calibri" pitchFamily="32" charset="0"/>
            </a:endParaRP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52413" y="1108571"/>
            <a:ext cx="8023225" cy="4094456"/>
            <a:chOff x="159" y="672"/>
            <a:chExt cx="5054" cy="2482"/>
          </a:xfrm>
        </p:grpSpPr>
        <p:grpSp>
          <p:nvGrpSpPr>
            <p:cNvPr id="21512" name="Group 8"/>
            <p:cNvGrpSpPr>
              <a:grpSpLocks/>
            </p:cNvGrpSpPr>
            <p:nvPr/>
          </p:nvGrpSpPr>
          <p:grpSpPr bwMode="auto">
            <a:xfrm>
              <a:off x="159" y="672"/>
              <a:ext cx="5054" cy="2482"/>
              <a:chOff x="159" y="672"/>
              <a:chExt cx="5054" cy="2482"/>
            </a:xfrm>
          </p:grpSpPr>
          <p:sp>
            <p:nvSpPr>
              <p:cNvPr id="21513" name="Oval 9"/>
              <p:cNvSpPr>
                <a:spLocks noChangeArrowheads="1"/>
              </p:cNvSpPr>
              <p:nvPr/>
            </p:nvSpPr>
            <p:spPr bwMode="auto">
              <a:xfrm rot="10800000">
                <a:off x="4053" y="1697"/>
                <a:ext cx="389" cy="376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4" name="Oval 10"/>
              <p:cNvSpPr>
                <a:spLocks noChangeArrowheads="1"/>
              </p:cNvSpPr>
              <p:nvPr/>
            </p:nvSpPr>
            <p:spPr bwMode="auto">
              <a:xfrm rot="10800000">
                <a:off x="4392" y="1689"/>
                <a:ext cx="385" cy="390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Rectangle 11"/>
              <p:cNvSpPr>
                <a:spLocks noChangeArrowheads="1"/>
              </p:cNvSpPr>
              <p:nvPr/>
            </p:nvSpPr>
            <p:spPr bwMode="auto">
              <a:xfrm>
                <a:off x="4377" y="1690"/>
                <a:ext cx="63" cy="7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6" name="Oval 12"/>
              <p:cNvSpPr>
                <a:spLocks noChangeArrowheads="1"/>
              </p:cNvSpPr>
              <p:nvPr/>
            </p:nvSpPr>
            <p:spPr bwMode="auto">
              <a:xfrm rot="10800000">
                <a:off x="2147" y="1725"/>
                <a:ext cx="300" cy="367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Oval 13"/>
              <p:cNvSpPr>
                <a:spLocks noChangeArrowheads="1"/>
              </p:cNvSpPr>
              <p:nvPr/>
            </p:nvSpPr>
            <p:spPr bwMode="auto">
              <a:xfrm rot="10800000">
                <a:off x="2394" y="1728"/>
                <a:ext cx="305" cy="367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/>
            </p:nvSpPr>
            <p:spPr bwMode="auto">
              <a:xfrm>
                <a:off x="2387" y="1690"/>
                <a:ext cx="63" cy="7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9" name="Oval 15"/>
              <p:cNvSpPr>
                <a:spLocks noChangeArrowheads="1"/>
              </p:cNvSpPr>
              <p:nvPr/>
            </p:nvSpPr>
            <p:spPr bwMode="auto">
              <a:xfrm rot="10800000">
                <a:off x="603" y="1729"/>
                <a:ext cx="213" cy="368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Oval 16"/>
              <p:cNvSpPr>
                <a:spLocks noChangeArrowheads="1"/>
              </p:cNvSpPr>
              <p:nvPr/>
            </p:nvSpPr>
            <p:spPr bwMode="auto">
              <a:xfrm rot="10800000">
                <a:off x="756" y="1733"/>
                <a:ext cx="202" cy="367"/>
              </a:xfrm>
              <a:prstGeom prst="ellipse">
                <a:avLst/>
              </a:prstGeom>
              <a:gradFill rotWithShape="0">
                <a:gsLst>
                  <a:gs pos="0">
                    <a:srgbClr val="98103F"/>
                  </a:gs>
                  <a:gs pos="100000">
                    <a:srgbClr val="FF366E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Rectangle 17"/>
              <p:cNvSpPr>
                <a:spLocks noChangeArrowheads="1"/>
              </p:cNvSpPr>
              <p:nvPr/>
            </p:nvSpPr>
            <p:spPr bwMode="auto">
              <a:xfrm>
                <a:off x="751" y="1682"/>
                <a:ext cx="63" cy="7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159" y="947"/>
                <a:ext cx="1225" cy="664"/>
              </a:xfrm>
              <a:prstGeom prst="ellipse">
                <a:avLst/>
              </a:prstGeom>
              <a:gradFill rotWithShape="0">
                <a:gsLst>
                  <a:gs pos="0">
                    <a:srgbClr val="FFD95C"/>
                  </a:gs>
                  <a:gs pos="100000">
                    <a:srgbClr val="FFECAC"/>
                  </a:gs>
                </a:gsLst>
                <a:lin ang="16200000" scaled="1"/>
              </a:gradFill>
              <a:ln w="9360">
                <a:solidFill>
                  <a:srgbClr val="FFC409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507" y="1437"/>
                <a:ext cx="533" cy="298"/>
              </a:xfrm>
              <a:prstGeom prst="ellipse">
                <a:avLst/>
              </a:prstGeom>
              <a:gradFill rotWithShape="0">
                <a:gsLst>
                  <a:gs pos="0">
                    <a:srgbClr val="FF8F69"/>
                  </a:gs>
                  <a:gs pos="100000">
                    <a:srgbClr val="FFC8B7"/>
                  </a:gs>
                </a:gsLst>
                <a:lin ang="16200000" scaled="1"/>
              </a:gradFill>
              <a:ln w="9360">
                <a:solidFill>
                  <a:srgbClr val="FF5D0C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AutoShape 20"/>
              <p:cNvSpPr>
                <a:spLocks noChangeArrowheads="1"/>
              </p:cNvSpPr>
              <p:nvPr/>
            </p:nvSpPr>
            <p:spPr bwMode="auto">
              <a:xfrm rot="10800000">
                <a:off x="746" y="1735"/>
                <a:ext cx="63" cy="674"/>
              </a:xfrm>
              <a:prstGeom prst="can">
                <a:avLst>
                  <a:gd name="adj" fmla="val 96088"/>
                </a:avLst>
              </a:prstGeom>
              <a:gradFill rotWithShape="0">
                <a:gsLst>
                  <a:gs pos="0">
                    <a:srgbClr val="FC7E9D"/>
                  </a:gs>
                  <a:gs pos="100000">
                    <a:srgbClr val="FFC5D3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1600" y="856"/>
                <a:ext cx="1549" cy="762"/>
              </a:xfrm>
              <a:prstGeom prst="ellipse">
                <a:avLst/>
              </a:prstGeom>
              <a:gradFill rotWithShape="0">
                <a:gsLst>
                  <a:gs pos="0">
                    <a:srgbClr val="FFD95C"/>
                  </a:gs>
                  <a:gs pos="100000">
                    <a:srgbClr val="FFECAC"/>
                  </a:gs>
                </a:gsLst>
                <a:lin ang="16200000" scaled="1"/>
              </a:gradFill>
              <a:ln w="9360">
                <a:solidFill>
                  <a:srgbClr val="FFC409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Oval 22"/>
              <p:cNvSpPr>
                <a:spLocks noChangeArrowheads="1"/>
              </p:cNvSpPr>
              <p:nvPr/>
            </p:nvSpPr>
            <p:spPr bwMode="auto">
              <a:xfrm>
                <a:off x="2110" y="1436"/>
                <a:ext cx="536" cy="298"/>
              </a:xfrm>
              <a:prstGeom prst="ellipse">
                <a:avLst/>
              </a:prstGeom>
              <a:gradFill rotWithShape="0">
                <a:gsLst>
                  <a:gs pos="0">
                    <a:srgbClr val="FF8F69"/>
                  </a:gs>
                  <a:gs pos="100000">
                    <a:srgbClr val="FFC8B7"/>
                  </a:gs>
                </a:gsLst>
                <a:lin ang="16200000" scaled="1"/>
              </a:gradFill>
              <a:ln w="9360">
                <a:solidFill>
                  <a:srgbClr val="FF5D0C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3606" y="672"/>
                <a:ext cx="1607" cy="939"/>
              </a:xfrm>
              <a:prstGeom prst="ellipse">
                <a:avLst/>
              </a:prstGeom>
              <a:gradFill rotWithShape="0">
                <a:gsLst>
                  <a:gs pos="0">
                    <a:srgbClr val="FFD95C"/>
                  </a:gs>
                  <a:gs pos="100000">
                    <a:srgbClr val="FFECAC"/>
                  </a:gs>
                </a:gsLst>
                <a:lin ang="16200000" scaled="1"/>
              </a:gradFill>
              <a:ln w="9360">
                <a:solidFill>
                  <a:srgbClr val="FFC409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111" y="1413"/>
                <a:ext cx="536" cy="299"/>
              </a:xfrm>
              <a:prstGeom prst="ellipse">
                <a:avLst/>
              </a:prstGeom>
              <a:gradFill rotWithShape="0">
                <a:gsLst>
                  <a:gs pos="0">
                    <a:srgbClr val="FC7E9D"/>
                  </a:gs>
                  <a:gs pos="100000">
                    <a:srgbClr val="FFC5D3"/>
                  </a:gs>
                </a:gsLst>
                <a:lin ang="16200000" scaled="1"/>
              </a:gradFill>
              <a:ln w="9360">
                <a:solidFill>
                  <a:srgbClr val="D71E5F"/>
                </a:solidFill>
                <a:miter lim="800000"/>
                <a:headEnd/>
                <a:tailEnd/>
              </a:ln>
              <a:effectLst>
                <a:outerShdw dist="114543" dir="1167601" algn="ctr" rotWithShape="0">
                  <a:srgbClr val="000000">
                    <a:alpha val="40033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Rectangle 25"/>
              <p:cNvSpPr>
                <a:spLocks noChangeArrowheads="1"/>
              </p:cNvSpPr>
              <p:nvPr/>
            </p:nvSpPr>
            <p:spPr bwMode="auto">
              <a:xfrm>
                <a:off x="273" y="2468"/>
                <a:ext cx="4267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Normal                                       Early hypertrophy                                                     Advanced BPH</a:t>
                </a:r>
              </a:p>
            </p:txBody>
          </p:sp>
          <p:sp>
            <p:nvSpPr>
              <p:cNvPr id="21530" name="Rectangle 26"/>
              <p:cNvSpPr>
                <a:spLocks noChangeArrowheads="1"/>
              </p:cNvSpPr>
              <p:nvPr/>
            </p:nvSpPr>
            <p:spPr bwMode="auto">
              <a:xfrm>
                <a:off x="1802" y="2661"/>
                <a:ext cx="1563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114300" indent="-114300">
                  <a:lnSpc>
                    <a:spcPct val="100000"/>
                  </a:lnSpc>
                  <a:buFont typeface="Arial" charset="0"/>
                  <a:buChar char="•"/>
                  <a:tabLst>
                    <a:tab pos="114300" algn="l"/>
                    <a:tab pos="571500" algn="l"/>
                    <a:tab pos="1028700" algn="l"/>
                    <a:tab pos="1485900" algn="l"/>
                    <a:tab pos="1943100" algn="l"/>
                    <a:tab pos="2400300" algn="l"/>
                    <a:tab pos="2857500" algn="l"/>
                    <a:tab pos="3314700" algn="l"/>
                    <a:tab pos="3771900" algn="l"/>
                    <a:tab pos="4229100" algn="l"/>
                    <a:tab pos="4686300" algn="l"/>
                    <a:tab pos="5143500" algn="l"/>
                    <a:tab pos="5600700" algn="l"/>
                    <a:tab pos="6057900" algn="l"/>
                    <a:tab pos="6515100" algn="l"/>
                    <a:tab pos="6972300" algn="l"/>
                    <a:tab pos="7429500" algn="l"/>
                    <a:tab pos="7886700" algn="l"/>
                    <a:tab pos="8343900" algn="l"/>
                    <a:tab pos="8801100" algn="l"/>
                    <a:tab pos="92583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mild urethral compression</a:t>
                </a:r>
              </a:p>
              <a:p>
                <a:pPr marL="114300" indent="-114300">
                  <a:lnSpc>
                    <a:spcPct val="100000"/>
                  </a:lnSpc>
                  <a:buFont typeface="Arial" charset="0"/>
                  <a:buChar char="•"/>
                  <a:tabLst>
                    <a:tab pos="114300" algn="l"/>
                    <a:tab pos="571500" algn="l"/>
                    <a:tab pos="1028700" algn="l"/>
                    <a:tab pos="1485900" algn="l"/>
                    <a:tab pos="1943100" algn="l"/>
                    <a:tab pos="2400300" algn="l"/>
                    <a:tab pos="2857500" algn="l"/>
                    <a:tab pos="3314700" algn="l"/>
                    <a:tab pos="3771900" algn="l"/>
                    <a:tab pos="4229100" algn="l"/>
                    <a:tab pos="4686300" algn="l"/>
                    <a:tab pos="5143500" algn="l"/>
                    <a:tab pos="5600700" algn="l"/>
                    <a:tab pos="6057900" algn="l"/>
                    <a:tab pos="6515100" algn="l"/>
                    <a:tab pos="6972300" algn="l"/>
                    <a:tab pos="7429500" algn="l"/>
                    <a:tab pos="7886700" algn="l"/>
                    <a:tab pos="8343900" algn="l"/>
                    <a:tab pos="8801100" algn="l"/>
                    <a:tab pos="92583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mild residual urine</a:t>
                </a:r>
              </a:p>
            </p:txBody>
          </p:sp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3685" y="2649"/>
                <a:ext cx="1477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marL="114300" indent="-114300">
                  <a:lnSpc>
                    <a:spcPct val="100000"/>
                  </a:lnSpc>
                  <a:buFont typeface="Arial" charset="0"/>
                  <a:buChar char="•"/>
                  <a:tabLst>
                    <a:tab pos="114300" algn="l"/>
                    <a:tab pos="571500" algn="l"/>
                    <a:tab pos="1028700" algn="l"/>
                    <a:tab pos="1485900" algn="l"/>
                    <a:tab pos="1943100" algn="l"/>
                    <a:tab pos="2400300" algn="l"/>
                    <a:tab pos="2857500" algn="l"/>
                    <a:tab pos="3314700" algn="l"/>
                    <a:tab pos="3771900" algn="l"/>
                    <a:tab pos="4229100" algn="l"/>
                    <a:tab pos="4686300" algn="l"/>
                    <a:tab pos="5143500" algn="l"/>
                    <a:tab pos="5600700" algn="l"/>
                    <a:tab pos="6057900" algn="l"/>
                    <a:tab pos="6515100" algn="l"/>
                    <a:tab pos="6972300" algn="l"/>
                    <a:tab pos="7429500" algn="l"/>
                    <a:tab pos="7886700" algn="l"/>
                    <a:tab pos="8343900" algn="l"/>
                    <a:tab pos="8801100" algn="l"/>
                    <a:tab pos="92583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moderate urethral compression</a:t>
                </a:r>
              </a:p>
              <a:p>
                <a:pPr marL="114300" indent="-114300">
                  <a:lnSpc>
                    <a:spcPct val="100000"/>
                  </a:lnSpc>
                  <a:buFont typeface="Arial" charset="0"/>
                  <a:buChar char="•"/>
                  <a:tabLst>
                    <a:tab pos="114300" algn="l"/>
                    <a:tab pos="571500" algn="l"/>
                    <a:tab pos="1028700" algn="l"/>
                    <a:tab pos="1485900" algn="l"/>
                    <a:tab pos="1943100" algn="l"/>
                    <a:tab pos="2400300" algn="l"/>
                    <a:tab pos="2857500" algn="l"/>
                    <a:tab pos="3314700" algn="l"/>
                    <a:tab pos="3771900" algn="l"/>
                    <a:tab pos="4229100" algn="l"/>
                    <a:tab pos="4686300" algn="l"/>
                    <a:tab pos="5143500" algn="l"/>
                    <a:tab pos="5600700" algn="l"/>
                    <a:tab pos="6057900" algn="l"/>
                    <a:tab pos="6515100" algn="l"/>
                    <a:tab pos="6972300" algn="l"/>
                    <a:tab pos="7429500" algn="l"/>
                    <a:tab pos="7886700" algn="l"/>
                    <a:tab pos="8343900" algn="l"/>
                    <a:tab pos="8801100" algn="l"/>
                    <a:tab pos="9258300" algn="l"/>
                  </a:tabLst>
                </a:pPr>
                <a:r>
                  <a:rPr lang="en-GB" sz="16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significant residual urine</a:t>
                </a:r>
              </a:p>
            </p:txBody>
          </p:sp>
          <p:sp>
            <p:nvSpPr>
              <p:cNvPr id="21532" name="AutoShape 28"/>
              <p:cNvSpPr>
                <a:spLocks noChangeArrowheads="1"/>
              </p:cNvSpPr>
              <p:nvPr/>
            </p:nvSpPr>
            <p:spPr bwMode="auto">
              <a:xfrm>
                <a:off x="689" y="1676"/>
                <a:ext cx="176" cy="450"/>
              </a:xfrm>
              <a:prstGeom prst="downArrow">
                <a:avLst>
                  <a:gd name="adj1" fmla="val 50000"/>
                  <a:gd name="adj2" fmla="val 63920"/>
                </a:avLst>
              </a:prstGeom>
              <a:solidFill>
                <a:srgbClr val="CC00FF">
                  <a:alpha val="7999"/>
                </a:srgbClr>
              </a:solidFill>
              <a:ln w="3240">
                <a:solidFill>
                  <a:srgbClr val="F4E7E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Rectangle 29"/>
              <p:cNvSpPr>
                <a:spLocks noChangeArrowheads="1"/>
              </p:cNvSpPr>
              <p:nvPr/>
            </p:nvSpPr>
            <p:spPr bwMode="auto">
              <a:xfrm>
                <a:off x="2057" y="1096"/>
                <a:ext cx="65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Calibri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alibri" pitchFamily="32" charset="0"/>
                    <a:ea typeface="Lucida Sans Unicode" charset="0"/>
                    <a:cs typeface="Lucida Sans Unicode" charset="0"/>
                  </a:rPr>
                  <a:t>residual urine</a:t>
                </a:r>
              </a:p>
            </p:txBody>
          </p:sp>
          <p:sp>
            <p:nvSpPr>
              <p:cNvPr id="21534" name="Oval 30"/>
              <p:cNvSpPr>
                <a:spLocks noChangeArrowheads="1"/>
              </p:cNvSpPr>
              <p:nvPr/>
            </p:nvSpPr>
            <p:spPr bwMode="auto">
              <a:xfrm>
                <a:off x="1647" y="1237"/>
                <a:ext cx="1460" cy="134"/>
              </a:xfrm>
              <a:prstGeom prst="ellipse">
                <a:avLst/>
              </a:prstGeom>
              <a:solidFill>
                <a:srgbClr val="3333FF">
                  <a:alpha val="4999"/>
                </a:srgbClr>
              </a:solidFill>
              <a:ln w="9360">
                <a:solidFill>
                  <a:srgbClr val="F4E7ED"/>
                </a:solidFill>
                <a:miter lim="800000"/>
                <a:headEnd/>
                <a:tailEnd/>
              </a:ln>
              <a:effectLst>
                <a:outerShdw dist="40186" dir="1096358" algn="ctr" rotWithShape="0">
                  <a:srgbClr val="808080">
                    <a:alpha val="20044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Oval 31"/>
              <p:cNvSpPr>
                <a:spLocks noChangeArrowheads="1"/>
              </p:cNvSpPr>
              <p:nvPr/>
            </p:nvSpPr>
            <p:spPr bwMode="auto">
              <a:xfrm>
                <a:off x="3623" y="1004"/>
                <a:ext cx="1585" cy="254"/>
              </a:xfrm>
              <a:prstGeom prst="ellipse">
                <a:avLst/>
              </a:prstGeom>
              <a:solidFill>
                <a:srgbClr val="3333FF">
                  <a:alpha val="4999"/>
                </a:srgbClr>
              </a:solidFill>
              <a:ln w="9360">
                <a:solidFill>
                  <a:srgbClr val="F4E7ED"/>
                </a:solidFill>
                <a:miter lim="800000"/>
                <a:headEnd/>
                <a:tailEnd/>
              </a:ln>
              <a:effectLst>
                <a:outerShdw dist="40186" dir="1096358" algn="ctr" rotWithShape="0">
                  <a:srgbClr val="808080">
                    <a:alpha val="20044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6" name="AutoShape 32"/>
            <p:cNvSpPr>
              <a:spLocks noChangeArrowheads="1"/>
            </p:cNvSpPr>
            <p:nvPr/>
          </p:nvSpPr>
          <p:spPr bwMode="auto">
            <a:xfrm rot="10800000">
              <a:off x="2385" y="1723"/>
              <a:ext cx="60" cy="673"/>
            </a:xfrm>
            <a:prstGeom prst="can">
              <a:avLst>
                <a:gd name="adj" fmla="val 100794"/>
              </a:avLst>
            </a:prstGeom>
            <a:gradFill rotWithShape="0">
              <a:gsLst>
                <a:gs pos="0">
                  <a:srgbClr val="FC7E9D"/>
                </a:gs>
                <a:gs pos="100000">
                  <a:srgbClr val="FFC5D3"/>
                </a:gs>
              </a:gsLst>
              <a:lin ang="16200000" scaled="1"/>
            </a:gradFill>
            <a:ln w="9360">
              <a:solidFill>
                <a:srgbClr val="D71E5F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AutoShape 33"/>
            <p:cNvSpPr>
              <a:spLocks noChangeArrowheads="1"/>
            </p:cNvSpPr>
            <p:nvPr/>
          </p:nvSpPr>
          <p:spPr bwMode="auto">
            <a:xfrm>
              <a:off x="2329" y="1708"/>
              <a:ext cx="176" cy="450"/>
            </a:xfrm>
            <a:prstGeom prst="downArrow">
              <a:avLst>
                <a:gd name="adj1" fmla="val 50000"/>
                <a:gd name="adj2" fmla="val 66442"/>
              </a:avLst>
            </a:prstGeom>
            <a:solidFill>
              <a:srgbClr val="CC00FF">
                <a:alpha val="7999"/>
              </a:srgbClr>
            </a:solidFill>
            <a:ln w="3240">
              <a:solidFill>
                <a:srgbClr val="F4E7E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AutoShape 34"/>
            <p:cNvSpPr>
              <a:spLocks noChangeArrowheads="1"/>
            </p:cNvSpPr>
            <p:nvPr/>
          </p:nvSpPr>
          <p:spPr bwMode="auto">
            <a:xfrm rot="10800000">
              <a:off x="4379" y="1697"/>
              <a:ext cx="60" cy="674"/>
            </a:xfrm>
            <a:prstGeom prst="can">
              <a:avLst>
                <a:gd name="adj" fmla="val 100788"/>
              </a:avLst>
            </a:prstGeom>
            <a:gradFill rotWithShape="0">
              <a:gsLst>
                <a:gs pos="0">
                  <a:srgbClr val="FC7E9D"/>
                </a:gs>
                <a:gs pos="100000">
                  <a:srgbClr val="FFC5D3"/>
                </a:gs>
              </a:gsLst>
              <a:lin ang="16200000" scaled="1"/>
            </a:gradFill>
            <a:ln w="9360">
              <a:solidFill>
                <a:srgbClr val="D71E5F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AutoShape 35"/>
            <p:cNvSpPr>
              <a:spLocks noChangeArrowheads="1"/>
            </p:cNvSpPr>
            <p:nvPr/>
          </p:nvSpPr>
          <p:spPr bwMode="auto">
            <a:xfrm>
              <a:off x="4314" y="1707"/>
              <a:ext cx="176" cy="450"/>
            </a:xfrm>
            <a:prstGeom prst="downArrow">
              <a:avLst>
                <a:gd name="adj1" fmla="val 50000"/>
                <a:gd name="adj2" fmla="val 66442"/>
              </a:avLst>
            </a:prstGeom>
            <a:solidFill>
              <a:srgbClr val="CC00FF">
                <a:alpha val="7999"/>
              </a:srgbClr>
            </a:solidFill>
            <a:ln w="3240">
              <a:solidFill>
                <a:srgbClr val="F4E7E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4080" y="855"/>
              <a:ext cx="6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residual urine</a:t>
              </a:r>
            </a:p>
          </p:txBody>
        </p:sp>
        <p:sp>
          <p:nvSpPr>
            <p:cNvPr id="21541" name="AutoShape 37"/>
            <p:cNvSpPr>
              <a:spLocks noChangeArrowheads="1"/>
            </p:cNvSpPr>
            <p:nvPr/>
          </p:nvSpPr>
          <p:spPr bwMode="auto">
            <a:xfrm>
              <a:off x="2070" y="1820"/>
              <a:ext cx="272" cy="184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AutoShape 38"/>
            <p:cNvSpPr>
              <a:spLocks noChangeArrowheads="1"/>
            </p:cNvSpPr>
            <p:nvPr/>
          </p:nvSpPr>
          <p:spPr bwMode="auto">
            <a:xfrm>
              <a:off x="4087" y="1792"/>
              <a:ext cx="272" cy="184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AutoShape 39"/>
            <p:cNvSpPr>
              <a:spLocks noChangeArrowheads="1"/>
            </p:cNvSpPr>
            <p:nvPr/>
          </p:nvSpPr>
          <p:spPr bwMode="auto">
            <a:xfrm flipH="1">
              <a:off x="2474" y="1814"/>
              <a:ext cx="272" cy="184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AutoShape 40"/>
            <p:cNvSpPr>
              <a:spLocks noChangeArrowheads="1"/>
            </p:cNvSpPr>
            <p:nvPr/>
          </p:nvSpPr>
          <p:spPr bwMode="auto">
            <a:xfrm flipH="1">
              <a:off x="4459" y="1795"/>
              <a:ext cx="272" cy="184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0">
              <a:gsLst>
                <a:gs pos="0">
                  <a:srgbClr val="E190F6"/>
                </a:gs>
                <a:gs pos="100000">
                  <a:srgbClr val="F6CCFF"/>
                </a:gs>
              </a:gsLst>
              <a:lin ang="16200000" scaled="1"/>
            </a:gradFill>
            <a:ln w="9360">
              <a:solidFill>
                <a:srgbClr val="BA51D0"/>
              </a:solidFill>
              <a:miter lim="800000"/>
              <a:headEnd/>
              <a:tailEnd/>
            </a:ln>
            <a:effectLst>
              <a:outerShdw dist="114543" dir="1167601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Increasing Urethral Compression</a:t>
            </a:r>
          </a:p>
        </p:txBody>
      </p:sp>
    </p:spTree>
    <p:extLst>
      <p:ext uri="{BB962C8B-B14F-4D97-AF65-F5344CB8AC3E}">
        <p14:creationId xmlns:p14="http://schemas.microsoft.com/office/powerpoint/2010/main" val="2196470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391</TotalTime>
  <Words>3380</Words>
  <Application>Microsoft Office PowerPoint</Application>
  <PresentationFormat>Custom</PresentationFormat>
  <Paragraphs>446</Paragraphs>
  <Slides>59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Module</vt:lpstr>
      <vt:lpstr>Benign Prostatic Hyperplasia Management</vt:lpstr>
      <vt:lpstr>Benign Prostatic Hyperplasia: Introduction</vt:lpstr>
      <vt:lpstr>Age-specific prevalence of BPH</vt:lpstr>
      <vt:lpstr>Prostate Gland</vt:lpstr>
      <vt:lpstr>Prostatic Growth Periods</vt:lpstr>
      <vt:lpstr>Prostate Growth and Androgens</vt:lpstr>
      <vt:lpstr>BPH and BOO</vt:lpstr>
      <vt:lpstr>BPH and BOO</vt:lpstr>
      <vt:lpstr>Increasing Urethral Compression</vt:lpstr>
      <vt:lpstr>Healthy Prostate, BPE and BPO</vt:lpstr>
      <vt:lpstr>Olmsted County Study</vt:lpstr>
      <vt:lpstr>Understanding LUTS</vt:lpstr>
      <vt:lpstr>LUTS</vt:lpstr>
      <vt:lpstr>Static and Dynamic factors in BPH</vt:lpstr>
      <vt:lpstr>PowerPoint Presentation</vt:lpstr>
      <vt:lpstr>Scoring for BPH: AUA-SS and IPSS</vt:lpstr>
      <vt:lpstr>PowerPoint Presentation</vt:lpstr>
      <vt:lpstr>Urodynamic Studies and Detrusor Overactivity</vt:lpstr>
      <vt:lpstr>Diagnosis</vt:lpstr>
      <vt:lpstr>Need for therapy</vt:lpstr>
      <vt:lpstr>Indications for Referral to a Urologist</vt:lpstr>
      <vt:lpstr>PowerPoint Presentation</vt:lpstr>
      <vt:lpstr>Management of BPH</vt:lpstr>
      <vt:lpstr>PowerPoint Presentation</vt:lpstr>
      <vt:lpstr>PowerPoint Presentation</vt:lpstr>
      <vt:lpstr>Medical Management of BPH</vt:lpstr>
      <vt:lpstr>Medical Management of BPH</vt:lpstr>
      <vt:lpstr>Behavioural Modifications</vt:lpstr>
      <vt:lpstr>Nutrition and BPH</vt:lpstr>
      <vt:lpstr>Different Pharmacological Agents</vt:lpstr>
      <vt:lpstr>Alpha Blockers</vt:lpstr>
      <vt:lpstr>Alpha Blockers</vt:lpstr>
      <vt:lpstr>Alpha Blockers</vt:lpstr>
      <vt:lpstr>MOA: Alpha 1 blocker </vt:lpstr>
      <vt:lpstr>Alpha Adrenergic Blockers: AUA Guideline</vt:lpstr>
      <vt:lpstr>5-Alpha Reductase Inhibitors</vt:lpstr>
      <vt:lpstr>Dutasteride</vt:lpstr>
      <vt:lpstr>Role of combination medical therapy in BPH</vt:lpstr>
      <vt:lpstr>Combination therapy on overall disease progression</vt:lpstr>
      <vt:lpstr>Role of combination medical therapy in BPH</vt:lpstr>
      <vt:lpstr>Antimuscarinic Agents</vt:lpstr>
      <vt:lpstr>PDE5 inhibitors for LUTS secondary to BPH</vt:lpstr>
      <vt:lpstr>Phosphodiesterase type 5 inhibitors</vt:lpstr>
      <vt:lpstr>Total IPSS, BII &amp; IIEF-EF change in BPH-LUTS patients with and without ED treated with tadalafil among Phase III clinical trials</vt:lpstr>
      <vt:lpstr>Surgical Treatments </vt:lpstr>
      <vt:lpstr>Surgical Treatment: When?</vt:lpstr>
      <vt:lpstr>HoLAP</vt:lpstr>
      <vt:lpstr>HoLEP</vt:lpstr>
      <vt:lpstr>HoLEP</vt:lpstr>
      <vt:lpstr>TURP &amp; TUIP</vt:lpstr>
      <vt:lpstr>TURP</vt:lpstr>
      <vt:lpstr>MIT and TUVP</vt:lpstr>
      <vt:lpstr>TUMT &amp; TUNA</vt:lpstr>
      <vt:lpstr>Laser Ablation</vt:lpstr>
      <vt:lpstr>HIFU &amp; Transurethral ethanol ablation of prostate</vt:lpstr>
      <vt:lpstr>Water-induced thermotherapy &amp; Plasma kinetic tissue management system</vt:lpstr>
      <vt:lpstr>Latest pharmacotherapy options: BPH</vt:lpstr>
      <vt:lpstr>Latest pharmacotherapy options: BPH</vt:lpstr>
      <vt:lpstr>PowerPoint Presentation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BPH Management</dc:title>
  <dc:creator>Shirley D’Souza</dc:creator>
  <cp:lastModifiedBy>Shirley D’Souza</cp:lastModifiedBy>
  <cp:revision>125</cp:revision>
  <dcterms:created xsi:type="dcterms:W3CDTF">2015-08-01T05:46:23Z</dcterms:created>
  <dcterms:modified xsi:type="dcterms:W3CDTF">2015-08-06T10:07:37Z</dcterms:modified>
</cp:coreProperties>
</file>